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37"/>
  </p:notesMasterIdLst>
  <p:sldIdLst>
    <p:sldId id="542" r:id="rId2"/>
    <p:sldId id="627" r:id="rId3"/>
    <p:sldId id="692" r:id="rId4"/>
    <p:sldId id="814" r:id="rId5"/>
    <p:sldId id="815" r:id="rId6"/>
    <p:sldId id="772" r:id="rId7"/>
    <p:sldId id="887" r:id="rId8"/>
    <p:sldId id="894" r:id="rId9"/>
    <p:sldId id="892" r:id="rId10"/>
    <p:sldId id="918" r:id="rId11"/>
    <p:sldId id="911" r:id="rId12"/>
    <p:sldId id="891" r:id="rId13"/>
    <p:sldId id="889" r:id="rId14"/>
    <p:sldId id="896" r:id="rId15"/>
    <p:sldId id="898" r:id="rId16"/>
    <p:sldId id="893" r:id="rId17"/>
    <p:sldId id="899" r:id="rId18"/>
    <p:sldId id="900" r:id="rId19"/>
    <p:sldId id="902" r:id="rId20"/>
    <p:sldId id="901" r:id="rId21"/>
    <p:sldId id="773" r:id="rId22"/>
    <p:sldId id="834" r:id="rId23"/>
    <p:sldId id="826" r:id="rId24"/>
    <p:sldId id="917" r:id="rId25"/>
    <p:sldId id="916" r:id="rId26"/>
    <p:sldId id="915" r:id="rId27"/>
    <p:sldId id="827" r:id="rId28"/>
    <p:sldId id="824" r:id="rId29"/>
    <p:sldId id="825" r:id="rId30"/>
    <p:sldId id="828" r:id="rId31"/>
    <p:sldId id="829" r:id="rId32"/>
    <p:sldId id="774" r:id="rId33"/>
    <p:sldId id="831" r:id="rId34"/>
    <p:sldId id="830" r:id="rId35"/>
    <p:sldId id="775" r:id="rId36"/>
    <p:sldId id="835" r:id="rId37"/>
    <p:sldId id="875" r:id="rId38"/>
    <p:sldId id="914" r:id="rId39"/>
    <p:sldId id="841" r:id="rId40"/>
    <p:sldId id="842" r:id="rId41"/>
    <p:sldId id="840" r:id="rId42"/>
    <p:sldId id="839" r:id="rId43"/>
    <p:sldId id="765" r:id="rId44"/>
    <p:sldId id="838" r:id="rId45"/>
    <p:sldId id="882" r:id="rId46"/>
    <p:sldId id="836" r:id="rId47"/>
    <p:sldId id="777" r:id="rId48"/>
    <p:sldId id="837" r:id="rId49"/>
    <p:sldId id="778" r:id="rId50"/>
    <p:sldId id="905" r:id="rId51"/>
    <p:sldId id="906" r:id="rId52"/>
    <p:sldId id="642" r:id="rId53"/>
    <p:sldId id="735" r:id="rId54"/>
    <p:sldId id="736" r:id="rId55"/>
    <p:sldId id="737" r:id="rId56"/>
    <p:sldId id="738" r:id="rId57"/>
    <p:sldId id="714" r:id="rId58"/>
    <p:sldId id="843" r:id="rId59"/>
    <p:sldId id="845" r:id="rId60"/>
    <p:sldId id="846" r:id="rId61"/>
    <p:sldId id="847" r:id="rId62"/>
    <p:sldId id="850" r:id="rId63"/>
    <p:sldId id="849" r:id="rId64"/>
    <p:sldId id="779" r:id="rId65"/>
    <p:sldId id="851" r:id="rId66"/>
    <p:sldId id="853" r:id="rId67"/>
    <p:sldId id="855" r:id="rId68"/>
    <p:sldId id="856" r:id="rId69"/>
    <p:sldId id="854" r:id="rId70"/>
    <p:sldId id="857" r:id="rId71"/>
    <p:sldId id="883" r:id="rId72"/>
    <p:sldId id="780" r:id="rId73"/>
    <p:sldId id="784" r:id="rId74"/>
    <p:sldId id="786" r:id="rId75"/>
    <p:sldId id="878" r:id="rId76"/>
    <p:sldId id="787" r:id="rId77"/>
    <p:sldId id="879" r:id="rId78"/>
    <p:sldId id="788" r:id="rId79"/>
    <p:sldId id="789" r:id="rId80"/>
    <p:sldId id="790" r:id="rId81"/>
    <p:sldId id="791" r:id="rId82"/>
    <p:sldId id="651" r:id="rId83"/>
    <p:sldId id="792" r:id="rId84"/>
    <p:sldId id="739" r:id="rId85"/>
    <p:sldId id="793" r:id="rId86"/>
    <p:sldId id="666" r:id="rId87"/>
    <p:sldId id="730" r:id="rId88"/>
    <p:sldId id="858" r:id="rId89"/>
    <p:sldId id="859" r:id="rId90"/>
    <p:sldId id="807" r:id="rId91"/>
    <p:sldId id="860" r:id="rId92"/>
    <p:sldId id="863" r:id="rId93"/>
    <p:sldId id="907" r:id="rId94"/>
    <p:sldId id="908" r:id="rId95"/>
    <p:sldId id="731" r:id="rId96"/>
    <p:sldId id="880" r:id="rId97"/>
    <p:sldId id="794" r:id="rId98"/>
    <p:sldId id="797" r:id="rId99"/>
    <p:sldId id="795" r:id="rId100"/>
    <p:sldId id="799" r:id="rId101"/>
    <p:sldId id="796" r:id="rId102"/>
    <p:sldId id="798" r:id="rId103"/>
    <p:sldId id="800" r:id="rId104"/>
    <p:sldId id="801" r:id="rId105"/>
    <p:sldId id="803" r:id="rId106"/>
    <p:sldId id="734" r:id="rId107"/>
    <p:sldId id="802" r:id="rId108"/>
    <p:sldId id="740" r:id="rId109"/>
    <p:sldId id="804" r:id="rId110"/>
    <p:sldId id="864" r:id="rId111"/>
    <p:sldId id="865" r:id="rId112"/>
    <p:sldId id="806" r:id="rId113"/>
    <p:sldId id="866" r:id="rId114"/>
    <p:sldId id="805" r:id="rId115"/>
    <p:sldId id="867" r:id="rId116"/>
    <p:sldId id="808" r:id="rId117"/>
    <p:sldId id="881" r:id="rId118"/>
    <p:sldId id="809" r:id="rId119"/>
    <p:sldId id="868" r:id="rId120"/>
    <p:sldId id="869" r:id="rId121"/>
    <p:sldId id="810" r:id="rId122"/>
    <p:sldId id="872" r:id="rId123"/>
    <p:sldId id="811" r:id="rId124"/>
    <p:sldId id="870" r:id="rId125"/>
    <p:sldId id="812" r:id="rId126"/>
    <p:sldId id="813" r:id="rId127"/>
    <p:sldId id="871" r:id="rId128"/>
    <p:sldId id="639" r:id="rId129"/>
    <p:sldId id="638" r:id="rId130"/>
    <p:sldId id="919" r:id="rId131"/>
    <p:sldId id="746" r:id="rId132"/>
    <p:sldId id="745" r:id="rId133"/>
    <p:sldId id="543" r:id="rId134"/>
    <p:sldId id="920" r:id="rId135"/>
    <p:sldId id="921" r:id="rId136"/>
  </p:sldIdLst>
  <p:sldSz cx="14630400" cy="8229600"/>
  <p:notesSz cx="6858000" cy="9144000"/>
  <p:defaultTex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92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BFF"/>
    <a:srgbClr val="EDF2FF"/>
    <a:srgbClr val="000000"/>
    <a:srgbClr val="F5FAFE"/>
    <a:srgbClr val="FCFBFD"/>
    <a:srgbClr val="E2E0E5"/>
    <a:srgbClr val="CBD9E6"/>
    <a:srgbClr val="B8CBE7"/>
    <a:srgbClr val="E3E3E3"/>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69" autoAdjust="0"/>
    <p:restoredTop sz="86395" autoAdjust="0"/>
  </p:normalViewPr>
  <p:slideViewPr>
    <p:cSldViewPr snapToGrid="0">
      <p:cViewPr varScale="1">
        <p:scale>
          <a:sx n="91" d="100"/>
          <a:sy n="91" d="100"/>
        </p:scale>
        <p:origin x="272" y="200"/>
      </p:cViewPr>
      <p:guideLst>
        <p:guide orient="horz"/>
        <p:guide pos="9215"/>
      </p:guideLst>
    </p:cSldViewPr>
  </p:slideViewPr>
  <p:outlineViewPr>
    <p:cViewPr>
      <p:scale>
        <a:sx n="33" d="100"/>
        <a:sy n="33" d="100"/>
      </p:scale>
      <p:origin x="0" y="-4180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C2706E-4E5F-4C4D-B4FB-427C21C6D91A}" type="datetimeFigureOut">
              <a:rPr lang="en-US" smtClean="0"/>
              <a:t>2/1/22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4B35D3-EBAD-9D4F-91D4-4C6CF5CC7CAA}" type="slidenum">
              <a:rPr lang="en-US" smtClean="0"/>
              <a:t>‹#›</a:t>
            </a:fld>
            <a:endParaRPr lang="en-US"/>
          </a:p>
        </p:txBody>
      </p:sp>
    </p:spTree>
    <p:extLst>
      <p:ext uri="{BB962C8B-B14F-4D97-AF65-F5344CB8AC3E}">
        <p14:creationId xmlns:p14="http://schemas.microsoft.com/office/powerpoint/2010/main" val="3220984884"/>
      </p:ext>
    </p:extLst>
  </p:cSld>
  <p:clrMap bg1="lt1" tx1="dk1" bg2="lt2" tx2="dk2" accent1="accent1" accent2="accent2" accent3="accent3" accent4="accent4" accent5="accent5" accent6="accent6" hlink="hlink" folHlink="folHlink"/>
  <p:notesStyle>
    <a:lvl1pPr marL="0" algn="l" defTabSz="548640" rtl="0" eaLnBrk="1" latinLnBrk="0" hangingPunct="1">
      <a:defRPr sz="1440" kern="1200">
        <a:solidFill>
          <a:schemeClr val="tx1"/>
        </a:solidFill>
        <a:latin typeface="+mn-lt"/>
        <a:ea typeface="+mn-ea"/>
        <a:cs typeface="+mn-cs"/>
      </a:defRPr>
    </a:lvl1pPr>
    <a:lvl2pPr marL="548640" algn="l" defTabSz="548640" rtl="0" eaLnBrk="1" latinLnBrk="0" hangingPunct="1">
      <a:defRPr sz="1440" kern="1200">
        <a:solidFill>
          <a:schemeClr val="tx1"/>
        </a:solidFill>
        <a:latin typeface="+mn-lt"/>
        <a:ea typeface="+mn-ea"/>
        <a:cs typeface="+mn-cs"/>
      </a:defRPr>
    </a:lvl2pPr>
    <a:lvl3pPr marL="1097280" algn="l" defTabSz="548640" rtl="0" eaLnBrk="1" latinLnBrk="0" hangingPunct="1">
      <a:defRPr sz="1440" kern="1200">
        <a:solidFill>
          <a:schemeClr val="tx1"/>
        </a:solidFill>
        <a:latin typeface="+mn-lt"/>
        <a:ea typeface="+mn-ea"/>
        <a:cs typeface="+mn-cs"/>
      </a:defRPr>
    </a:lvl3pPr>
    <a:lvl4pPr marL="1645920" algn="l" defTabSz="548640" rtl="0" eaLnBrk="1" latinLnBrk="0" hangingPunct="1">
      <a:defRPr sz="1440" kern="1200">
        <a:solidFill>
          <a:schemeClr val="tx1"/>
        </a:solidFill>
        <a:latin typeface="+mn-lt"/>
        <a:ea typeface="+mn-ea"/>
        <a:cs typeface="+mn-cs"/>
      </a:defRPr>
    </a:lvl4pPr>
    <a:lvl5pPr marL="2194560" algn="l" defTabSz="548640" rtl="0" eaLnBrk="1" latinLnBrk="0" hangingPunct="1">
      <a:defRPr sz="1440" kern="1200">
        <a:solidFill>
          <a:schemeClr val="tx1"/>
        </a:solidFill>
        <a:latin typeface="+mn-lt"/>
        <a:ea typeface="+mn-ea"/>
        <a:cs typeface="+mn-cs"/>
      </a:defRPr>
    </a:lvl5pPr>
    <a:lvl6pPr marL="2743200" algn="l" defTabSz="548640" rtl="0" eaLnBrk="1" latinLnBrk="0" hangingPunct="1">
      <a:defRPr sz="1440" kern="1200">
        <a:solidFill>
          <a:schemeClr val="tx1"/>
        </a:solidFill>
        <a:latin typeface="+mn-lt"/>
        <a:ea typeface="+mn-ea"/>
        <a:cs typeface="+mn-cs"/>
      </a:defRPr>
    </a:lvl6pPr>
    <a:lvl7pPr marL="3291840" algn="l" defTabSz="548640" rtl="0" eaLnBrk="1" latinLnBrk="0" hangingPunct="1">
      <a:defRPr sz="1440" kern="1200">
        <a:solidFill>
          <a:schemeClr val="tx1"/>
        </a:solidFill>
        <a:latin typeface="+mn-lt"/>
        <a:ea typeface="+mn-ea"/>
        <a:cs typeface="+mn-cs"/>
      </a:defRPr>
    </a:lvl7pPr>
    <a:lvl8pPr marL="3840480" algn="l" defTabSz="548640" rtl="0" eaLnBrk="1" latinLnBrk="0" hangingPunct="1">
      <a:defRPr sz="1440" kern="1200">
        <a:solidFill>
          <a:schemeClr val="tx1"/>
        </a:solidFill>
        <a:latin typeface="+mn-lt"/>
        <a:ea typeface="+mn-ea"/>
        <a:cs typeface="+mn-cs"/>
      </a:defRPr>
    </a:lvl8pPr>
    <a:lvl9pPr marL="4389120" algn="l" defTabSz="548640" rtl="0" eaLnBrk="1" latinLnBrk="0" hangingPunct="1">
      <a:defRPr sz="14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u="non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64B35D3-EBAD-9D4F-91D4-4C6CF5CC7CAA}" type="slidenum">
              <a:rPr lang="en-US" smtClean="0"/>
              <a:t>1</a:t>
            </a:fld>
            <a:endParaRPr lang="en-US" dirty="0"/>
          </a:p>
        </p:txBody>
      </p:sp>
    </p:spTree>
    <p:extLst>
      <p:ext uri="{BB962C8B-B14F-4D97-AF65-F5344CB8AC3E}">
        <p14:creationId xmlns:p14="http://schemas.microsoft.com/office/powerpoint/2010/main" val="3715295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10</a:t>
            </a:fld>
            <a:endParaRPr lang="en-US"/>
          </a:p>
        </p:txBody>
      </p:sp>
    </p:spTree>
    <p:extLst>
      <p:ext uri="{BB962C8B-B14F-4D97-AF65-F5344CB8AC3E}">
        <p14:creationId xmlns:p14="http://schemas.microsoft.com/office/powerpoint/2010/main" val="363427823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100</a:t>
            </a:fld>
            <a:endParaRPr lang="en-US"/>
          </a:p>
        </p:txBody>
      </p:sp>
    </p:spTree>
    <p:extLst>
      <p:ext uri="{BB962C8B-B14F-4D97-AF65-F5344CB8AC3E}">
        <p14:creationId xmlns:p14="http://schemas.microsoft.com/office/powerpoint/2010/main" val="19111624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101</a:t>
            </a:fld>
            <a:endParaRPr lang="en-US"/>
          </a:p>
        </p:txBody>
      </p:sp>
    </p:spTree>
    <p:extLst>
      <p:ext uri="{BB962C8B-B14F-4D97-AF65-F5344CB8AC3E}">
        <p14:creationId xmlns:p14="http://schemas.microsoft.com/office/powerpoint/2010/main" val="37230300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102</a:t>
            </a:fld>
            <a:endParaRPr lang="en-US"/>
          </a:p>
        </p:txBody>
      </p:sp>
    </p:spTree>
    <p:extLst>
      <p:ext uri="{BB962C8B-B14F-4D97-AF65-F5344CB8AC3E}">
        <p14:creationId xmlns:p14="http://schemas.microsoft.com/office/powerpoint/2010/main" val="330913615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103</a:t>
            </a:fld>
            <a:endParaRPr lang="en-US"/>
          </a:p>
        </p:txBody>
      </p:sp>
    </p:spTree>
    <p:extLst>
      <p:ext uri="{BB962C8B-B14F-4D97-AF65-F5344CB8AC3E}">
        <p14:creationId xmlns:p14="http://schemas.microsoft.com/office/powerpoint/2010/main" val="277995441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104</a:t>
            </a:fld>
            <a:endParaRPr lang="en-US"/>
          </a:p>
        </p:txBody>
      </p:sp>
    </p:spTree>
    <p:extLst>
      <p:ext uri="{BB962C8B-B14F-4D97-AF65-F5344CB8AC3E}">
        <p14:creationId xmlns:p14="http://schemas.microsoft.com/office/powerpoint/2010/main" val="16542373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105</a:t>
            </a:fld>
            <a:endParaRPr lang="en-US"/>
          </a:p>
        </p:txBody>
      </p:sp>
    </p:spTree>
    <p:extLst>
      <p:ext uri="{BB962C8B-B14F-4D97-AF65-F5344CB8AC3E}">
        <p14:creationId xmlns:p14="http://schemas.microsoft.com/office/powerpoint/2010/main" val="5473544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106</a:t>
            </a:fld>
            <a:endParaRPr lang="en-US"/>
          </a:p>
        </p:txBody>
      </p:sp>
    </p:spTree>
    <p:extLst>
      <p:ext uri="{BB962C8B-B14F-4D97-AF65-F5344CB8AC3E}">
        <p14:creationId xmlns:p14="http://schemas.microsoft.com/office/powerpoint/2010/main" val="41582603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107</a:t>
            </a:fld>
            <a:endParaRPr lang="en-US"/>
          </a:p>
        </p:txBody>
      </p:sp>
    </p:spTree>
    <p:extLst>
      <p:ext uri="{BB962C8B-B14F-4D97-AF65-F5344CB8AC3E}">
        <p14:creationId xmlns:p14="http://schemas.microsoft.com/office/powerpoint/2010/main" val="173117255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108</a:t>
            </a:fld>
            <a:endParaRPr lang="en-US"/>
          </a:p>
        </p:txBody>
      </p:sp>
    </p:spTree>
    <p:extLst>
      <p:ext uri="{BB962C8B-B14F-4D97-AF65-F5344CB8AC3E}">
        <p14:creationId xmlns:p14="http://schemas.microsoft.com/office/powerpoint/2010/main" val="15728793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109</a:t>
            </a:fld>
            <a:endParaRPr lang="en-US"/>
          </a:p>
        </p:txBody>
      </p:sp>
    </p:spTree>
    <p:extLst>
      <p:ext uri="{BB962C8B-B14F-4D97-AF65-F5344CB8AC3E}">
        <p14:creationId xmlns:p14="http://schemas.microsoft.com/office/powerpoint/2010/main" val="1293532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11</a:t>
            </a:fld>
            <a:endParaRPr lang="en-US"/>
          </a:p>
        </p:txBody>
      </p:sp>
    </p:spTree>
    <p:extLst>
      <p:ext uri="{BB962C8B-B14F-4D97-AF65-F5344CB8AC3E}">
        <p14:creationId xmlns:p14="http://schemas.microsoft.com/office/powerpoint/2010/main" val="38435194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110</a:t>
            </a:fld>
            <a:endParaRPr lang="en-US"/>
          </a:p>
        </p:txBody>
      </p:sp>
    </p:spTree>
    <p:extLst>
      <p:ext uri="{BB962C8B-B14F-4D97-AF65-F5344CB8AC3E}">
        <p14:creationId xmlns:p14="http://schemas.microsoft.com/office/powerpoint/2010/main" val="417755313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111</a:t>
            </a:fld>
            <a:endParaRPr lang="en-US"/>
          </a:p>
        </p:txBody>
      </p:sp>
    </p:spTree>
    <p:extLst>
      <p:ext uri="{BB962C8B-B14F-4D97-AF65-F5344CB8AC3E}">
        <p14:creationId xmlns:p14="http://schemas.microsoft.com/office/powerpoint/2010/main" val="169195712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112</a:t>
            </a:fld>
            <a:endParaRPr lang="en-US"/>
          </a:p>
        </p:txBody>
      </p:sp>
    </p:spTree>
    <p:extLst>
      <p:ext uri="{BB962C8B-B14F-4D97-AF65-F5344CB8AC3E}">
        <p14:creationId xmlns:p14="http://schemas.microsoft.com/office/powerpoint/2010/main" val="171019147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113</a:t>
            </a:fld>
            <a:endParaRPr lang="en-US"/>
          </a:p>
        </p:txBody>
      </p:sp>
    </p:spTree>
    <p:extLst>
      <p:ext uri="{BB962C8B-B14F-4D97-AF65-F5344CB8AC3E}">
        <p14:creationId xmlns:p14="http://schemas.microsoft.com/office/powerpoint/2010/main" val="17623215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114</a:t>
            </a:fld>
            <a:endParaRPr lang="en-US"/>
          </a:p>
        </p:txBody>
      </p:sp>
    </p:spTree>
    <p:extLst>
      <p:ext uri="{BB962C8B-B14F-4D97-AF65-F5344CB8AC3E}">
        <p14:creationId xmlns:p14="http://schemas.microsoft.com/office/powerpoint/2010/main" val="83902203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115</a:t>
            </a:fld>
            <a:endParaRPr lang="en-US"/>
          </a:p>
        </p:txBody>
      </p:sp>
    </p:spTree>
    <p:extLst>
      <p:ext uri="{BB962C8B-B14F-4D97-AF65-F5344CB8AC3E}">
        <p14:creationId xmlns:p14="http://schemas.microsoft.com/office/powerpoint/2010/main" val="69043334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116</a:t>
            </a:fld>
            <a:endParaRPr lang="en-US"/>
          </a:p>
        </p:txBody>
      </p:sp>
    </p:spTree>
    <p:extLst>
      <p:ext uri="{BB962C8B-B14F-4D97-AF65-F5344CB8AC3E}">
        <p14:creationId xmlns:p14="http://schemas.microsoft.com/office/powerpoint/2010/main" val="352284821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117</a:t>
            </a:fld>
            <a:endParaRPr lang="en-US"/>
          </a:p>
        </p:txBody>
      </p:sp>
    </p:spTree>
    <p:extLst>
      <p:ext uri="{BB962C8B-B14F-4D97-AF65-F5344CB8AC3E}">
        <p14:creationId xmlns:p14="http://schemas.microsoft.com/office/powerpoint/2010/main" val="29763866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118</a:t>
            </a:fld>
            <a:endParaRPr lang="en-US"/>
          </a:p>
        </p:txBody>
      </p:sp>
    </p:spTree>
    <p:extLst>
      <p:ext uri="{BB962C8B-B14F-4D97-AF65-F5344CB8AC3E}">
        <p14:creationId xmlns:p14="http://schemas.microsoft.com/office/powerpoint/2010/main" val="850976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119</a:t>
            </a:fld>
            <a:endParaRPr lang="en-US"/>
          </a:p>
        </p:txBody>
      </p:sp>
    </p:spTree>
    <p:extLst>
      <p:ext uri="{BB962C8B-B14F-4D97-AF65-F5344CB8AC3E}">
        <p14:creationId xmlns:p14="http://schemas.microsoft.com/office/powerpoint/2010/main" val="3002801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12</a:t>
            </a:fld>
            <a:endParaRPr lang="en-US"/>
          </a:p>
        </p:txBody>
      </p:sp>
    </p:spTree>
    <p:extLst>
      <p:ext uri="{BB962C8B-B14F-4D97-AF65-F5344CB8AC3E}">
        <p14:creationId xmlns:p14="http://schemas.microsoft.com/office/powerpoint/2010/main" val="14525428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120</a:t>
            </a:fld>
            <a:endParaRPr lang="en-US"/>
          </a:p>
        </p:txBody>
      </p:sp>
    </p:spTree>
    <p:extLst>
      <p:ext uri="{BB962C8B-B14F-4D97-AF65-F5344CB8AC3E}">
        <p14:creationId xmlns:p14="http://schemas.microsoft.com/office/powerpoint/2010/main" val="35557091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121</a:t>
            </a:fld>
            <a:endParaRPr lang="en-US"/>
          </a:p>
        </p:txBody>
      </p:sp>
    </p:spTree>
    <p:extLst>
      <p:ext uri="{BB962C8B-B14F-4D97-AF65-F5344CB8AC3E}">
        <p14:creationId xmlns:p14="http://schemas.microsoft.com/office/powerpoint/2010/main" val="311468999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122</a:t>
            </a:fld>
            <a:endParaRPr lang="en-US"/>
          </a:p>
        </p:txBody>
      </p:sp>
    </p:spTree>
    <p:extLst>
      <p:ext uri="{BB962C8B-B14F-4D97-AF65-F5344CB8AC3E}">
        <p14:creationId xmlns:p14="http://schemas.microsoft.com/office/powerpoint/2010/main" val="113557294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123</a:t>
            </a:fld>
            <a:endParaRPr lang="en-US"/>
          </a:p>
        </p:txBody>
      </p:sp>
    </p:spTree>
    <p:extLst>
      <p:ext uri="{BB962C8B-B14F-4D97-AF65-F5344CB8AC3E}">
        <p14:creationId xmlns:p14="http://schemas.microsoft.com/office/powerpoint/2010/main" val="43123252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124</a:t>
            </a:fld>
            <a:endParaRPr lang="en-US"/>
          </a:p>
        </p:txBody>
      </p:sp>
    </p:spTree>
    <p:extLst>
      <p:ext uri="{BB962C8B-B14F-4D97-AF65-F5344CB8AC3E}">
        <p14:creationId xmlns:p14="http://schemas.microsoft.com/office/powerpoint/2010/main" val="225644630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125</a:t>
            </a:fld>
            <a:endParaRPr lang="en-US"/>
          </a:p>
        </p:txBody>
      </p:sp>
    </p:spTree>
    <p:extLst>
      <p:ext uri="{BB962C8B-B14F-4D97-AF65-F5344CB8AC3E}">
        <p14:creationId xmlns:p14="http://schemas.microsoft.com/office/powerpoint/2010/main" val="422728431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126</a:t>
            </a:fld>
            <a:endParaRPr lang="en-US"/>
          </a:p>
        </p:txBody>
      </p:sp>
    </p:spTree>
    <p:extLst>
      <p:ext uri="{BB962C8B-B14F-4D97-AF65-F5344CB8AC3E}">
        <p14:creationId xmlns:p14="http://schemas.microsoft.com/office/powerpoint/2010/main" val="283948850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127</a:t>
            </a:fld>
            <a:endParaRPr lang="en-US"/>
          </a:p>
        </p:txBody>
      </p:sp>
    </p:spTree>
    <p:extLst>
      <p:ext uri="{BB962C8B-B14F-4D97-AF65-F5344CB8AC3E}">
        <p14:creationId xmlns:p14="http://schemas.microsoft.com/office/powerpoint/2010/main" val="210184495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128</a:t>
            </a:fld>
            <a:endParaRPr lang="en-US"/>
          </a:p>
        </p:txBody>
      </p:sp>
    </p:spTree>
    <p:extLst>
      <p:ext uri="{BB962C8B-B14F-4D97-AF65-F5344CB8AC3E}">
        <p14:creationId xmlns:p14="http://schemas.microsoft.com/office/powerpoint/2010/main" val="6110128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129</a:t>
            </a:fld>
            <a:endParaRPr lang="en-US"/>
          </a:p>
        </p:txBody>
      </p:sp>
    </p:spTree>
    <p:extLst>
      <p:ext uri="{BB962C8B-B14F-4D97-AF65-F5344CB8AC3E}">
        <p14:creationId xmlns:p14="http://schemas.microsoft.com/office/powerpoint/2010/main" val="1418755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13</a:t>
            </a:fld>
            <a:endParaRPr lang="en-US"/>
          </a:p>
        </p:txBody>
      </p:sp>
    </p:spTree>
    <p:extLst>
      <p:ext uri="{BB962C8B-B14F-4D97-AF65-F5344CB8AC3E}">
        <p14:creationId xmlns:p14="http://schemas.microsoft.com/office/powerpoint/2010/main" val="35056581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130</a:t>
            </a:fld>
            <a:endParaRPr lang="en-US"/>
          </a:p>
        </p:txBody>
      </p:sp>
    </p:spTree>
    <p:extLst>
      <p:ext uri="{BB962C8B-B14F-4D97-AF65-F5344CB8AC3E}">
        <p14:creationId xmlns:p14="http://schemas.microsoft.com/office/powerpoint/2010/main" val="47873071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131</a:t>
            </a:fld>
            <a:endParaRPr lang="en-US"/>
          </a:p>
        </p:txBody>
      </p:sp>
    </p:spTree>
    <p:extLst>
      <p:ext uri="{BB962C8B-B14F-4D97-AF65-F5344CB8AC3E}">
        <p14:creationId xmlns:p14="http://schemas.microsoft.com/office/powerpoint/2010/main" val="308413776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132</a:t>
            </a:fld>
            <a:endParaRPr lang="en-US"/>
          </a:p>
        </p:txBody>
      </p:sp>
    </p:spTree>
    <p:extLst>
      <p:ext uri="{BB962C8B-B14F-4D97-AF65-F5344CB8AC3E}">
        <p14:creationId xmlns:p14="http://schemas.microsoft.com/office/powerpoint/2010/main" val="339074377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B35D3-EBAD-9D4F-91D4-4C6CF5CC7CAA}" type="slidenum">
              <a:rPr lang="en-US" smtClean="0"/>
              <a:t>133</a:t>
            </a:fld>
            <a:endParaRPr lang="en-US"/>
          </a:p>
        </p:txBody>
      </p:sp>
    </p:spTree>
    <p:extLst>
      <p:ext uri="{BB962C8B-B14F-4D97-AF65-F5344CB8AC3E}">
        <p14:creationId xmlns:p14="http://schemas.microsoft.com/office/powerpoint/2010/main" val="261046053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134</a:t>
            </a:fld>
            <a:endParaRPr lang="en-US"/>
          </a:p>
        </p:txBody>
      </p:sp>
    </p:spTree>
    <p:extLst>
      <p:ext uri="{BB962C8B-B14F-4D97-AF65-F5344CB8AC3E}">
        <p14:creationId xmlns:p14="http://schemas.microsoft.com/office/powerpoint/2010/main" val="227706856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135</a:t>
            </a:fld>
            <a:endParaRPr lang="en-US"/>
          </a:p>
        </p:txBody>
      </p:sp>
    </p:spTree>
    <p:extLst>
      <p:ext uri="{BB962C8B-B14F-4D97-AF65-F5344CB8AC3E}">
        <p14:creationId xmlns:p14="http://schemas.microsoft.com/office/powerpoint/2010/main" val="861500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14</a:t>
            </a:fld>
            <a:endParaRPr lang="en-US"/>
          </a:p>
        </p:txBody>
      </p:sp>
    </p:spTree>
    <p:extLst>
      <p:ext uri="{BB962C8B-B14F-4D97-AF65-F5344CB8AC3E}">
        <p14:creationId xmlns:p14="http://schemas.microsoft.com/office/powerpoint/2010/main" val="524379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15</a:t>
            </a:fld>
            <a:endParaRPr lang="en-US"/>
          </a:p>
        </p:txBody>
      </p:sp>
    </p:spTree>
    <p:extLst>
      <p:ext uri="{BB962C8B-B14F-4D97-AF65-F5344CB8AC3E}">
        <p14:creationId xmlns:p14="http://schemas.microsoft.com/office/powerpoint/2010/main" val="1910332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16</a:t>
            </a:fld>
            <a:endParaRPr lang="en-US"/>
          </a:p>
        </p:txBody>
      </p:sp>
    </p:spTree>
    <p:extLst>
      <p:ext uri="{BB962C8B-B14F-4D97-AF65-F5344CB8AC3E}">
        <p14:creationId xmlns:p14="http://schemas.microsoft.com/office/powerpoint/2010/main" val="1254002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17</a:t>
            </a:fld>
            <a:endParaRPr lang="en-US"/>
          </a:p>
        </p:txBody>
      </p:sp>
    </p:spTree>
    <p:extLst>
      <p:ext uri="{BB962C8B-B14F-4D97-AF65-F5344CB8AC3E}">
        <p14:creationId xmlns:p14="http://schemas.microsoft.com/office/powerpoint/2010/main" val="1450220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18</a:t>
            </a:fld>
            <a:endParaRPr lang="en-US"/>
          </a:p>
        </p:txBody>
      </p:sp>
    </p:spTree>
    <p:extLst>
      <p:ext uri="{BB962C8B-B14F-4D97-AF65-F5344CB8AC3E}">
        <p14:creationId xmlns:p14="http://schemas.microsoft.com/office/powerpoint/2010/main" val="1650298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19</a:t>
            </a:fld>
            <a:endParaRPr lang="en-US"/>
          </a:p>
        </p:txBody>
      </p:sp>
    </p:spTree>
    <p:extLst>
      <p:ext uri="{BB962C8B-B14F-4D97-AF65-F5344CB8AC3E}">
        <p14:creationId xmlns:p14="http://schemas.microsoft.com/office/powerpoint/2010/main" val="2832987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2</a:t>
            </a:fld>
            <a:endParaRPr lang="en-US"/>
          </a:p>
        </p:txBody>
      </p:sp>
    </p:spTree>
    <p:extLst>
      <p:ext uri="{BB962C8B-B14F-4D97-AF65-F5344CB8AC3E}">
        <p14:creationId xmlns:p14="http://schemas.microsoft.com/office/powerpoint/2010/main" val="141028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20</a:t>
            </a:fld>
            <a:endParaRPr lang="en-US"/>
          </a:p>
        </p:txBody>
      </p:sp>
    </p:spTree>
    <p:extLst>
      <p:ext uri="{BB962C8B-B14F-4D97-AF65-F5344CB8AC3E}">
        <p14:creationId xmlns:p14="http://schemas.microsoft.com/office/powerpoint/2010/main" val="1212532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21</a:t>
            </a:fld>
            <a:endParaRPr lang="en-US"/>
          </a:p>
        </p:txBody>
      </p:sp>
    </p:spTree>
    <p:extLst>
      <p:ext uri="{BB962C8B-B14F-4D97-AF65-F5344CB8AC3E}">
        <p14:creationId xmlns:p14="http://schemas.microsoft.com/office/powerpoint/2010/main" val="3483254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22</a:t>
            </a:fld>
            <a:endParaRPr lang="en-US"/>
          </a:p>
        </p:txBody>
      </p:sp>
    </p:spTree>
    <p:extLst>
      <p:ext uri="{BB962C8B-B14F-4D97-AF65-F5344CB8AC3E}">
        <p14:creationId xmlns:p14="http://schemas.microsoft.com/office/powerpoint/2010/main" val="3862833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23</a:t>
            </a:fld>
            <a:endParaRPr lang="en-US"/>
          </a:p>
        </p:txBody>
      </p:sp>
    </p:spTree>
    <p:extLst>
      <p:ext uri="{BB962C8B-B14F-4D97-AF65-F5344CB8AC3E}">
        <p14:creationId xmlns:p14="http://schemas.microsoft.com/office/powerpoint/2010/main" val="270666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24</a:t>
            </a:fld>
            <a:endParaRPr lang="en-US"/>
          </a:p>
        </p:txBody>
      </p:sp>
    </p:spTree>
    <p:extLst>
      <p:ext uri="{BB962C8B-B14F-4D97-AF65-F5344CB8AC3E}">
        <p14:creationId xmlns:p14="http://schemas.microsoft.com/office/powerpoint/2010/main" val="1164657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25</a:t>
            </a:fld>
            <a:endParaRPr lang="en-US"/>
          </a:p>
        </p:txBody>
      </p:sp>
    </p:spTree>
    <p:extLst>
      <p:ext uri="{BB962C8B-B14F-4D97-AF65-F5344CB8AC3E}">
        <p14:creationId xmlns:p14="http://schemas.microsoft.com/office/powerpoint/2010/main" val="3966978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26</a:t>
            </a:fld>
            <a:endParaRPr lang="en-US"/>
          </a:p>
        </p:txBody>
      </p:sp>
    </p:spTree>
    <p:extLst>
      <p:ext uri="{BB962C8B-B14F-4D97-AF65-F5344CB8AC3E}">
        <p14:creationId xmlns:p14="http://schemas.microsoft.com/office/powerpoint/2010/main" val="2292311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27</a:t>
            </a:fld>
            <a:endParaRPr lang="en-US"/>
          </a:p>
        </p:txBody>
      </p:sp>
    </p:spTree>
    <p:extLst>
      <p:ext uri="{BB962C8B-B14F-4D97-AF65-F5344CB8AC3E}">
        <p14:creationId xmlns:p14="http://schemas.microsoft.com/office/powerpoint/2010/main" val="2402498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28</a:t>
            </a:fld>
            <a:endParaRPr lang="en-US"/>
          </a:p>
        </p:txBody>
      </p:sp>
    </p:spTree>
    <p:extLst>
      <p:ext uri="{BB962C8B-B14F-4D97-AF65-F5344CB8AC3E}">
        <p14:creationId xmlns:p14="http://schemas.microsoft.com/office/powerpoint/2010/main" val="2606031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29</a:t>
            </a:fld>
            <a:endParaRPr lang="en-US"/>
          </a:p>
        </p:txBody>
      </p:sp>
    </p:spTree>
    <p:extLst>
      <p:ext uri="{BB962C8B-B14F-4D97-AF65-F5344CB8AC3E}">
        <p14:creationId xmlns:p14="http://schemas.microsoft.com/office/powerpoint/2010/main" val="779641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3</a:t>
            </a:fld>
            <a:endParaRPr lang="en-US"/>
          </a:p>
        </p:txBody>
      </p:sp>
    </p:spTree>
    <p:extLst>
      <p:ext uri="{BB962C8B-B14F-4D97-AF65-F5344CB8AC3E}">
        <p14:creationId xmlns:p14="http://schemas.microsoft.com/office/powerpoint/2010/main" val="366284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30</a:t>
            </a:fld>
            <a:endParaRPr lang="en-US"/>
          </a:p>
        </p:txBody>
      </p:sp>
    </p:spTree>
    <p:extLst>
      <p:ext uri="{BB962C8B-B14F-4D97-AF65-F5344CB8AC3E}">
        <p14:creationId xmlns:p14="http://schemas.microsoft.com/office/powerpoint/2010/main" val="703769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31</a:t>
            </a:fld>
            <a:endParaRPr lang="en-US"/>
          </a:p>
        </p:txBody>
      </p:sp>
    </p:spTree>
    <p:extLst>
      <p:ext uri="{BB962C8B-B14F-4D97-AF65-F5344CB8AC3E}">
        <p14:creationId xmlns:p14="http://schemas.microsoft.com/office/powerpoint/2010/main" val="2721854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32</a:t>
            </a:fld>
            <a:endParaRPr lang="en-US"/>
          </a:p>
        </p:txBody>
      </p:sp>
    </p:spTree>
    <p:extLst>
      <p:ext uri="{BB962C8B-B14F-4D97-AF65-F5344CB8AC3E}">
        <p14:creationId xmlns:p14="http://schemas.microsoft.com/office/powerpoint/2010/main" val="408797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33</a:t>
            </a:fld>
            <a:endParaRPr lang="en-US"/>
          </a:p>
        </p:txBody>
      </p:sp>
    </p:spTree>
    <p:extLst>
      <p:ext uri="{BB962C8B-B14F-4D97-AF65-F5344CB8AC3E}">
        <p14:creationId xmlns:p14="http://schemas.microsoft.com/office/powerpoint/2010/main" val="4211841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34</a:t>
            </a:fld>
            <a:endParaRPr lang="en-US"/>
          </a:p>
        </p:txBody>
      </p:sp>
    </p:spTree>
    <p:extLst>
      <p:ext uri="{BB962C8B-B14F-4D97-AF65-F5344CB8AC3E}">
        <p14:creationId xmlns:p14="http://schemas.microsoft.com/office/powerpoint/2010/main" val="4219206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35</a:t>
            </a:fld>
            <a:endParaRPr lang="en-US"/>
          </a:p>
        </p:txBody>
      </p:sp>
    </p:spTree>
    <p:extLst>
      <p:ext uri="{BB962C8B-B14F-4D97-AF65-F5344CB8AC3E}">
        <p14:creationId xmlns:p14="http://schemas.microsoft.com/office/powerpoint/2010/main" val="1446283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36</a:t>
            </a:fld>
            <a:endParaRPr lang="en-US"/>
          </a:p>
        </p:txBody>
      </p:sp>
    </p:spTree>
    <p:extLst>
      <p:ext uri="{BB962C8B-B14F-4D97-AF65-F5344CB8AC3E}">
        <p14:creationId xmlns:p14="http://schemas.microsoft.com/office/powerpoint/2010/main" val="23550262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37</a:t>
            </a:fld>
            <a:endParaRPr lang="en-US"/>
          </a:p>
        </p:txBody>
      </p:sp>
    </p:spTree>
    <p:extLst>
      <p:ext uri="{BB962C8B-B14F-4D97-AF65-F5344CB8AC3E}">
        <p14:creationId xmlns:p14="http://schemas.microsoft.com/office/powerpoint/2010/main" val="34237347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38</a:t>
            </a:fld>
            <a:endParaRPr lang="en-US"/>
          </a:p>
        </p:txBody>
      </p:sp>
    </p:spTree>
    <p:extLst>
      <p:ext uri="{BB962C8B-B14F-4D97-AF65-F5344CB8AC3E}">
        <p14:creationId xmlns:p14="http://schemas.microsoft.com/office/powerpoint/2010/main" val="19941595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39</a:t>
            </a:fld>
            <a:endParaRPr lang="en-US"/>
          </a:p>
        </p:txBody>
      </p:sp>
    </p:spTree>
    <p:extLst>
      <p:ext uri="{BB962C8B-B14F-4D97-AF65-F5344CB8AC3E}">
        <p14:creationId xmlns:p14="http://schemas.microsoft.com/office/powerpoint/2010/main" val="3077539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4</a:t>
            </a:fld>
            <a:endParaRPr lang="en-US"/>
          </a:p>
        </p:txBody>
      </p:sp>
    </p:spTree>
    <p:extLst>
      <p:ext uri="{BB962C8B-B14F-4D97-AF65-F5344CB8AC3E}">
        <p14:creationId xmlns:p14="http://schemas.microsoft.com/office/powerpoint/2010/main" val="1789548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40</a:t>
            </a:fld>
            <a:endParaRPr lang="en-US"/>
          </a:p>
        </p:txBody>
      </p:sp>
    </p:spTree>
    <p:extLst>
      <p:ext uri="{BB962C8B-B14F-4D97-AF65-F5344CB8AC3E}">
        <p14:creationId xmlns:p14="http://schemas.microsoft.com/office/powerpoint/2010/main" val="22476636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41</a:t>
            </a:fld>
            <a:endParaRPr lang="en-US"/>
          </a:p>
        </p:txBody>
      </p:sp>
    </p:spTree>
    <p:extLst>
      <p:ext uri="{BB962C8B-B14F-4D97-AF65-F5344CB8AC3E}">
        <p14:creationId xmlns:p14="http://schemas.microsoft.com/office/powerpoint/2010/main" val="2175288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42</a:t>
            </a:fld>
            <a:endParaRPr lang="en-US"/>
          </a:p>
        </p:txBody>
      </p:sp>
    </p:spTree>
    <p:extLst>
      <p:ext uri="{BB962C8B-B14F-4D97-AF65-F5344CB8AC3E}">
        <p14:creationId xmlns:p14="http://schemas.microsoft.com/office/powerpoint/2010/main" val="12728834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need to retrain for different topics, and quality dependent on finetuning data, can overfit to finetuning data</a:t>
            </a:r>
          </a:p>
        </p:txBody>
      </p:sp>
      <p:sp>
        <p:nvSpPr>
          <p:cNvPr id="4" name="Slide Number Placeholder 3"/>
          <p:cNvSpPr>
            <a:spLocks noGrp="1"/>
          </p:cNvSpPr>
          <p:nvPr>
            <p:ph type="sldNum" sz="quarter" idx="5"/>
          </p:nvPr>
        </p:nvSpPr>
        <p:spPr/>
        <p:txBody>
          <a:bodyPr/>
          <a:lstStyle/>
          <a:p>
            <a:fld id="{064B35D3-EBAD-9D4F-91D4-4C6CF5CC7CAA}" type="slidenum">
              <a:rPr lang="en-US" smtClean="0"/>
              <a:t>43</a:t>
            </a:fld>
            <a:endParaRPr lang="en-US"/>
          </a:p>
        </p:txBody>
      </p:sp>
    </p:spTree>
    <p:extLst>
      <p:ext uri="{BB962C8B-B14F-4D97-AF65-F5344CB8AC3E}">
        <p14:creationId xmlns:p14="http://schemas.microsoft.com/office/powerpoint/2010/main" val="4007956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need to retrain for different topics, and quality dependent on finetuning data, can overfit to finetuning data</a:t>
            </a:r>
          </a:p>
        </p:txBody>
      </p:sp>
      <p:sp>
        <p:nvSpPr>
          <p:cNvPr id="4" name="Slide Number Placeholder 3"/>
          <p:cNvSpPr>
            <a:spLocks noGrp="1"/>
          </p:cNvSpPr>
          <p:nvPr>
            <p:ph type="sldNum" sz="quarter" idx="5"/>
          </p:nvPr>
        </p:nvSpPr>
        <p:spPr/>
        <p:txBody>
          <a:bodyPr/>
          <a:lstStyle/>
          <a:p>
            <a:fld id="{064B35D3-EBAD-9D4F-91D4-4C6CF5CC7CAA}" type="slidenum">
              <a:rPr lang="en-US" smtClean="0"/>
              <a:t>44</a:t>
            </a:fld>
            <a:endParaRPr lang="en-US"/>
          </a:p>
        </p:txBody>
      </p:sp>
    </p:spTree>
    <p:extLst>
      <p:ext uri="{BB962C8B-B14F-4D97-AF65-F5344CB8AC3E}">
        <p14:creationId xmlns:p14="http://schemas.microsoft.com/office/powerpoint/2010/main" val="16529654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need to retrain for different topics, and quality dependent on finetuning data, can overfit to finetuning data</a:t>
            </a:r>
          </a:p>
        </p:txBody>
      </p:sp>
      <p:sp>
        <p:nvSpPr>
          <p:cNvPr id="4" name="Slide Number Placeholder 3"/>
          <p:cNvSpPr>
            <a:spLocks noGrp="1"/>
          </p:cNvSpPr>
          <p:nvPr>
            <p:ph type="sldNum" sz="quarter" idx="5"/>
          </p:nvPr>
        </p:nvSpPr>
        <p:spPr/>
        <p:txBody>
          <a:bodyPr/>
          <a:lstStyle/>
          <a:p>
            <a:fld id="{064B35D3-EBAD-9D4F-91D4-4C6CF5CC7CAA}" type="slidenum">
              <a:rPr lang="en-US" smtClean="0"/>
              <a:t>45</a:t>
            </a:fld>
            <a:endParaRPr lang="en-US"/>
          </a:p>
        </p:txBody>
      </p:sp>
    </p:spTree>
    <p:extLst>
      <p:ext uri="{BB962C8B-B14F-4D97-AF65-F5344CB8AC3E}">
        <p14:creationId xmlns:p14="http://schemas.microsoft.com/office/powerpoint/2010/main" val="8593568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need to retrain for different topics, and quality dependent on finetuning data, can overfit to finetuning data</a:t>
            </a:r>
          </a:p>
        </p:txBody>
      </p:sp>
      <p:sp>
        <p:nvSpPr>
          <p:cNvPr id="4" name="Slide Number Placeholder 3"/>
          <p:cNvSpPr>
            <a:spLocks noGrp="1"/>
          </p:cNvSpPr>
          <p:nvPr>
            <p:ph type="sldNum" sz="quarter" idx="5"/>
          </p:nvPr>
        </p:nvSpPr>
        <p:spPr/>
        <p:txBody>
          <a:bodyPr/>
          <a:lstStyle/>
          <a:p>
            <a:fld id="{064B35D3-EBAD-9D4F-91D4-4C6CF5CC7CAA}" type="slidenum">
              <a:rPr lang="en-US" smtClean="0"/>
              <a:t>46</a:t>
            </a:fld>
            <a:endParaRPr lang="en-US"/>
          </a:p>
        </p:txBody>
      </p:sp>
    </p:spTree>
    <p:extLst>
      <p:ext uri="{BB962C8B-B14F-4D97-AF65-F5344CB8AC3E}">
        <p14:creationId xmlns:p14="http://schemas.microsoft.com/office/powerpoint/2010/main" val="19625445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Admit: VERY oversimplified overview of prior work. </a:t>
            </a:r>
          </a:p>
        </p:txBody>
      </p:sp>
      <p:sp>
        <p:nvSpPr>
          <p:cNvPr id="4" name="Slide Number Placeholder 3"/>
          <p:cNvSpPr>
            <a:spLocks noGrp="1"/>
          </p:cNvSpPr>
          <p:nvPr>
            <p:ph type="sldNum" sz="quarter" idx="5"/>
          </p:nvPr>
        </p:nvSpPr>
        <p:spPr/>
        <p:txBody>
          <a:bodyPr/>
          <a:lstStyle/>
          <a:p>
            <a:fld id="{064B35D3-EBAD-9D4F-91D4-4C6CF5CC7CAA}" type="slidenum">
              <a:rPr lang="en-US" smtClean="0"/>
              <a:t>47</a:t>
            </a:fld>
            <a:endParaRPr lang="en-US"/>
          </a:p>
        </p:txBody>
      </p:sp>
    </p:spTree>
    <p:extLst>
      <p:ext uri="{BB962C8B-B14F-4D97-AF65-F5344CB8AC3E}">
        <p14:creationId xmlns:p14="http://schemas.microsoft.com/office/powerpoint/2010/main" val="38802543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48</a:t>
            </a:fld>
            <a:endParaRPr lang="en-US"/>
          </a:p>
        </p:txBody>
      </p:sp>
    </p:spTree>
    <p:extLst>
      <p:ext uri="{BB962C8B-B14F-4D97-AF65-F5344CB8AC3E}">
        <p14:creationId xmlns:p14="http://schemas.microsoft.com/office/powerpoint/2010/main" val="3987812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use gradients, some just modify the output logits. </a:t>
            </a:r>
          </a:p>
        </p:txBody>
      </p:sp>
      <p:sp>
        <p:nvSpPr>
          <p:cNvPr id="4" name="Slide Number Placeholder 3"/>
          <p:cNvSpPr>
            <a:spLocks noGrp="1"/>
          </p:cNvSpPr>
          <p:nvPr>
            <p:ph type="sldNum" sz="quarter" idx="5"/>
          </p:nvPr>
        </p:nvSpPr>
        <p:spPr/>
        <p:txBody>
          <a:bodyPr/>
          <a:lstStyle/>
          <a:p>
            <a:fld id="{064B35D3-EBAD-9D4F-91D4-4C6CF5CC7CAA}" type="slidenum">
              <a:rPr lang="en-US" smtClean="0"/>
              <a:t>49</a:t>
            </a:fld>
            <a:endParaRPr lang="en-US"/>
          </a:p>
        </p:txBody>
      </p:sp>
    </p:spTree>
    <p:extLst>
      <p:ext uri="{BB962C8B-B14F-4D97-AF65-F5344CB8AC3E}">
        <p14:creationId xmlns:p14="http://schemas.microsoft.com/office/powerpoint/2010/main" val="749390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5</a:t>
            </a:fld>
            <a:endParaRPr lang="en-US"/>
          </a:p>
        </p:txBody>
      </p:sp>
    </p:spTree>
    <p:extLst>
      <p:ext uri="{BB962C8B-B14F-4D97-AF65-F5344CB8AC3E}">
        <p14:creationId xmlns:p14="http://schemas.microsoft.com/office/powerpoint/2010/main" val="42293711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use gradients, some just modify the output logits. </a:t>
            </a:r>
          </a:p>
        </p:txBody>
      </p:sp>
      <p:sp>
        <p:nvSpPr>
          <p:cNvPr id="4" name="Slide Number Placeholder 3"/>
          <p:cNvSpPr>
            <a:spLocks noGrp="1"/>
          </p:cNvSpPr>
          <p:nvPr>
            <p:ph type="sldNum" sz="quarter" idx="5"/>
          </p:nvPr>
        </p:nvSpPr>
        <p:spPr/>
        <p:txBody>
          <a:bodyPr/>
          <a:lstStyle/>
          <a:p>
            <a:fld id="{064B35D3-EBAD-9D4F-91D4-4C6CF5CC7CAA}" type="slidenum">
              <a:rPr lang="en-US" smtClean="0"/>
              <a:t>50</a:t>
            </a:fld>
            <a:endParaRPr lang="en-US"/>
          </a:p>
        </p:txBody>
      </p:sp>
    </p:spTree>
    <p:extLst>
      <p:ext uri="{BB962C8B-B14F-4D97-AF65-F5344CB8AC3E}">
        <p14:creationId xmlns:p14="http://schemas.microsoft.com/office/powerpoint/2010/main" val="13837981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use gradients, some just modify the output logits. </a:t>
            </a:r>
          </a:p>
        </p:txBody>
      </p:sp>
      <p:sp>
        <p:nvSpPr>
          <p:cNvPr id="4" name="Slide Number Placeholder 3"/>
          <p:cNvSpPr>
            <a:spLocks noGrp="1"/>
          </p:cNvSpPr>
          <p:nvPr>
            <p:ph type="sldNum" sz="quarter" idx="5"/>
          </p:nvPr>
        </p:nvSpPr>
        <p:spPr/>
        <p:txBody>
          <a:bodyPr/>
          <a:lstStyle/>
          <a:p>
            <a:fld id="{064B35D3-EBAD-9D4F-91D4-4C6CF5CC7CAA}" type="slidenum">
              <a:rPr lang="en-US" smtClean="0"/>
              <a:t>51</a:t>
            </a:fld>
            <a:endParaRPr lang="en-US"/>
          </a:p>
        </p:txBody>
      </p:sp>
    </p:spTree>
    <p:extLst>
      <p:ext uri="{BB962C8B-B14F-4D97-AF65-F5344CB8AC3E}">
        <p14:creationId xmlns:p14="http://schemas.microsoft.com/office/powerpoint/2010/main" val="35461951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52</a:t>
            </a:fld>
            <a:endParaRPr lang="en-US"/>
          </a:p>
        </p:txBody>
      </p:sp>
    </p:spTree>
    <p:extLst>
      <p:ext uri="{BB962C8B-B14F-4D97-AF65-F5344CB8AC3E}">
        <p14:creationId xmlns:p14="http://schemas.microsoft.com/office/powerpoint/2010/main" val="21356164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53</a:t>
            </a:fld>
            <a:endParaRPr lang="en-US"/>
          </a:p>
        </p:txBody>
      </p:sp>
    </p:spTree>
    <p:extLst>
      <p:ext uri="{BB962C8B-B14F-4D97-AF65-F5344CB8AC3E}">
        <p14:creationId xmlns:p14="http://schemas.microsoft.com/office/powerpoint/2010/main" val="529913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54</a:t>
            </a:fld>
            <a:endParaRPr lang="en-US"/>
          </a:p>
        </p:txBody>
      </p:sp>
    </p:spTree>
    <p:extLst>
      <p:ext uri="{BB962C8B-B14F-4D97-AF65-F5344CB8AC3E}">
        <p14:creationId xmlns:p14="http://schemas.microsoft.com/office/powerpoint/2010/main" val="14935533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55</a:t>
            </a:fld>
            <a:endParaRPr lang="en-US"/>
          </a:p>
        </p:txBody>
      </p:sp>
    </p:spTree>
    <p:extLst>
      <p:ext uri="{BB962C8B-B14F-4D97-AF65-F5344CB8AC3E}">
        <p14:creationId xmlns:p14="http://schemas.microsoft.com/office/powerpoint/2010/main" val="27623131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56</a:t>
            </a:fld>
            <a:endParaRPr lang="en-US"/>
          </a:p>
        </p:txBody>
      </p:sp>
    </p:spTree>
    <p:extLst>
      <p:ext uri="{BB962C8B-B14F-4D97-AF65-F5344CB8AC3E}">
        <p14:creationId xmlns:p14="http://schemas.microsoft.com/office/powerpoint/2010/main" val="4954519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this be a poetry example? Wonder if it’s harder to explain…</a:t>
            </a:r>
          </a:p>
        </p:txBody>
      </p:sp>
      <p:sp>
        <p:nvSpPr>
          <p:cNvPr id="4" name="Slide Number Placeholder 3"/>
          <p:cNvSpPr>
            <a:spLocks noGrp="1"/>
          </p:cNvSpPr>
          <p:nvPr>
            <p:ph type="sldNum" sz="quarter" idx="5"/>
          </p:nvPr>
        </p:nvSpPr>
        <p:spPr/>
        <p:txBody>
          <a:bodyPr/>
          <a:lstStyle/>
          <a:p>
            <a:fld id="{064B35D3-EBAD-9D4F-91D4-4C6CF5CC7CAA}" type="slidenum">
              <a:rPr lang="en-US" smtClean="0"/>
              <a:t>57</a:t>
            </a:fld>
            <a:endParaRPr lang="en-US"/>
          </a:p>
        </p:txBody>
      </p:sp>
    </p:spTree>
    <p:extLst>
      <p:ext uri="{BB962C8B-B14F-4D97-AF65-F5344CB8AC3E}">
        <p14:creationId xmlns:p14="http://schemas.microsoft.com/office/powerpoint/2010/main" val="19644829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this be a poetry example? Wonder if it’s harder to explain…</a:t>
            </a:r>
          </a:p>
        </p:txBody>
      </p:sp>
      <p:sp>
        <p:nvSpPr>
          <p:cNvPr id="4" name="Slide Number Placeholder 3"/>
          <p:cNvSpPr>
            <a:spLocks noGrp="1"/>
          </p:cNvSpPr>
          <p:nvPr>
            <p:ph type="sldNum" sz="quarter" idx="5"/>
          </p:nvPr>
        </p:nvSpPr>
        <p:spPr/>
        <p:txBody>
          <a:bodyPr/>
          <a:lstStyle/>
          <a:p>
            <a:fld id="{064B35D3-EBAD-9D4F-91D4-4C6CF5CC7CAA}" type="slidenum">
              <a:rPr lang="en-US" smtClean="0"/>
              <a:t>58</a:t>
            </a:fld>
            <a:endParaRPr lang="en-US"/>
          </a:p>
        </p:txBody>
      </p:sp>
    </p:spTree>
    <p:extLst>
      <p:ext uri="{BB962C8B-B14F-4D97-AF65-F5344CB8AC3E}">
        <p14:creationId xmlns:p14="http://schemas.microsoft.com/office/powerpoint/2010/main" val="607369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this be a poetry example? Wonder if it’s harder to explain…</a:t>
            </a:r>
          </a:p>
        </p:txBody>
      </p:sp>
      <p:sp>
        <p:nvSpPr>
          <p:cNvPr id="4" name="Slide Number Placeholder 3"/>
          <p:cNvSpPr>
            <a:spLocks noGrp="1"/>
          </p:cNvSpPr>
          <p:nvPr>
            <p:ph type="sldNum" sz="quarter" idx="5"/>
          </p:nvPr>
        </p:nvSpPr>
        <p:spPr/>
        <p:txBody>
          <a:bodyPr/>
          <a:lstStyle/>
          <a:p>
            <a:fld id="{064B35D3-EBAD-9D4F-91D4-4C6CF5CC7CAA}" type="slidenum">
              <a:rPr lang="en-US" smtClean="0"/>
              <a:t>59</a:t>
            </a:fld>
            <a:endParaRPr lang="en-US"/>
          </a:p>
        </p:txBody>
      </p:sp>
    </p:spTree>
    <p:extLst>
      <p:ext uri="{BB962C8B-B14F-4D97-AF65-F5344CB8AC3E}">
        <p14:creationId xmlns:p14="http://schemas.microsoft.com/office/powerpoint/2010/main" val="1032929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6</a:t>
            </a:fld>
            <a:endParaRPr lang="en-US"/>
          </a:p>
        </p:txBody>
      </p:sp>
    </p:spTree>
    <p:extLst>
      <p:ext uri="{BB962C8B-B14F-4D97-AF65-F5344CB8AC3E}">
        <p14:creationId xmlns:p14="http://schemas.microsoft.com/office/powerpoint/2010/main" val="42580312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this be a poetry example? Wonder if it’s harder to explain…</a:t>
            </a:r>
          </a:p>
        </p:txBody>
      </p:sp>
      <p:sp>
        <p:nvSpPr>
          <p:cNvPr id="4" name="Slide Number Placeholder 3"/>
          <p:cNvSpPr>
            <a:spLocks noGrp="1"/>
          </p:cNvSpPr>
          <p:nvPr>
            <p:ph type="sldNum" sz="quarter" idx="5"/>
          </p:nvPr>
        </p:nvSpPr>
        <p:spPr/>
        <p:txBody>
          <a:bodyPr/>
          <a:lstStyle/>
          <a:p>
            <a:fld id="{064B35D3-EBAD-9D4F-91D4-4C6CF5CC7CAA}" type="slidenum">
              <a:rPr lang="en-US" smtClean="0"/>
              <a:t>60</a:t>
            </a:fld>
            <a:endParaRPr lang="en-US"/>
          </a:p>
        </p:txBody>
      </p:sp>
    </p:spTree>
    <p:extLst>
      <p:ext uri="{BB962C8B-B14F-4D97-AF65-F5344CB8AC3E}">
        <p14:creationId xmlns:p14="http://schemas.microsoft.com/office/powerpoint/2010/main" val="23615990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this be a poetry example? Wonder if it’s harder to explain…</a:t>
            </a:r>
          </a:p>
        </p:txBody>
      </p:sp>
      <p:sp>
        <p:nvSpPr>
          <p:cNvPr id="4" name="Slide Number Placeholder 3"/>
          <p:cNvSpPr>
            <a:spLocks noGrp="1"/>
          </p:cNvSpPr>
          <p:nvPr>
            <p:ph type="sldNum" sz="quarter" idx="5"/>
          </p:nvPr>
        </p:nvSpPr>
        <p:spPr/>
        <p:txBody>
          <a:bodyPr/>
          <a:lstStyle/>
          <a:p>
            <a:fld id="{064B35D3-EBAD-9D4F-91D4-4C6CF5CC7CAA}" type="slidenum">
              <a:rPr lang="en-US" smtClean="0"/>
              <a:t>61</a:t>
            </a:fld>
            <a:endParaRPr lang="en-US"/>
          </a:p>
        </p:txBody>
      </p:sp>
    </p:spTree>
    <p:extLst>
      <p:ext uri="{BB962C8B-B14F-4D97-AF65-F5344CB8AC3E}">
        <p14:creationId xmlns:p14="http://schemas.microsoft.com/office/powerpoint/2010/main" val="9577282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this be a poetry example? Wonder if it’s harder to explain…</a:t>
            </a:r>
          </a:p>
        </p:txBody>
      </p:sp>
      <p:sp>
        <p:nvSpPr>
          <p:cNvPr id="4" name="Slide Number Placeholder 3"/>
          <p:cNvSpPr>
            <a:spLocks noGrp="1"/>
          </p:cNvSpPr>
          <p:nvPr>
            <p:ph type="sldNum" sz="quarter" idx="5"/>
          </p:nvPr>
        </p:nvSpPr>
        <p:spPr/>
        <p:txBody>
          <a:bodyPr/>
          <a:lstStyle/>
          <a:p>
            <a:fld id="{064B35D3-EBAD-9D4F-91D4-4C6CF5CC7CAA}" type="slidenum">
              <a:rPr lang="en-US" smtClean="0"/>
              <a:t>62</a:t>
            </a:fld>
            <a:endParaRPr lang="en-US"/>
          </a:p>
        </p:txBody>
      </p:sp>
    </p:spTree>
    <p:extLst>
      <p:ext uri="{BB962C8B-B14F-4D97-AF65-F5344CB8AC3E}">
        <p14:creationId xmlns:p14="http://schemas.microsoft.com/office/powerpoint/2010/main" val="35012850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this be a poetry example? Wonder if it’s harder to explain…</a:t>
            </a:r>
          </a:p>
        </p:txBody>
      </p:sp>
      <p:sp>
        <p:nvSpPr>
          <p:cNvPr id="4" name="Slide Number Placeholder 3"/>
          <p:cNvSpPr>
            <a:spLocks noGrp="1"/>
          </p:cNvSpPr>
          <p:nvPr>
            <p:ph type="sldNum" sz="quarter" idx="5"/>
          </p:nvPr>
        </p:nvSpPr>
        <p:spPr/>
        <p:txBody>
          <a:bodyPr/>
          <a:lstStyle/>
          <a:p>
            <a:fld id="{064B35D3-EBAD-9D4F-91D4-4C6CF5CC7CAA}" type="slidenum">
              <a:rPr lang="en-US" smtClean="0"/>
              <a:t>63</a:t>
            </a:fld>
            <a:endParaRPr lang="en-US"/>
          </a:p>
        </p:txBody>
      </p:sp>
    </p:spTree>
    <p:extLst>
      <p:ext uri="{BB962C8B-B14F-4D97-AF65-F5344CB8AC3E}">
        <p14:creationId xmlns:p14="http://schemas.microsoft.com/office/powerpoint/2010/main" val="17206253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64</a:t>
            </a:fld>
            <a:endParaRPr lang="en-US"/>
          </a:p>
        </p:txBody>
      </p:sp>
    </p:spTree>
    <p:extLst>
      <p:ext uri="{BB962C8B-B14F-4D97-AF65-F5344CB8AC3E}">
        <p14:creationId xmlns:p14="http://schemas.microsoft.com/office/powerpoint/2010/main" val="40200929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65</a:t>
            </a:fld>
            <a:endParaRPr lang="en-US"/>
          </a:p>
        </p:txBody>
      </p:sp>
    </p:spTree>
    <p:extLst>
      <p:ext uri="{BB962C8B-B14F-4D97-AF65-F5344CB8AC3E}">
        <p14:creationId xmlns:p14="http://schemas.microsoft.com/office/powerpoint/2010/main" val="27076824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you’re judging each continuation: do you want, do you prefer, etc.</a:t>
            </a:r>
          </a:p>
        </p:txBody>
      </p:sp>
      <p:sp>
        <p:nvSpPr>
          <p:cNvPr id="4" name="Slide Number Placeholder 3"/>
          <p:cNvSpPr>
            <a:spLocks noGrp="1"/>
          </p:cNvSpPr>
          <p:nvPr>
            <p:ph type="sldNum" sz="quarter" idx="5"/>
          </p:nvPr>
        </p:nvSpPr>
        <p:spPr/>
        <p:txBody>
          <a:bodyPr/>
          <a:lstStyle/>
          <a:p>
            <a:fld id="{064B35D3-EBAD-9D4F-91D4-4C6CF5CC7CAA}" type="slidenum">
              <a:rPr lang="en-US" smtClean="0"/>
              <a:t>66</a:t>
            </a:fld>
            <a:endParaRPr lang="en-US"/>
          </a:p>
        </p:txBody>
      </p:sp>
    </p:spTree>
    <p:extLst>
      <p:ext uri="{BB962C8B-B14F-4D97-AF65-F5344CB8AC3E}">
        <p14:creationId xmlns:p14="http://schemas.microsoft.com/office/powerpoint/2010/main" val="37695255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67</a:t>
            </a:fld>
            <a:endParaRPr lang="en-US"/>
          </a:p>
        </p:txBody>
      </p:sp>
    </p:spTree>
    <p:extLst>
      <p:ext uri="{BB962C8B-B14F-4D97-AF65-F5344CB8AC3E}">
        <p14:creationId xmlns:p14="http://schemas.microsoft.com/office/powerpoint/2010/main" val="8399666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68</a:t>
            </a:fld>
            <a:endParaRPr lang="en-US"/>
          </a:p>
        </p:txBody>
      </p:sp>
    </p:spTree>
    <p:extLst>
      <p:ext uri="{BB962C8B-B14F-4D97-AF65-F5344CB8AC3E}">
        <p14:creationId xmlns:p14="http://schemas.microsoft.com/office/powerpoint/2010/main" val="17927702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69</a:t>
            </a:fld>
            <a:endParaRPr lang="en-US"/>
          </a:p>
        </p:txBody>
      </p:sp>
    </p:spTree>
    <p:extLst>
      <p:ext uri="{BB962C8B-B14F-4D97-AF65-F5344CB8AC3E}">
        <p14:creationId xmlns:p14="http://schemas.microsoft.com/office/powerpoint/2010/main" val="4141495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7</a:t>
            </a:fld>
            <a:endParaRPr lang="en-US"/>
          </a:p>
        </p:txBody>
      </p:sp>
    </p:spTree>
    <p:extLst>
      <p:ext uri="{BB962C8B-B14F-4D97-AF65-F5344CB8AC3E}">
        <p14:creationId xmlns:p14="http://schemas.microsoft.com/office/powerpoint/2010/main" val="10429752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70</a:t>
            </a:fld>
            <a:endParaRPr lang="en-US"/>
          </a:p>
        </p:txBody>
      </p:sp>
    </p:spTree>
    <p:extLst>
      <p:ext uri="{BB962C8B-B14F-4D97-AF65-F5344CB8AC3E}">
        <p14:creationId xmlns:p14="http://schemas.microsoft.com/office/powerpoint/2010/main" val="35177883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71</a:t>
            </a:fld>
            <a:endParaRPr lang="en-US"/>
          </a:p>
        </p:txBody>
      </p:sp>
    </p:spTree>
    <p:extLst>
      <p:ext uri="{BB962C8B-B14F-4D97-AF65-F5344CB8AC3E}">
        <p14:creationId xmlns:p14="http://schemas.microsoft.com/office/powerpoint/2010/main" val="23151421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prefix acceptor. Difference might be subtle in formality, but the difference will be much clearer in later examples. </a:t>
            </a:r>
          </a:p>
        </p:txBody>
      </p:sp>
      <p:sp>
        <p:nvSpPr>
          <p:cNvPr id="4" name="Slide Number Placeholder 3"/>
          <p:cNvSpPr>
            <a:spLocks noGrp="1"/>
          </p:cNvSpPr>
          <p:nvPr>
            <p:ph type="sldNum" sz="quarter" idx="5"/>
          </p:nvPr>
        </p:nvSpPr>
        <p:spPr/>
        <p:txBody>
          <a:bodyPr/>
          <a:lstStyle/>
          <a:p>
            <a:fld id="{064B35D3-EBAD-9D4F-91D4-4C6CF5CC7CAA}" type="slidenum">
              <a:rPr lang="en-US" smtClean="0"/>
              <a:t>72</a:t>
            </a:fld>
            <a:endParaRPr lang="en-US"/>
          </a:p>
        </p:txBody>
      </p:sp>
    </p:spTree>
    <p:extLst>
      <p:ext uri="{BB962C8B-B14F-4D97-AF65-F5344CB8AC3E}">
        <p14:creationId xmlns:p14="http://schemas.microsoft.com/office/powerpoint/2010/main" val="31637537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73</a:t>
            </a:fld>
            <a:endParaRPr lang="en-US"/>
          </a:p>
        </p:txBody>
      </p:sp>
    </p:spTree>
    <p:extLst>
      <p:ext uri="{BB962C8B-B14F-4D97-AF65-F5344CB8AC3E}">
        <p14:creationId xmlns:p14="http://schemas.microsoft.com/office/powerpoint/2010/main" val="20882180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74</a:t>
            </a:fld>
            <a:endParaRPr lang="en-US"/>
          </a:p>
        </p:txBody>
      </p:sp>
    </p:spTree>
    <p:extLst>
      <p:ext uri="{BB962C8B-B14F-4D97-AF65-F5344CB8AC3E}">
        <p14:creationId xmlns:p14="http://schemas.microsoft.com/office/powerpoint/2010/main" val="40182958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75</a:t>
            </a:fld>
            <a:endParaRPr lang="en-US"/>
          </a:p>
        </p:txBody>
      </p:sp>
    </p:spTree>
    <p:extLst>
      <p:ext uri="{BB962C8B-B14F-4D97-AF65-F5344CB8AC3E}">
        <p14:creationId xmlns:p14="http://schemas.microsoft.com/office/powerpoint/2010/main" val="17422895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76</a:t>
            </a:fld>
            <a:endParaRPr lang="en-US"/>
          </a:p>
        </p:txBody>
      </p:sp>
    </p:spTree>
    <p:extLst>
      <p:ext uri="{BB962C8B-B14F-4D97-AF65-F5344CB8AC3E}">
        <p14:creationId xmlns:p14="http://schemas.microsoft.com/office/powerpoint/2010/main" val="28051052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77</a:t>
            </a:fld>
            <a:endParaRPr lang="en-US"/>
          </a:p>
        </p:txBody>
      </p:sp>
    </p:spTree>
    <p:extLst>
      <p:ext uri="{BB962C8B-B14F-4D97-AF65-F5344CB8AC3E}">
        <p14:creationId xmlns:p14="http://schemas.microsoft.com/office/powerpoint/2010/main" val="35222258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78</a:t>
            </a:fld>
            <a:endParaRPr lang="en-US"/>
          </a:p>
        </p:txBody>
      </p:sp>
    </p:spTree>
    <p:extLst>
      <p:ext uri="{BB962C8B-B14F-4D97-AF65-F5344CB8AC3E}">
        <p14:creationId xmlns:p14="http://schemas.microsoft.com/office/powerpoint/2010/main" val="18629008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79</a:t>
            </a:fld>
            <a:endParaRPr lang="en-US"/>
          </a:p>
        </p:txBody>
      </p:sp>
    </p:spTree>
    <p:extLst>
      <p:ext uri="{BB962C8B-B14F-4D97-AF65-F5344CB8AC3E}">
        <p14:creationId xmlns:p14="http://schemas.microsoft.com/office/powerpoint/2010/main" val="3293134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8</a:t>
            </a:fld>
            <a:endParaRPr lang="en-US"/>
          </a:p>
        </p:txBody>
      </p:sp>
    </p:spTree>
    <p:extLst>
      <p:ext uri="{BB962C8B-B14F-4D97-AF65-F5344CB8AC3E}">
        <p14:creationId xmlns:p14="http://schemas.microsoft.com/office/powerpoint/2010/main" val="22973946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80</a:t>
            </a:fld>
            <a:endParaRPr lang="en-US"/>
          </a:p>
        </p:txBody>
      </p:sp>
    </p:spTree>
    <p:extLst>
      <p:ext uri="{BB962C8B-B14F-4D97-AF65-F5344CB8AC3E}">
        <p14:creationId xmlns:p14="http://schemas.microsoft.com/office/powerpoint/2010/main" val="10366694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Distinguish control from conditioning</a:t>
            </a:r>
          </a:p>
          <a:p>
            <a:r>
              <a:rPr lang="en-US" dirty="0"/>
              <a:t>Up until this point, you might wonder, well, couldn’t you just sample a few generations until you get one that’s on topic, or a few different translations until you get one that’s formal?</a:t>
            </a:r>
          </a:p>
        </p:txBody>
      </p:sp>
      <p:sp>
        <p:nvSpPr>
          <p:cNvPr id="4" name="Slide Number Placeholder 3"/>
          <p:cNvSpPr>
            <a:spLocks noGrp="1"/>
          </p:cNvSpPr>
          <p:nvPr>
            <p:ph type="sldNum" sz="quarter" idx="5"/>
          </p:nvPr>
        </p:nvSpPr>
        <p:spPr/>
        <p:txBody>
          <a:bodyPr/>
          <a:lstStyle/>
          <a:p>
            <a:fld id="{064B35D3-EBAD-9D4F-91D4-4C6CF5CC7CAA}" type="slidenum">
              <a:rPr lang="en-US" smtClean="0"/>
              <a:t>81</a:t>
            </a:fld>
            <a:endParaRPr lang="en-US"/>
          </a:p>
        </p:txBody>
      </p:sp>
    </p:spTree>
    <p:extLst>
      <p:ext uri="{BB962C8B-B14F-4D97-AF65-F5344CB8AC3E}">
        <p14:creationId xmlns:p14="http://schemas.microsoft.com/office/powerpoint/2010/main" val="5503193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you’re not saying that you could run simple WD here instead</a:t>
            </a:r>
          </a:p>
        </p:txBody>
      </p:sp>
      <p:sp>
        <p:nvSpPr>
          <p:cNvPr id="4" name="Slide Number Placeholder 3"/>
          <p:cNvSpPr>
            <a:spLocks noGrp="1"/>
          </p:cNvSpPr>
          <p:nvPr>
            <p:ph type="sldNum" sz="quarter" idx="5"/>
          </p:nvPr>
        </p:nvSpPr>
        <p:spPr/>
        <p:txBody>
          <a:bodyPr/>
          <a:lstStyle/>
          <a:p>
            <a:fld id="{064B35D3-EBAD-9D4F-91D4-4C6CF5CC7CAA}" type="slidenum">
              <a:rPr lang="en-US" smtClean="0"/>
              <a:t>82</a:t>
            </a:fld>
            <a:endParaRPr lang="en-US"/>
          </a:p>
        </p:txBody>
      </p:sp>
    </p:spTree>
    <p:extLst>
      <p:ext uri="{BB962C8B-B14F-4D97-AF65-F5344CB8AC3E}">
        <p14:creationId xmlns:p14="http://schemas.microsoft.com/office/powerpoint/2010/main" val="4778245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you’re not saying that you could run simple WD here instead</a:t>
            </a:r>
          </a:p>
        </p:txBody>
      </p:sp>
      <p:sp>
        <p:nvSpPr>
          <p:cNvPr id="4" name="Slide Number Placeholder 3"/>
          <p:cNvSpPr>
            <a:spLocks noGrp="1"/>
          </p:cNvSpPr>
          <p:nvPr>
            <p:ph type="sldNum" sz="quarter" idx="5"/>
          </p:nvPr>
        </p:nvSpPr>
        <p:spPr/>
        <p:txBody>
          <a:bodyPr/>
          <a:lstStyle/>
          <a:p>
            <a:fld id="{064B35D3-EBAD-9D4F-91D4-4C6CF5CC7CAA}" type="slidenum">
              <a:rPr lang="en-US" smtClean="0"/>
              <a:t>83</a:t>
            </a:fld>
            <a:endParaRPr lang="en-US"/>
          </a:p>
        </p:txBody>
      </p:sp>
    </p:spTree>
    <p:extLst>
      <p:ext uri="{BB962C8B-B14F-4D97-AF65-F5344CB8AC3E}">
        <p14:creationId xmlns:p14="http://schemas.microsoft.com/office/powerpoint/2010/main" val="15815403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84</a:t>
            </a:fld>
            <a:endParaRPr lang="en-US"/>
          </a:p>
        </p:txBody>
      </p:sp>
    </p:spTree>
    <p:extLst>
      <p:ext uri="{BB962C8B-B14F-4D97-AF65-F5344CB8AC3E}">
        <p14:creationId xmlns:p14="http://schemas.microsoft.com/office/powerpoint/2010/main" val="28919130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85</a:t>
            </a:fld>
            <a:endParaRPr lang="en-US"/>
          </a:p>
        </p:txBody>
      </p:sp>
    </p:spTree>
    <p:extLst>
      <p:ext uri="{BB962C8B-B14F-4D97-AF65-F5344CB8AC3E}">
        <p14:creationId xmlns:p14="http://schemas.microsoft.com/office/powerpoint/2010/main" val="32572441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86</a:t>
            </a:fld>
            <a:endParaRPr lang="en-US"/>
          </a:p>
        </p:txBody>
      </p:sp>
    </p:spTree>
    <p:extLst>
      <p:ext uri="{BB962C8B-B14F-4D97-AF65-F5344CB8AC3E}">
        <p14:creationId xmlns:p14="http://schemas.microsoft.com/office/powerpoint/2010/main" val="12112145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WD has been used as a baseline</a:t>
            </a:r>
          </a:p>
        </p:txBody>
      </p:sp>
      <p:sp>
        <p:nvSpPr>
          <p:cNvPr id="4" name="Slide Number Placeholder 3"/>
          <p:cNvSpPr>
            <a:spLocks noGrp="1"/>
          </p:cNvSpPr>
          <p:nvPr>
            <p:ph type="sldNum" sz="quarter" idx="5"/>
          </p:nvPr>
        </p:nvSpPr>
        <p:spPr/>
        <p:txBody>
          <a:bodyPr/>
          <a:lstStyle/>
          <a:p>
            <a:fld id="{064B35D3-EBAD-9D4F-91D4-4C6CF5CC7CAA}" type="slidenum">
              <a:rPr lang="en-US" smtClean="0"/>
              <a:t>87</a:t>
            </a:fld>
            <a:endParaRPr lang="en-US"/>
          </a:p>
        </p:txBody>
      </p:sp>
    </p:spTree>
    <p:extLst>
      <p:ext uri="{BB962C8B-B14F-4D97-AF65-F5344CB8AC3E}">
        <p14:creationId xmlns:p14="http://schemas.microsoft.com/office/powerpoint/2010/main" val="17118753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WD has been used as a baseline</a:t>
            </a:r>
          </a:p>
        </p:txBody>
      </p:sp>
      <p:sp>
        <p:nvSpPr>
          <p:cNvPr id="4" name="Slide Number Placeholder 3"/>
          <p:cNvSpPr>
            <a:spLocks noGrp="1"/>
          </p:cNvSpPr>
          <p:nvPr>
            <p:ph type="sldNum" sz="quarter" idx="5"/>
          </p:nvPr>
        </p:nvSpPr>
        <p:spPr/>
        <p:txBody>
          <a:bodyPr/>
          <a:lstStyle/>
          <a:p>
            <a:fld id="{064B35D3-EBAD-9D4F-91D4-4C6CF5CC7CAA}" type="slidenum">
              <a:rPr lang="en-US" smtClean="0"/>
              <a:t>88</a:t>
            </a:fld>
            <a:endParaRPr lang="en-US"/>
          </a:p>
        </p:txBody>
      </p:sp>
    </p:spTree>
    <p:extLst>
      <p:ext uri="{BB962C8B-B14F-4D97-AF65-F5344CB8AC3E}">
        <p14:creationId xmlns:p14="http://schemas.microsoft.com/office/powerpoint/2010/main" val="1585366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WD has been used as a baseline</a:t>
            </a:r>
          </a:p>
        </p:txBody>
      </p:sp>
      <p:sp>
        <p:nvSpPr>
          <p:cNvPr id="4" name="Slide Number Placeholder 3"/>
          <p:cNvSpPr>
            <a:spLocks noGrp="1"/>
          </p:cNvSpPr>
          <p:nvPr>
            <p:ph type="sldNum" sz="quarter" idx="5"/>
          </p:nvPr>
        </p:nvSpPr>
        <p:spPr/>
        <p:txBody>
          <a:bodyPr/>
          <a:lstStyle/>
          <a:p>
            <a:fld id="{064B35D3-EBAD-9D4F-91D4-4C6CF5CC7CAA}" type="slidenum">
              <a:rPr lang="en-US" smtClean="0"/>
              <a:t>89</a:t>
            </a:fld>
            <a:endParaRPr lang="en-US"/>
          </a:p>
        </p:txBody>
      </p:sp>
    </p:spTree>
    <p:extLst>
      <p:ext uri="{BB962C8B-B14F-4D97-AF65-F5344CB8AC3E}">
        <p14:creationId xmlns:p14="http://schemas.microsoft.com/office/powerpoint/2010/main" val="266766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9</a:t>
            </a:fld>
            <a:endParaRPr lang="en-US"/>
          </a:p>
        </p:txBody>
      </p:sp>
    </p:spTree>
    <p:extLst>
      <p:ext uri="{BB962C8B-B14F-4D97-AF65-F5344CB8AC3E}">
        <p14:creationId xmlns:p14="http://schemas.microsoft.com/office/powerpoint/2010/main" val="9669842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90</a:t>
            </a:fld>
            <a:endParaRPr lang="en-US"/>
          </a:p>
        </p:txBody>
      </p:sp>
    </p:spTree>
    <p:extLst>
      <p:ext uri="{BB962C8B-B14F-4D97-AF65-F5344CB8AC3E}">
        <p14:creationId xmlns:p14="http://schemas.microsoft.com/office/powerpoint/2010/main" val="32140148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91</a:t>
            </a:fld>
            <a:endParaRPr lang="en-US"/>
          </a:p>
        </p:txBody>
      </p:sp>
    </p:spTree>
    <p:extLst>
      <p:ext uri="{BB962C8B-B14F-4D97-AF65-F5344CB8AC3E}">
        <p14:creationId xmlns:p14="http://schemas.microsoft.com/office/powerpoint/2010/main" val="2424914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92</a:t>
            </a:fld>
            <a:endParaRPr lang="en-US"/>
          </a:p>
        </p:txBody>
      </p:sp>
    </p:spTree>
    <p:extLst>
      <p:ext uri="{BB962C8B-B14F-4D97-AF65-F5344CB8AC3E}">
        <p14:creationId xmlns:p14="http://schemas.microsoft.com/office/powerpoint/2010/main" val="11555257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93</a:t>
            </a:fld>
            <a:endParaRPr lang="en-US"/>
          </a:p>
        </p:txBody>
      </p:sp>
    </p:spTree>
    <p:extLst>
      <p:ext uri="{BB962C8B-B14F-4D97-AF65-F5344CB8AC3E}">
        <p14:creationId xmlns:p14="http://schemas.microsoft.com/office/powerpoint/2010/main" val="12257563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B35D3-EBAD-9D4F-91D4-4C6CF5CC7CAA}" type="slidenum">
              <a:rPr lang="en-US" smtClean="0"/>
              <a:t>94</a:t>
            </a:fld>
            <a:endParaRPr lang="en-US"/>
          </a:p>
        </p:txBody>
      </p:sp>
    </p:spTree>
    <p:extLst>
      <p:ext uri="{BB962C8B-B14F-4D97-AF65-F5344CB8AC3E}">
        <p14:creationId xmlns:p14="http://schemas.microsoft.com/office/powerpoint/2010/main" val="23143425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95</a:t>
            </a:fld>
            <a:endParaRPr lang="en-US"/>
          </a:p>
        </p:txBody>
      </p:sp>
    </p:spTree>
    <p:extLst>
      <p:ext uri="{BB962C8B-B14F-4D97-AF65-F5344CB8AC3E}">
        <p14:creationId xmlns:p14="http://schemas.microsoft.com/office/powerpoint/2010/main" val="28427317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96</a:t>
            </a:fld>
            <a:endParaRPr lang="en-US"/>
          </a:p>
        </p:txBody>
      </p:sp>
    </p:spTree>
    <p:extLst>
      <p:ext uri="{BB962C8B-B14F-4D97-AF65-F5344CB8AC3E}">
        <p14:creationId xmlns:p14="http://schemas.microsoft.com/office/powerpoint/2010/main" val="9452212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97</a:t>
            </a:fld>
            <a:endParaRPr lang="en-US"/>
          </a:p>
        </p:txBody>
      </p:sp>
    </p:spTree>
    <p:extLst>
      <p:ext uri="{BB962C8B-B14F-4D97-AF65-F5344CB8AC3E}">
        <p14:creationId xmlns:p14="http://schemas.microsoft.com/office/powerpoint/2010/main" val="36972167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98</a:t>
            </a:fld>
            <a:endParaRPr lang="en-US"/>
          </a:p>
        </p:txBody>
      </p:sp>
    </p:spTree>
    <p:extLst>
      <p:ext uri="{BB962C8B-B14F-4D97-AF65-F5344CB8AC3E}">
        <p14:creationId xmlns:p14="http://schemas.microsoft.com/office/powerpoint/2010/main" val="18985392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WD baseline doesn’t work. What would the baseline do? Show words one by one. Discuss the “no” choice. </a:t>
            </a:r>
          </a:p>
        </p:txBody>
      </p:sp>
      <p:sp>
        <p:nvSpPr>
          <p:cNvPr id="4" name="Slide Number Placeholder 3"/>
          <p:cNvSpPr>
            <a:spLocks noGrp="1"/>
          </p:cNvSpPr>
          <p:nvPr>
            <p:ph type="sldNum" sz="quarter" idx="5"/>
          </p:nvPr>
        </p:nvSpPr>
        <p:spPr/>
        <p:txBody>
          <a:bodyPr/>
          <a:lstStyle/>
          <a:p>
            <a:fld id="{064B35D3-EBAD-9D4F-91D4-4C6CF5CC7CAA}" type="slidenum">
              <a:rPr lang="en-US" smtClean="0"/>
              <a:t>99</a:t>
            </a:fld>
            <a:endParaRPr lang="en-US"/>
          </a:p>
        </p:txBody>
      </p:sp>
    </p:spTree>
    <p:extLst>
      <p:ext uri="{BB962C8B-B14F-4D97-AF65-F5344CB8AC3E}">
        <p14:creationId xmlns:p14="http://schemas.microsoft.com/office/powerpoint/2010/main" val="1656049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2"/>
            <a:ext cx="12435840" cy="1764030"/>
          </a:xfrm>
        </p:spPr>
        <p:txBody>
          <a:bodyPr/>
          <a:lstStyle/>
          <a:p>
            <a:r>
              <a:rPr lang="en-US"/>
              <a:t>Click to edit Master title style</a:t>
            </a:r>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4EB9F66-D432-492F-A7B2-1AF35D39673D}" type="datetime1">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2229190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E6FCA4-C2B0-4D88-9593-8443E8D3D9E1}" type="datetime1">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179458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7"/>
            <a:ext cx="3291840" cy="702183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31520" y="329567"/>
            <a:ext cx="9631680" cy="70218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FFFA1C-361D-48DE-B22A-6AE498666D7C}" type="datetime1">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1113216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175490"/>
            <a:ext cx="14630399" cy="1211638"/>
          </a:xfrm>
        </p:spPr>
        <p:txBody>
          <a:bodyPr/>
          <a:lstStyle/>
          <a:p>
            <a:r>
              <a:rPr lang="en-US" dirty="0"/>
              <a:t>Click to edit Master title style</a:t>
            </a:r>
          </a:p>
        </p:txBody>
      </p:sp>
      <p:sp>
        <p:nvSpPr>
          <p:cNvPr id="3" name="Content Placeholder 2"/>
          <p:cNvSpPr>
            <a:spLocks noGrp="1"/>
          </p:cNvSpPr>
          <p:nvPr>
            <p:ph idx="1"/>
          </p:nvPr>
        </p:nvSpPr>
        <p:spPr/>
        <p:txBody>
          <a:bodyPr/>
          <a:lstStyle>
            <a:lvl1pPr marL="411480" indent="-411480">
              <a:buClr>
                <a:schemeClr val="accent1">
                  <a:lumMod val="75000"/>
                </a:schemeClr>
              </a:buClr>
              <a:buFont typeface="Arial Unicode MS" panose="020B0604020202020204" pitchFamily="34" charset="-128"/>
              <a:buChar char="‣"/>
              <a:defRPr/>
            </a:lvl1pPr>
            <a:lvl2pPr marL="891540" indent="-342900">
              <a:buClr>
                <a:schemeClr val="accent1">
                  <a:lumMod val="75000"/>
                </a:schemeClr>
              </a:buClr>
              <a:buFont typeface="Arial" panose="020B060402020202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D376467-9903-496D-BEE4-D0A3B0D9FE7C}" type="datetime1">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216640" y="7777653"/>
            <a:ext cx="3413760" cy="438150"/>
          </a:xfrm>
        </p:spPr>
        <p:txBody>
          <a:bodyPr/>
          <a:lstStyle>
            <a:lvl1pPr>
              <a:defRPr sz="2160"/>
            </a:lvl1pPr>
          </a:lstStyle>
          <a:p>
            <a:fld id="{556D4C2F-3DDF-0E4B-A4E4-62E14C8D3C1D}" type="slidenum">
              <a:rPr lang="en-US" smtClean="0"/>
              <a:pPr/>
              <a:t>‹#›</a:t>
            </a:fld>
            <a:endParaRPr lang="en-US"/>
          </a:p>
        </p:txBody>
      </p:sp>
      <p:pic>
        <p:nvPicPr>
          <p:cNvPr id="10" name="Picture 9" descr="Corner_logo.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1521" y="304108"/>
            <a:ext cx="1214273" cy="960120"/>
          </a:xfrm>
          <a:prstGeom prst="rect">
            <a:avLst/>
          </a:prstGeom>
        </p:spPr>
      </p:pic>
      <p:sp>
        <p:nvSpPr>
          <p:cNvPr id="11" name="Rectangle 10"/>
          <p:cNvSpPr/>
          <p:nvPr userDrawn="1"/>
        </p:nvSpPr>
        <p:spPr>
          <a:xfrm>
            <a:off x="731521" y="1221278"/>
            <a:ext cx="13216621" cy="4388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4119149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2"/>
            <a:ext cx="12435840" cy="1634490"/>
          </a:xfrm>
        </p:spPr>
        <p:txBody>
          <a:bodyPr anchor="t"/>
          <a:lstStyle>
            <a:lvl1pPr algn="l">
              <a:defRPr sz="4800" b="1" cap="all"/>
            </a:lvl1pPr>
          </a:lstStyle>
          <a:p>
            <a:r>
              <a:rPr lang="en-US"/>
              <a:t>Click to edit Master title style</a:t>
            </a:r>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BA9D5C-1B22-4845-9038-4E4D1E789440}" type="datetime1">
              <a:rPr lang="en-US" smtClean="0"/>
              <a:t>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1126384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31520" y="1920242"/>
            <a:ext cx="6461760" cy="5431156"/>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7120" y="1920242"/>
            <a:ext cx="6461760" cy="5431156"/>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CDC7C-7764-428F-A806-4A5151FF88F7}" type="datetime1">
              <a:rPr lang="en-US" smtClean="0"/>
              <a:t>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6D4C2F-3DDF-0E4B-A4E4-62E14C8D3C1D}" type="slidenum">
              <a:rPr lang="en-US" smtClean="0"/>
              <a:t>‹#›</a:t>
            </a:fld>
            <a:endParaRPr lang="en-US"/>
          </a:p>
        </p:txBody>
      </p:sp>
      <p:pic>
        <p:nvPicPr>
          <p:cNvPr id="8" name="Picture 7" descr="Corner_logo.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1520" y="454717"/>
            <a:ext cx="1544320" cy="960120"/>
          </a:xfrm>
          <a:prstGeom prst="rect">
            <a:avLst/>
          </a:prstGeom>
        </p:spPr>
      </p:pic>
      <p:sp>
        <p:nvSpPr>
          <p:cNvPr id="9" name="Rectangle 8"/>
          <p:cNvSpPr/>
          <p:nvPr userDrawn="1"/>
        </p:nvSpPr>
        <p:spPr>
          <a:xfrm>
            <a:off x="731521" y="1387130"/>
            <a:ext cx="13216621" cy="5486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3838664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31521" y="1842136"/>
            <a:ext cx="646430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731521" y="2609850"/>
            <a:ext cx="646430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2042" y="1842136"/>
            <a:ext cx="6466840" cy="76771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32042" y="2609850"/>
            <a:ext cx="6466840" cy="4741546"/>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77CD8F-F112-47E8-A9C2-E25F6FE93CCC}" type="datetime1">
              <a:rPr lang="en-US" smtClean="0"/>
              <a:t>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6D4C2F-3DDF-0E4B-A4E4-62E14C8D3C1D}" type="slidenum">
              <a:rPr lang="en-US" smtClean="0"/>
              <a:t>‹#›</a:t>
            </a:fld>
            <a:endParaRPr lang="en-US"/>
          </a:p>
        </p:txBody>
      </p:sp>
      <p:pic>
        <p:nvPicPr>
          <p:cNvPr id="10" name="Picture 9" descr="Corner_logo.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1520" y="454717"/>
            <a:ext cx="1544320" cy="960120"/>
          </a:xfrm>
          <a:prstGeom prst="rect">
            <a:avLst/>
          </a:prstGeom>
        </p:spPr>
      </p:pic>
      <p:sp>
        <p:nvSpPr>
          <p:cNvPr id="11" name="Rectangle 10"/>
          <p:cNvSpPr/>
          <p:nvPr userDrawn="1"/>
        </p:nvSpPr>
        <p:spPr>
          <a:xfrm>
            <a:off x="731521" y="1387130"/>
            <a:ext cx="13216621" cy="5486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1227936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E18985-6681-4018-95F4-88CBA022E21F}" type="datetime1">
              <a:rPr lang="en-US" smtClean="0"/>
              <a:t>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6D4C2F-3DDF-0E4B-A4E4-62E14C8D3C1D}" type="slidenum">
              <a:rPr lang="en-US" smtClean="0"/>
              <a:t>‹#›</a:t>
            </a:fld>
            <a:endParaRPr lang="en-US"/>
          </a:p>
        </p:txBody>
      </p:sp>
      <p:pic>
        <p:nvPicPr>
          <p:cNvPr id="6" name="Picture 5" descr="Corner_logo.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1520" y="454717"/>
            <a:ext cx="1544320" cy="960120"/>
          </a:xfrm>
          <a:prstGeom prst="rect">
            <a:avLst/>
          </a:prstGeom>
        </p:spPr>
      </p:pic>
      <p:sp>
        <p:nvSpPr>
          <p:cNvPr id="7" name="Rectangle 6"/>
          <p:cNvSpPr/>
          <p:nvPr userDrawn="1"/>
        </p:nvSpPr>
        <p:spPr>
          <a:xfrm>
            <a:off x="731521" y="1387130"/>
            <a:ext cx="13216621" cy="5486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372890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F403E1-D6FB-415E-B326-3FAA0FE29D3E}" type="datetime1">
              <a:rPr lang="en-US" smtClean="0"/>
              <a:t>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1986823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anchor="b"/>
          <a:lstStyle>
            <a:lvl1pPr algn="l">
              <a:defRPr sz="2400" b="1"/>
            </a:lvl1pPr>
          </a:lstStyle>
          <a:p>
            <a:r>
              <a:rPr lang="en-US"/>
              <a:t>Click to edit Master title style</a:t>
            </a:r>
          </a:p>
        </p:txBody>
      </p:sp>
      <p:sp>
        <p:nvSpPr>
          <p:cNvPr id="3" name="Content Placeholder 2"/>
          <p:cNvSpPr>
            <a:spLocks noGrp="1"/>
          </p:cNvSpPr>
          <p:nvPr>
            <p:ph idx="1"/>
          </p:nvPr>
        </p:nvSpPr>
        <p:spPr>
          <a:xfrm>
            <a:off x="5720080" y="327662"/>
            <a:ext cx="8178800" cy="7023736"/>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521" y="1722122"/>
            <a:ext cx="4813301" cy="5629276"/>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86088E5-90B0-4A79-88EE-87F17D2886FD}" type="datetime1">
              <a:rPr lang="en-US" smtClean="0"/>
              <a:t>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541698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0" y="5760720"/>
            <a:ext cx="8778240" cy="680086"/>
          </a:xfrm>
        </p:spPr>
        <p:txBody>
          <a:bodyPr anchor="b"/>
          <a:lstStyle>
            <a:lvl1pPr algn="l">
              <a:defRPr sz="2400" b="1"/>
            </a:lvl1pPr>
          </a:lstStyle>
          <a:p>
            <a:r>
              <a:rPr lang="en-US"/>
              <a:t>Click to edit Master title style</a:t>
            </a:r>
          </a:p>
        </p:txBody>
      </p:sp>
      <p:sp>
        <p:nvSpPr>
          <p:cNvPr id="3" name="Picture Placeholder 2"/>
          <p:cNvSpPr>
            <a:spLocks noGrp="1"/>
          </p:cNvSpPr>
          <p:nvPr>
            <p:ph type="pic" idx="1"/>
          </p:nvPr>
        </p:nvSpPr>
        <p:spPr>
          <a:xfrm>
            <a:off x="2867660" y="735330"/>
            <a:ext cx="8778240" cy="493776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2867660" y="6440806"/>
            <a:ext cx="8778240" cy="965834"/>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AE555199-C2D2-42FF-9040-F4837C3FB369}" type="datetime1">
              <a:rPr lang="en-US" smtClean="0"/>
              <a:t>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6D4C2F-3DDF-0E4B-A4E4-62E14C8D3C1D}" type="slidenum">
              <a:rPr lang="en-US" smtClean="0"/>
              <a:t>‹#›</a:t>
            </a:fld>
            <a:endParaRPr lang="en-US"/>
          </a:p>
        </p:txBody>
      </p:sp>
    </p:spTree>
    <p:extLst>
      <p:ext uri="{BB962C8B-B14F-4D97-AF65-F5344CB8AC3E}">
        <p14:creationId xmlns:p14="http://schemas.microsoft.com/office/powerpoint/2010/main" val="1454600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5794" y="175490"/>
            <a:ext cx="11453092" cy="121163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31520" y="1569259"/>
            <a:ext cx="13167360" cy="4930033"/>
          </a:xfrm>
          <a:prstGeom prst="rect">
            <a:avLst/>
          </a:prstGeom>
        </p:spPr>
        <p:txBody>
          <a:bodyPr vert="horz" lIns="91440" tIns="45720" rIns="91440" bIns="45720" rtlCol="0" anchor="ctr"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31520" y="7627622"/>
            <a:ext cx="341376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12CAEC9D-CF6C-4D10-96BD-BC5B775634ED}" type="datetime1">
              <a:rPr lang="en-US" smtClean="0"/>
              <a:t>2/1/22</a:t>
            </a:fld>
            <a:endParaRPr lang="en-US"/>
          </a:p>
        </p:txBody>
      </p:sp>
      <p:sp>
        <p:nvSpPr>
          <p:cNvPr id="5" name="Footer Placeholder 4"/>
          <p:cNvSpPr>
            <a:spLocks noGrp="1"/>
          </p:cNvSpPr>
          <p:nvPr>
            <p:ph type="ftr" sz="quarter" idx="3"/>
          </p:nvPr>
        </p:nvSpPr>
        <p:spPr>
          <a:xfrm>
            <a:off x="4998720" y="7627622"/>
            <a:ext cx="46329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216640" y="7797425"/>
            <a:ext cx="3413760" cy="438150"/>
          </a:xfrm>
          <a:prstGeom prst="rect">
            <a:avLst/>
          </a:prstGeom>
        </p:spPr>
        <p:txBody>
          <a:bodyPr vert="horz" lIns="91440" tIns="45720" rIns="91440" bIns="45720" rtlCol="0" anchor="ctr"/>
          <a:lstStyle>
            <a:lvl1pPr algn="r">
              <a:defRPr sz="2160">
                <a:solidFill>
                  <a:schemeClr val="tx1">
                    <a:tint val="75000"/>
                  </a:schemeClr>
                </a:solidFill>
              </a:defRPr>
            </a:lvl1pPr>
          </a:lstStyle>
          <a:p>
            <a:fld id="{556D4C2F-3DDF-0E4B-A4E4-62E14C8D3C1D}" type="slidenum">
              <a:rPr lang="en-US" smtClean="0"/>
              <a:pPr/>
              <a:t>‹#›</a:t>
            </a:fld>
            <a:endParaRPr lang="en-US"/>
          </a:p>
        </p:txBody>
      </p:sp>
      <p:sp>
        <p:nvSpPr>
          <p:cNvPr id="7" name="TextBox 6"/>
          <p:cNvSpPr txBox="1"/>
          <p:nvPr userDrawn="1"/>
        </p:nvSpPr>
        <p:spPr>
          <a:xfrm>
            <a:off x="5188861" y="4647748"/>
            <a:ext cx="184731" cy="424732"/>
          </a:xfrm>
          <a:prstGeom prst="rect">
            <a:avLst/>
          </a:prstGeom>
          <a:noFill/>
        </p:spPr>
        <p:txBody>
          <a:bodyPr wrap="none" rtlCol="0">
            <a:spAutoFit/>
          </a:bodyPr>
          <a:lstStyle/>
          <a:p>
            <a:endParaRPr lang="en-US" sz="2160"/>
          </a:p>
        </p:txBody>
      </p:sp>
    </p:spTree>
    <p:extLst>
      <p:ext uri="{BB962C8B-B14F-4D97-AF65-F5344CB8AC3E}">
        <p14:creationId xmlns:p14="http://schemas.microsoft.com/office/powerpoint/2010/main" val="3852786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548640" rtl="0" eaLnBrk="1" latinLnBrk="0" hangingPunct="1">
        <a:spcBef>
          <a:spcPct val="0"/>
        </a:spcBef>
        <a:buNone/>
        <a:defRPr sz="5280" kern="1200">
          <a:solidFill>
            <a:schemeClr val="tx1"/>
          </a:solidFill>
          <a:latin typeface="+mj-lt"/>
          <a:ea typeface="+mj-ea"/>
          <a:cs typeface="+mj-cs"/>
        </a:defRPr>
      </a:lvl1pPr>
    </p:titleStyle>
    <p:bodyStyle>
      <a:lvl1pPr marL="411480" indent="-411480" algn="l" defTabSz="548640" rtl="0" eaLnBrk="1" latinLnBrk="0" hangingPunct="1">
        <a:spcBef>
          <a:spcPct val="20000"/>
        </a:spcBef>
        <a:buClr>
          <a:schemeClr val="accent1">
            <a:lumMod val="75000"/>
          </a:schemeClr>
        </a:buClr>
        <a:buFont typeface="Arial"/>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microsoft.com/office/2007/relationships/hdphoto" Target="../media/hdphoto64.wdp"/></Relationships>
</file>

<file path=ppt/slides/_rels/slide10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65.wdp"/></Relationships>
</file>

<file path=ppt/slides/_rels/slide10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66.wdp"/></Relationships>
</file>

<file path=ppt/slides/_rels/slide10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7.wdp"/></Relationships>
</file>

<file path=ppt/slides/_rels/slide10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67.wdp"/></Relationships>
</file>

<file path=ppt/slides/_rels/slide10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68.wdp"/></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80.png"/><Relationship Id="rId3" Type="http://schemas.openxmlformats.org/officeDocument/2006/relationships/image" Target="../media/image25.png"/><Relationship Id="rId7" Type="http://schemas.openxmlformats.org/officeDocument/2006/relationships/image" Target="../media/image260.png"/><Relationship Id="rId2" Type="http://schemas.openxmlformats.org/officeDocument/2006/relationships/notesSlide" Target="../notesSlides/notesSlide110.xml"/><Relationship Id="rId16" Type="http://schemas.microsoft.com/office/2007/relationships/hdphoto" Target="../media/hdphoto69.wdp"/><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30.png"/><Relationship Id="rId15" Type="http://schemas.openxmlformats.org/officeDocument/2006/relationships/image" Target="../media/image3.png"/><Relationship Id="rId10" Type="http://schemas.openxmlformats.org/officeDocument/2006/relationships/image" Target="../media/image29.png"/><Relationship Id="rId4" Type="http://schemas.openxmlformats.org/officeDocument/2006/relationships/image" Target="../media/image120.png"/><Relationship Id="rId9" Type="http://schemas.openxmlformats.org/officeDocument/2006/relationships/image" Target="../media/image13.png"/><Relationship Id="rId14" Type="http://schemas.openxmlformats.org/officeDocument/2006/relationships/image" Target="../media/image290.png"/></Relationships>
</file>

<file path=ppt/slides/_rels/slide1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5.png"/><Relationship Id="rId7" Type="http://schemas.openxmlformats.org/officeDocument/2006/relationships/image" Target="../media/image260.png"/><Relationship Id="rId17" Type="http://schemas.microsoft.com/office/2007/relationships/hdphoto" Target="../media/hdphoto70.wdp"/><Relationship Id="rId2" Type="http://schemas.openxmlformats.org/officeDocument/2006/relationships/notesSlide" Target="../notesSlides/notesSlide111.xml"/><Relationship Id="rId16"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29.png"/><Relationship Id="rId5" Type="http://schemas.openxmlformats.org/officeDocument/2006/relationships/image" Target="../media/image130.png"/><Relationship Id="rId15" Type="http://schemas.openxmlformats.org/officeDocument/2006/relationships/image" Target="../media/image290.png"/><Relationship Id="rId10" Type="http://schemas.openxmlformats.org/officeDocument/2006/relationships/image" Target="../media/image13.png"/><Relationship Id="rId4" Type="http://schemas.openxmlformats.org/officeDocument/2006/relationships/image" Target="../media/image120.png"/><Relationship Id="rId9" Type="http://schemas.openxmlformats.org/officeDocument/2006/relationships/image" Target="../media/image5.png"/><Relationship Id="rId14" Type="http://schemas.openxmlformats.org/officeDocument/2006/relationships/image" Target="../media/image280.png"/></Relationships>
</file>

<file path=ppt/slides/_rels/slide11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80.png"/><Relationship Id="rId18" Type="http://schemas.microsoft.com/office/2007/relationships/hdphoto" Target="../media/hdphoto41.wdp"/><Relationship Id="rId3" Type="http://schemas.openxmlformats.org/officeDocument/2006/relationships/image" Target="../media/image25.png"/><Relationship Id="rId7" Type="http://schemas.openxmlformats.org/officeDocument/2006/relationships/image" Target="../media/image260.png"/><Relationship Id="rId17" Type="http://schemas.openxmlformats.org/officeDocument/2006/relationships/image" Target="../media/image3.png"/><Relationship Id="rId2" Type="http://schemas.openxmlformats.org/officeDocument/2006/relationships/notesSlide" Target="../notesSlides/notesSlide112.xml"/><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30.png"/><Relationship Id="rId15" Type="http://schemas.openxmlformats.org/officeDocument/2006/relationships/image" Target="../media/image7.png"/><Relationship Id="rId10" Type="http://schemas.openxmlformats.org/officeDocument/2006/relationships/image" Target="../media/image29.png"/><Relationship Id="rId4" Type="http://schemas.openxmlformats.org/officeDocument/2006/relationships/image" Target="../media/image120.png"/><Relationship Id="rId9" Type="http://schemas.openxmlformats.org/officeDocument/2006/relationships/image" Target="../media/image13.png"/><Relationship Id="rId14" Type="http://schemas.openxmlformats.org/officeDocument/2006/relationships/image" Target="../media/image290.png"/></Relationships>
</file>

<file path=ppt/slides/_rels/slide11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80.png"/><Relationship Id="rId18" Type="http://schemas.openxmlformats.org/officeDocument/2006/relationships/image" Target="../media/image32.png"/><Relationship Id="rId3" Type="http://schemas.openxmlformats.org/officeDocument/2006/relationships/image" Target="../media/image25.png"/><Relationship Id="rId21" Type="http://schemas.openxmlformats.org/officeDocument/2006/relationships/image" Target="../media/image11.png"/><Relationship Id="rId7" Type="http://schemas.openxmlformats.org/officeDocument/2006/relationships/image" Target="../media/image260.png"/><Relationship Id="rId2" Type="http://schemas.openxmlformats.org/officeDocument/2006/relationships/notesSlide" Target="../notesSlides/notesSlide113.xml"/><Relationship Id="rId16" Type="http://schemas.openxmlformats.org/officeDocument/2006/relationships/image" Target="../media/image7.png"/><Relationship Id="rId20" Type="http://schemas.microsoft.com/office/2007/relationships/hdphoto" Target="../media/hdphoto71.wdp"/><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30.png"/><Relationship Id="rId15" Type="http://schemas.openxmlformats.org/officeDocument/2006/relationships/image" Target="../media/image10.png"/><Relationship Id="rId10" Type="http://schemas.openxmlformats.org/officeDocument/2006/relationships/image" Target="../media/image29.png"/><Relationship Id="rId19" Type="http://schemas.openxmlformats.org/officeDocument/2006/relationships/image" Target="../media/image3.png"/><Relationship Id="rId4" Type="http://schemas.openxmlformats.org/officeDocument/2006/relationships/image" Target="../media/image120.png"/><Relationship Id="rId9" Type="http://schemas.openxmlformats.org/officeDocument/2006/relationships/image" Target="../media/image13.png"/><Relationship Id="rId14" Type="http://schemas.openxmlformats.org/officeDocument/2006/relationships/image" Target="../media/image290.png"/></Relationships>
</file>

<file path=ppt/slides/_rels/slide11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80.png"/><Relationship Id="rId18" Type="http://schemas.openxmlformats.org/officeDocument/2006/relationships/image" Target="../media/image3.png"/><Relationship Id="rId3" Type="http://schemas.openxmlformats.org/officeDocument/2006/relationships/image" Target="../media/image25.png"/><Relationship Id="rId7" Type="http://schemas.openxmlformats.org/officeDocument/2006/relationships/image" Target="../media/image260.png"/><Relationship Id="rId17" Type="http://schemas.openxmlformats.org/officeDocument/2006/relationships/image" Target="../media/image32.png"/><Relationship Id="rId2" Type="http://schemas.openxmlformats.org/officeDocument/2006/relationships/notesSlide" Target="../notesSlides/notesSlide114.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30.png"/><Relationship Id="rId15" Type="http://schemas.openxmlformats.org/officeDocument/2006/relationships/image" Target="../media/image7.png"/><Relationship Id="rId10" Type="http://schemas.openxmlformats.org/officeDocument/2006/relationships/image" Target="../media/image29.png"/><Relationship Id="rId19" Type="http://schemas.microsoft.com/office/2007/relationships/hdphoto" Target="../media/hdphoto72.wdp"/><Relationship Id="rId4" Type="http://schemas.openxmlformats.org/officeDocument/2006/relationships/image" Target="../media/image120.png"/><Relationship Id="rId9" Type="http://schemas.openxmlformats.org/officeDocument/2006/relationships/image" Target="../media/image13.png"/><Relationship Id="rId14" Type="http://schemas.openxmlformats.org/officeDocument/2006/relationships/image" Target="../media/image290.png"/></Relationships>
</file>

<file path=ppt/slides/_rels/slide115.xml.rels><?xml version="1.0" encoding="UTF-8" standalone="yes"?>
<Relationships xmlns="http://schemas.openxmlformats.org/package/2006/relationships"><Relationship Id="rId8" Type="http://schemas.openxmlformats.org/officeDocument/2006/relationships/image" Target="../media/image6.png"/><Relationship Id="rId18"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image" Target="../media/image260.png"/><Relationship Id="rId17" Type="http://schemas.openxmlformats.org/officeDocument/2006/relationships/image" Target="../media/image33.png"/><Relationship Id="rId2" Type="http://schemas.openxmlformats.org/officeDocument/2006/relationships/notesSlide" Target="../notesSlides/notesSlide115.xml"/><Relationship Id="rId16" Type="http://schemas.openxmlformats.org/officeDocument/2006/relationships/image" Target="../media/image7.png"/><Relationship Id="rId20" Type="http://schemas.microsoft.com/office/2007/relationships/hdphoto" Target="../media/hdphoto14.wdp"/><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29.png"/><Relationship Id="rId5" Type="http://schemas.openxmlformats.org/officeDocument/2006/relationships/image" Target="../media/image130.png"/><Relationship Id="rId15" Type="http://schemas.openxmlformats.org/officeDocument/2006/relationships/image" Target="../media/image290.png"/><Relationship Id="rId10" Type="http://schemas.openxmlformats.org/officeDocument/2006/relationships/image" Target="../media/image13.png"/><Relationship Id="rId19" Type="http://schemas.openxmlformats.org/officeDocument/2006/relationships/image" Target="../media/image3.png"/><Relationship Id="rId4" Type="http://schemas.openxmlformats.org/officeDocument/2006/relationships/image" Target="../media/image120.png"/><Relationship Id="rId9" Type="http://schemas.openxmlformats.org/officeDocument/2006/relationships/image" Target="../media/image5.png"/><Relationship Id="rId14" Type="http://schemas.openxmlformats.org/officeDocument/2006/relationships/image" Target="../media/image280.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microsoft.com/office/2007/relationships/hdphoto" Target="../media/hdphoto73.wdp"/><Relationship Id="rId3" Type="http://schemas.openxmlformats.org/officeDocument/2006/relationships/image" Target="../media/image14.jpeg"/><Relationship Id="rId7" Type="http://schemas.openxmlformats.org/officeDocument/2006/relationships/image" Target="../media/image3.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1.png"/><Relationship Id="rId10" Type="http://schemas.microsoft.com/office/2007/relationships/hdphoto" Target="../media/hdphoto74.wdp"/><Relationship Id="rId4" Type="http://schemas.openxmlformats.org/officeDocument/2006/relationships/image" Target="../media/image16.png"/><Relationship Id="rId9" Type="http://schemas.openxmlformats.org/officeDocument/2006/relationships/image" Target="../media/image12.png"/></Relationships>
</file>

<file path=ppt/slides/_rels/slide118.xml.rels><?xml version="1.0" encoding="UTF-8" standalone="yes"?>
<Relationships xmlns="http://schemas.openxmlformats.org/package/2006/relationships"><Relationship Id="rId3" Type="http://schemas.openxmlformats.org/officeDocument/2006/relationships/image" Target="../media/image14.jpeg"/><Relationship Id="rId7" Type="http://schemas.microsoft.com/office/2007/relationships/hdphoto" Target="../media/hdphoto17.wdp"/><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6.png"/></Relationships>
</file>

<file path=ppt/slides/_rels/slide119.xml.rels><?xml version="1.0" encoding="UTF-8" standalone="yes"?>
<Relationships xmlns="http://schemas.openxmlformats.org/package/2006/relationships"><Relationship Id="rId3" Type="http://schemas.openxmlformats.org/officeDocument/2006/relationships/image" Target="../media/image14.jpeg"/><Relationship Id="rId7" Type="http://schemas.microsoft.com/office/2007/relationships/hdphoto" Target="../media/hdphoto75.wdp"/><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14.jpeg"/><Relationship Id="rId7" Type="http://schemas.microsoft.com/office/2007/relationships/hdphoto" Target="../media/hdphoto76.wdp"/><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6.png"/></Relationships>
</file>

<file path=ppt/slides/_rels/slide1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microsoft.com/office/2007/relationships/hdphoto" Target="../media/hdphoto77.wdp"/><Relationship Id="rId5" Type="http://schemas.openxmlformats.org/officeDocument/2006/relationships/image" Target="../media/image12.png"/><Relationship Id="rId4" Type="http://schemas.openxmlformats.org/officeDocument/2006/relationships/image" Target="../media/image15.png"/></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microsoft.com/office/2007/relationships/hdphoto" Target="../media/hdphoto17.wdp"/></Relationships>
</file>

<file path=ppt/slides/_rels/slide12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microsoft.com/office/2007/relationships/hdphoto" Target="../media/hdphoto78.wdp"/></Relationships>
</file>

<file path=ppt/slides/_rels/slide1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jpeg"/><Relationship Id="rId4" Type="http://schemas.microsoft.com/office/2007/relationships/hdphoto" Target="../media/hdphoto79.wdp"/><Relationship Id="rId9" Type="http://schemas.openxmlformats.org/officeDocument/2006/relationships/image" Target="../media/image29.png"/></Relationships>
</file>

<file path=ppt/slides/_rels/slide12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microsoft.com/office/2007/relationships/hdphoto" Target="../media/hdphoto80.wdp"/></Relationships>
</file>

<file path=ppt/slides/_rels/slide12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microsoft.com/office/2007/relationships/hdphoto" Target="../media/hdphoto81.wdp"/></Relationships>
</file>

<file path=ppt/slides/_rels/slide1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jpeg"/><Relationship Id="rId4" Type="http://schemas.microsoft.com/office/2007/relationships/hdphoto" Target="../media/hdphoto82.wdp"/></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s://github.com/yangkevin2/naacl-2021-fudge-controlled-generation" TargetMode="External"/><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hyperlink" Target="https://github.com/yangkevin2/naacl-2021-fudge-controlled-generation" TargetMode="External"/><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github.com/yangkevin2/naacl-2021-fudge-controlled-generation" TargetMode="External"/><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github.com/yangkevin2/naacl-2021-fudge-controlled-generation" TargetMode="External"/><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hyperlink" Target="https://www.whitehousehistory.org/galleries/presidential-portraits" TargetMode="External"/><Relationship Id="rId3" Type="http://schemas.openxmlformats.org/officeDocument/2006/relationships/image" Target="../media/image2.emf"/><Relationship Id="rId7" Type="http://schemas.openxmlformats.org/officeDocument/2006/relationships/hyperlink" Target="https://www.istockphoto.com/vector/chocolate-brownie-square-gm1148649418-310267704" TargetMode="External"/><Relationship Id="rId2" Type="http://schemas.openxmlformats.org/officeDocument/2006/relationships/notesSlide" Target="../notesSlides/notesSlide133.xml"/><Relationship Id="rId1" Type="http://schemas.openxmlformats.org/officeDocument/2006/relationships/slideLayout" Target="../slideLayouts/slideLayout7.xml"/><Relationship Id="rId6" Type="http://schemas.openxmlformats.org/officeDocument/2006/relationships/hyperlink" Target="https://www.vexels.com/png-svg/preview/145736/ideas-machine-cartoon" TargetMode="External"/><Relationship Id="rId5" Type="http://schemas.openxmlformats.org/officeDocument/2006/relationships/hyperlink" Target="https://pngtree.com/freepng/cartoon-crystal-ball-element_4188442.html" TargetMode="External"/><Relationship Id="rId4" Type="http://schemas.openxmlformats.org/officeDocument/2006/relationships/hyperlink" Target="https://discord.com/" TargetMode="External"/><Relationship Id="rId9" Type="http://schemas.openxmlformats.org/officeDocument/2006/relationships/hyperlink" Target="https://www.biography.com/writer/william-shakespeare"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 Id="rId9" Type="http://schemas.microsoft.com/office/2007/relationships/hdphoto" Target="../media/hdphoto7.wdp"/></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png"/><Relationship Id="rId11" Type="http://schemas.microsoft.com/office/2007/relationships/hdphoto" Target="../media/hdphoto8.wdp"/><Relationship Id="rId5" Type="http://schemas.openxmlformats.org/officeDocument/2006/relationships/image" Target="../media/image10.pn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microsoft.com/office/2007/relationships/hdphoto" Target="../media/hdphoto9.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microsoft.com/office/2007/relationships/hdphoto" Target="../media/hdphoto10.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microsoft.com/office/2007/relationships/hdphoto" Target="../media/hdphoto11.wd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3.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4.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14.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14.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14.wdp"/></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microsoft.com/office/2007/relationships/hdphoto" Target="../media/hdphoto15.wdp"/><Relationship Id="rId5" Type="http://schemas.openxmlformats.org/officeDocument/2006/relationships/image" Target="../media/image3.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10" Type="http://schemas.microsoft.com/office/2007/relationships/hdphoto" Target="../media/hdphoto18.wdp"/><Relationship Id="rId4" Type="http://schemas.openxmlformats.org/officeDocument/2006/relationships/image" Target="../media/image10.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10" Type="http://schemas.microsoft.com/office/2007/relationships/hdphoto" Target="../media/hdphoto20.wdp"/><Relationship Id="rId4" Type="http://schemas.openxmlformats.org/officeDocument/2006/relationships/image" Target="../media/image10.png"/><Relationship Id="rId9"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22.wdp"/><Relationship Id="rId5" Type="http://schemas.openxmlformats.org/officeDocument/2006/relationships/image" Target="../media/image11.png"/><Relationship Id="rId10" Type="http://schemas.openxmlformats.org/officeDocument/2006/relationships/image" Target="../media/image3.png"/><Relationship Id="rId4" Type="http://schemas.openxmlformats.org/officeDocument/2006/relationships/image" Target="../media/image10.png"/><Relationship Id="rId9" Type="http://schemas.microsoft.com/office/2007/relationships/hdphoto" Target="../media/hdphoto21.wdp"/></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microsoft.com/office/2007/relationships/hdphoto" Target="../media/hdphoto23.wdp"/><Relationship Id="rId5" Type="http://schemas.openxmlformats.org/officeDocument/2006/relationships/image" Target="../media/image3.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microsoft.com/office/2007/relationships/hdphoto" Target="../media/hdphoto24.wdp"/><Relationship Id="rId5" Type="http://schemas.openxmlformats.org/officeDocument/2006/relationships/image" Target="../media/image3.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3.png"/><Relationship Id="rId9" Type="http://schemas.microsoft.com/office/2007/relationships/hdphoto" Target="../media/hdphoto14.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microsoft.com/office/2007/relationships/hdphoto" Target="../media/hdphoto25.wdp"/></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microsoft.com/office/2007/relationships/hdphoto" Target="../media/hdphoto25.wdp"/></Relationships>
</file>

<file path=ppt/slides/_rels/slide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microsoft.com/office/2007/relationships/hdphoto" Target="../media/hdphoto23.wdp"/><Relationship Id="rId5" Type="http://schemas.openxmlformats.org/officeDocument/2006/relationships/image" Target="../media/image3.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eg"/><Relationship Id="rId7" Type="http://schemas.microsoft.com/office/2007/relationships/hdphoto" Target="../media/hdphoto26.wdp"/><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4.jpeg"/><Relationship Id="rId7" Type="http://schemas.microsoft.com/office/2007/relationships/hdphoto" Target="../media/hdphoto27.wdp"/><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1.png"/><Relationship Id="rId9" Type="http://schemas.microsoft.com/office/2007/relationships/hdphoto" Target="../media/hdphoto2.wdp"/></Relationships>
</file>

<file path=ppt/slides/_rels/slide42.xml.rels><?xml version="1.0" encoding="UTF-8" standalone="yes"?>
<Relationships xmlns="http://schemas.openxmlformats.org/package/2006/relationships"><Relationship Id="rId8" Type="http://schemas.microsoft.com/office/2007/relationships/hdphoto" Target="../media/hdphoto28.wdp"/><Relationship Id="rId3" Type="http://schemas.openxmlformats.org/officeDocument/2006/relationships/image" Target="../media/image14.jpeg"/><Relationship Id="rId7"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1.png"/><Relationship Id="rId10" Type="http://schemas.microsoft.com/office/2007/relationships/hdphoto" Target="../media/hdphoto29.wdp"/><Relationship Id="rId4" Type="http://schemas.openxmlformats.org/officeDocument/2006/relationships/image" Target="../media/image16.png"/><Relationship Id="rId9"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microsoft.com/office/2007/relationships/hdphoto" Target="../media/hdphoto23.wdp"/></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microsoft.com/office/2007/relationships/hdphoto" Target="../media/hdphoto30.wdp"/><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microsoft.com/office/2007/relationships/hdphoto" Target="../media/hdphoto31.wdp"/></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3.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microsoft.com/office/2007/relationships/hdphoto" Target="../media/hdphoto32.wdp"/><Relationship Id="rId5"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microsoft.com/office/2007/relationships/hdphoto" Target="../media/hdphoto25.wdp"/><Relationship Id="rId5" Type="http://schemas.openxmlformats.org/officeDocument/2006/relationships/image" Target="../media/image3.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microsoft.com/office/2007/relationships/hdphoto" Target="../media/hdphoto33.wdp"/><Relationship Id="rId5" Type="http://schemas.openxmlformats.org/officeDocument/2006/relationships/image" Target="../media/image3.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170.png"/><Relationship Id="rId7" Type="http://schemas.microsoft.com/office/2007/relationships/hdphoto" Target="../media/hdphoto34.wdp"/><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0.png"/><Relationship Id="rId2" Type="http://schemas.openxmlformats.org/officeDocument/2006/relationships/notesSlide" Target="../notesSlides/notesSlide59.xml"/><Relationship Id="rId1" Type="http://schemas.openxmlformats.org/officeDocument/2006/relationships/slideLayout" Target="../slideLayouts/slideLayout2.xml"/><Relationship Id="rId11" Type="http://schemas.microsoft.com/office/2007/relationships/hdphoto" Target="../media/hdphoto36.wdp"/><Relationship Id="rId5" Type="http://schemas.openxmlformats.org/officeDocument/2006/relationships/image" Target="../media/image19.png"/><Relationship Id="rId10" Type="http://schemas.microsoft.com/office/2007/relationships/hdphoto" Target="../media/hdphoto35.wdp"/><Relationship Id="rId4" Type="http://schemas.openxmlformats.org/officeDocument/2006/relationships/image" Target="../media/image18.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0.png"/><Relationship Id="rId12" Type="http://schemas.microsoft.com/office/2007/relationships/hdphoto" Target="../media/hdphoto23.wdp"/><Relationship Id="rId2" Type="http://schemas.openxmlformats.org/officeDocument/2006/relationships/notesSlide" Target="../notesSlides/notesSlide60.xml"/><Relationship Id="rId1" Type="http://schemas.openxmlformats.org/officeDocument/2006/relationships/slideLayout" Target="../slideLayouts/slideLayout2.xml"/><Relationship Id="rId11" Type="http://schemas.microsoft.com/office/2007/relationships/hdphoto" Target="../media/hdphoto37.wdp"/><Relationship Id="rId5" Type="http://schemas.openxmlformats.org/officeDocument/2006/relationships/image" Target="../media/image19.png"/><Relationship Id="rId10" Type="http://schemas.openxmlformats.org/officeDocument/2006/relationships/image" Target="../media/image3.png"/><Relationship Id="rId4" Type="http://schemas.openxmlformats.org/officeDocument/2006/relationships/image" Target="../media/image18.png"/><Relationship Id="rId9" Type="http://schemas.openxmlformats.org/officeDocument/2006/relationships/image" Target="../media/image20.png"/></Relationships>
</file>

<file path=ppt/slides/_rels/slide6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0.png"/><Relationship Id="rId3" Type="http://schemas.openxmlformats.org/officeDocument/2006/relationships/image" Target="../media/image170.png"/><Relationship Id="rId7" Type="http://schemas.openxmlformats.org/officeDocument/2006/relationships/image" Target="../media/image22.png"/><Relationship Id="rId2" Type="http://schemas.openxmlformats.org/officeDocument/2006/relationships/notesSlide" Target="../notesSlides/notesSlide61.xml"/><Relationship Id="rId16" Type="http://schemas.microsoft.com/office/2007/relationships/hdphoto" Target="../media/hdphoto39.wdp"/><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15" Type="http://schemas.microsoft.com/office/2007/relationships/hdphoto" Target="../media/hdphoto38.wdp"/><Relationship Id="rId4" Type="http://schemas.openxmlformats.org/officeDocument/2006/relationships/image" Target="../media/image18.png"/><Relationship Id="rId9" Type="http://schemas.openxmlformats.org/officeDocument/2006/relationships/image" Target="../media/image24.png"/><Relationship Id="rId14" Type="http://schemas.openxmlformats.org/officeDocument/2006/relationships/image" Target="../media/image3.png"/></Relationships>
</file>

<file path=ppt/slides/_rels/slide6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0.png"/><Relationship Id="rId18" Type="http://schemas.microsoft.com/office/2007/relationships/hdphoto" Target="../media/hdphoto41.wdp"/><Relationship Id="rId3" Type="http://schemas.openxmlformats.org/officeDocument/2006/relationships/image" Target="../media/image170.png"/><Relationship Id="rId7" Type="http://schemas.openxmlformats.org/officeDocument/2006/relationships/image" Target="../media/image22.png"/><Relationship Id="rId17" Type="http://schemas.microsoft.com/office/2007/relationships/hdphoto" Target="../media/hdphoto40.wdp"/><Relationship Id="rId2" Type="http://schemas.openxmlformats.org/officeDocument/2006/relationships/notesSlide" Target="../notesSlides/notesSlide62.xml"/><Relationship Id="rId16"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15" Type="http://schemas.openxmlformats.org/officeDocument/2006/relationships/image" Target="../media/image13.png"/><Relationship Id="rId4" Type="http://schemas.openxmlformats.org/officeDocument/2006/relationships/image" Target="../media/image18.png"/><Relationship Id="rId9" Type="http://schemas.openxmlformats.org/officeDocument/2006/relationships/image" Target="../media/image24.png"/><Relationship Id="rId14" Type="http://schemas.openxmlformats.org/officeDocument/2006/relationships/image" Target="../media/image6.png"/></Relationships>
</file>

<file path=ppt/slides/_rels/slide6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0.png"/><Relationship Id="rId18" Type="http://schemas.openxmlformats.org/officeDocument/2006/relationships/image" Target="../media/image3.png"/><Relationship Id="rId3" Type="http://schemas.openxmlformats.org/officeDocument/2006/relationships/image" Target="../media/image170.png"/><Relationship Id="rId7" Type="http://schemas.openxmlformats.org/officeDocument/2006/relationships/image" Target="../media/image22.png"/><Relationship Id="rId17" Type="http://schemas.openxmlformats.org/officeDocument/2006/relationships/image" Target="../media/image13.png"/><Relationship Id="rId2" Type="http://schemas.openxmlformats.org/officeDocument/2006/relationships/notesSlide" Target="../notesSlides/notesSlide63.xml"/><Relationship Id="rId16" Type="http://schemas.openxmlformats.org/officeDocument/2006/relationships/image" Target="../media/image11.png"/><Relationship Id="rId20" Type="http://schemas.microsoft.com/office/2007/relationships/hdphoto" Target="../media/hdphoto43.wdp"/><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15" Type="http://schemas.openxmlformats.org/officeDocument/2006/relationships/image" Target="../media/image10.png"/><Relationship Id="rId19" Type="http://schemas.microsoft.com/office/2007/relationships/hdphoto" Target="../media/hdphoto42.wdp"/><Relationship Id="rId4" Type="http://schemas.openxmlformats.org/officeDocument/2006/relationships/image" Target="../media/image18.png"/><Relationship Id="rId9" Type="http://schemas.openxmlformats.org/officeDocument/2006/relationships/image" Target="../media/image24.png"/><Relationship Id="rId14" Type="http://schemas.openxmlformats.org/officeDocument/2006/relationships/image" Target="../media/image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microsoft.com/office/2007/relationships/hdphoto" Target="../media/hdphoto41.wdp"/><Relationship Id="rId3" Type="http://schemas.openxmlformats.org/officeDocument/2006/relationships/image" Target="../media/image25.png"/><Relationship Id="rId7"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120.png"/></Relationships>
</file>

<file path=ppt/slides/_rels/slide6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5.png"/><Relationship Id="rId7" Type="http://schemas.openxmlformats.org/officeDocument/2006/relationships/image" Target="../media/image13.png"/><Relationship Id="rId12"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44.wdp"/><Relationship Id="rId5" Type="http://schemas.openxmlformats.org/officeDocument/2006/relationships/image" Target="../media/image5.png"/><Relationship Id="rId10" Type="http://schemas.openxmlformats.org/officeDocument/2006/relationships/image" Target="../media/image3.png"/><Relationship Id="rId4" Type="http://schemas.openxmlformats.org/officeDocument/2006/relationships/image" Target="../media/image120.png"/><Relationship Id="rId9" Type="http://schemas.openxmlformats.org/officeDocument/2006/relationships/image" Target="../media/image25.png"/></Relationships>
</file>

<file path=ppt/slides/_rels/slide6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5.png"/><Relationship Id="rId7" Type="http://schemas.openxmlformats.org/officeDocument/2006/relationships/image" Target="../media/image25.png"/><Relationship Id="rId12"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0.png"/><Relationship Id="rId11" Type="http://schemas.microsoft.com/office/2007/relationships/hdphoto" Target="../media/hdphoto45.wdp"/><Relationship Id="rId5" Type="http://schemas.openxmlformats.org/officeDocument/2006/relationships/image" Target="../media/image5.png"/><Relationship Id="rId10" Type="http://schemas.openxmlformats.org/officeDocument/2006/relationships/image" Target="../media/image3.png"/><Relationship Id="rId4" Type="http://schemas.openxmlformats.org/officeDocument/2006/relationships/image" Target="../media/image120.png"/><Relationship Id="rId9" Type="http://schemas.openxmlformats.org/officeDocument/2006/relationships/image" Target="../media/image13.png"/></Relationships>
</file>

<file path=ppt/slides/_rels/slide6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68.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6.png"/><Relationship Id="rId5" Type="http://schemas.openxmlformats.org/officeDocument/2006/relationships/image" Target="../media/image130.png"/><Relationship Id="rId15" Type="http://schemas.microsoft.com/office/2007/relationships/hdphoto" Target="../media/hdphoto46.wdp"/><Relationship Id="rId10" Type="http://schemas.openxmlformats.org/officeDocument/2006/relationships/image" Target="../media/image260.png"/><Relationship Id="rId4" Type="http://schemas.openxmlformats.org/officeDocument/2006/relationships/image" Target="../media/image120.png"/><Relationship Id="rId9" Type="http://schemas.openxmlformats.org/officeDocument/2006/relationships/image" Target="../media/image28.png"/><Relationship Id="rId14" Type="http://schemas.openxmlformats.org/officeDocument/2006/relationships/image" Target="../media/image3.png"/></Relationships>
</file>

<file path=ppt/slides/_rels/slide6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69.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6.png"/><Relationship Id="rId5" Type="http://schemas.openxmlformats.org/officeDocument/2006/relationships/image" Target="../media/image130.png"/><Relationship Id="rId15" Type="http://schemas.microsoft.com/office/2007/relationships/hdphoto" Target="../media/hdphoto41.wdp"/><Relationship Id="rId10" Type="http://schemas.openxmlformats.org/officeDocument/2006/relationships/image" Target="../media/image260.png"/><Relationship Id="rId4" Type="http://schemas.openxmlformats.org/officeDocument/2006/relationships/image" Target="../media/image120.png"/><Relationship Id="rId9" Type="http://schemas.openxmlformats.org/officeDocument/2006/relationships/image" Target="../media/image28.png"/><Relationship Id="rId1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70.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6.png"/><Relationship Id="rId5" Type="http://schemas.openxmlformats.org/officeDocument/2006/relationships/image" Target="../media/image130.png"/><Relationship Id="rId15" Type="http://schemas.microsoft.com/office/2007/relationships/hdphoto" Target="../media/hdphoto47.wdp"/><Relationship Id="rId10" Type="http://schemas.openxmlformats.org/officeDocument/2006/relationships/image" Target="../media/image260.png"/><Relationship Id="rId4" Type="http://schemas.openxmlformats.org/officeDocument/2006/relationships/image" Target="../media/image120.png"/><Relationship Id="rId9" Type="http://schemas.openxmlformats.org/officeDocument/2006/relationships/image" Target="../media/image28.png"/><Relationship Id="rId14" Type="http://schemas.openxmlformats.org/officeDocument/2006/relationships/image" Target="../media/image3.png"/></Relationships>
</file>

<file path=ppt/slides/_rels/slide7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3.png"/><Relationship Id="rId3" Type="http://schemas.openxmlformats.org/officeDocument/2006/relationships/image" Target="../media/image25.png"/><Relationship Id="rId7" Type="http://schemas.openxmlformats.org/officeDocument/2006/relationships/image" Target="../media/image10.png"/><Relationship Id="rId12" Type="http://schemas.openxmlformats.org/officeDocument/2006/relationships/image" Target="../media/image6.png"/><Relationship Id="rId2" Type="http://schemas.openxmlformats.org/officeDocument/2006/relationships/notesSlide" Target="../notesSlides/notesSlide71.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8.png"/><Relationship Id="rId5" Type="http://schemas.openxmlformats.org/officeDocument/2006/relationships/image" Target="../media/image130.png"/><Relationship Id="rId15" Type="http://schemas.microsoft.com/office/2007/relationships/hdphoto" Target="../media/hdphoto48.wdp"/><Relationship Id="rId10" Type="http://schemas.openxmlformats.org/officeDocument/2006/relationships/image" Target="../media/image260.png"/><Relationship Id="rId4" Type="http://schemas.openxmlformats.org/officeDocument/2006/relationships/image" Target="../media/image120.png"/><Relationship Id="rId9" Type="http://schemas.openxmlformats.org/officeDocument/2006/relationships/image" Target="../media/image28.png"/><Relationship Id="rId14" Type="http://schemas.openxmlformats.org/officeDocument/2006/relationships/image" Target="../media/image3.png"/></Relationships>
</file>

<file path=ppt/slides/_rels/slide7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3.png"/><Relationship Id="rId3" Type="http://schemas.openxmlformats.org/officeDocument/2006/relationships/image" Target="../media/image25.png"/><Relationship Id="rId7" Type="http://schemas.openxmlformats.org/officeDocument/2006/relationships/image" Target="../media/image10.png"/><Relationship Id="rId12" Type="http://schemas.openxmlformats.org/officeDocument/2006/relationships/image" Target="../media/image6.png"/><Relationship Id="rId17" Type="http://schemas.openxmlformats.org/officeDocument/2006/relationships/image" Target="../media/image29.png"/><Relationship Id="rId2" Type="http://schemas.openxmlformats.org/officeDocument/2006/relationships/notesSlide" Target="../notesSlides/notesSlide72.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8.png"/><Relationship Id="rId5" Type="http://schemas.openxmlformats.org/officeDocument/2006/relationships/image" Target="../media/image130.png"/><Relationship Id="rId15" Type="http://schemas.microsoft.com/office/2007/relationships/hdphoto" Target="../media/hdphoto49.wdp"/><Relationship Id="rId10" Type="http://schemas.openxmlformats.org/officeDocument/2006/relationships/image" Target="../media/image260.png"/><Relationship Id="rId4" Type="http://schemas.openxmlformats.org/officeDocument/2006/relationships/image" Target="../media/image120.png"/><Relationship Id="rId9" Type="http://schemas.openxmlformats.org/officeDocument/2006/relationships/image" Target="../media/image28.png"/><Relationship Id="rId14" Type="http://schemas.openxmlformats.org/officeDocument/2006/relationships/image" Target="../media/image3.png"/></Relationships>
</file>

<file path=ppt/slides/_rels/slide73.xml.rels><?xml version="1.0" encoding="UTF-8" standalone="yes"?>
<Relationships xmlns="http://schemas.openxmlformats.org/package/2006/relationships"><Relationship Id="rId8" Type="http://schemas.openxmlformats.org/officeDocument/2006/relationships/image" Target="../media/image6.png"/><Relationship Id="rId18" Type="http://schemas.microsoft.com/office/2007/relationships/hdphoto" Target="../media/hdphoto50.wdp"/><Relationship Id="rId3" Type="http://schemas.openxmlformats.org/officeDocument/2006/relationships/image" Target="../media/image25.png"/><Relationship Id="rId21" Type="http://schemas.openxmlformats.org/officeDocument/2006/relationships/image" Target="../media/image29.png"/><Relationship Id="rId7" Type="http://schemas.openxmlformats.org/officeDocument/2006/relationships/image" Target="../media/image260.png"/><Relationship Id="rId17" Type="http://schemas.openxmlformats.org/officeDocument/2006/relationships/image" Target="../media/image3.png"/><Relationship Id="rId2" Type="http://schemas.openxmlformats.org/officeDocument/2006/relationships/notesSlide" Target="../notesSlides/notesSlide73.xml"/><Relationship Id="rId16" Type="http://schemas.openxmlformats.org/officeDocument/2006/relationships/image" Target="../media/image30.png"/><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30.png"/><Relationship Id="rId15" Type="http://schemas.openxmlformats.org/officeDocument/2006/relationships/image" Target="../media/image290.png"/><Relationship Id="rId10" Type="http://schemas.openxmlformats.org/officeDocument/2006/relationships/image" Target="../media/image13.png"/><Relationship Id="rId4" Type="http://schemas.openxmlformats.org/officeDocument/2006/relationships/image" Target="../media/image120.png"/><Relationship Id="rId9" Type="http://schemas.openxmlformats.org/officeDocument/2006/relationships/image" Target="../media/image5.png"/><Relationship Id="rId14" Type="http://schemas.openxmlformats.org/officeDocument/2006/relationships/image" Target="../media/image280.png"/></Relationships>
</file>

<file path=ppt/slides/_rels/slide74.xml.rels><?xml version="1.0" encoding="UTF-8" standalone="yes"?>
<Relationships xmlns="http://schemas.openxmlformats.org/package/2006/relationships"><Relationship Id="rId8" Type="http://schemas.openxmlformats.org/officeDocument/2006/relationships/image" Target="../media/image6.png"/><Relationship Id="rId18" Type="http://schemas.openxmlformats.org/officeDocument/2006/relationships/image" Target="../media/image3.png"/><Relationship Id="rId3" Type="http://schemas.openxmlformats.org/officeDocument/2006/relationships/image" Target="../media/image25.png"/><Relationship Id="rId7" Type="http://schemas.openxmlformats.org/officeDocument/2006/relationships/image" Target="../media/image260.png"/><Relationship Id="rId17" Type="http://schemas.openxmlformats.org/officeDocument/2006/relationships/image" Target="../media/image310.png"/><Relationship Id="rId2" Type="http://schemas.openxmlformats.org/officeDocument/2006/relationships/notesSlide" Target="../notesSlides/notesSlide74.xm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29.png"/><Relationship Id="rId5" Type="http://schemas.openxmlformats.org/officeDocument/2006/relationships/image" Target="../media/image130.png"/><Relationship Id="rId15" Type="http://schemas.openxmlformats.org/officeDocument/2006/relationships/image" Target="../media/image290.png"/><Relationship Id="rId10" Type="http://schemas.openxmlformats.org/officeDocument/2006/relationships/image" Target="../media/image13.png"/><Relationship Id="rId19" Type="http://schemas.microsoft.com/office/2007/relationships/hdphoto" Target="../media/hdphoto51.wdp"/><Relationship Id="rId4" Type="http://schemas.openxmlformats.org/officeDocument/2006/relationships/image" Target="../media/image120.png"/><Relationship Id="rId9" Type="http://schemas.openxmlformats.org/officeDocument/2006/relationships/image" Target="../media/image5.png"/><Relationship Id="rId14" Type="http://schemas.openxmlformats.org/officeDocument/2006/relationships/image" Target="../media/image280.png"/></Relationships>
</file>

<file path=ppt/slides/_rels/slide7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130.png"/><Relationship Id="rId12" Type="http://schemas.openxmlformats.org/officeDocument/2006/relationships/image" Target="../media/image290.png"/><Relationship Id="rId17" Type="http://schemas.openxmlformats.org/officeDocument/2006/relationships/image" Target="../media/image29.png"/><Relationship Id="rId2" Type="http://schemas.openxmlformats.org/officeDocument/2006/relationships/notesSlide" Target="../notesSlides/notesSlide75.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280.png"/><Relationship Id="rId5" Type="http://schemas.openxmlformats.org/officeDocument/2006/relationships/image" Target="../media/image25.png"/><Relationship Id="rId15" Type="http://schemas.openxmlformats.org/officeDocument/2006/relationships/image" Target="../media/image6.png"/><Relationship Id="rId10" Type="http://schemas.openxmlformats.org/officeDocument/2006/relationships/image" Target="../media/image5.png"/><Relationship Id="rId4" Type="http://schemas.microsoft.com/office/2007/relationships/hdphoto" Target="../media/hdphoto41.wdp"/><Relationship Id="rId9" Type="http://schemas.openxmlformats.org/officeDocument/2006/relationships/image" Target="../media/image260.png"/><Relationship Id="rId14" Type="http://schemas.openxmlformats.org/officeDocument/2006/relationships/image" Target="../media/image31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53.wdp"/><Relationship Id="rId5" Type="http://schemas.openxmlformats.org/officeDocument/2006/relationships/image" Target="../media/image11.png"/><Relationship Id="rId10" Type="http://schemas.openxmlformats.org/officeDocument/2006/relationships/image" Target="../media/image12.png"/><Relationship Id="rId4" Type="http://schemas.openxmlformats.org/officeDocument/2006/relationships/image" Target="../media/image10.png"/><Relationship Id="rId9" Type="http://schemas.microsoft.com/office/2007/relationships/hdphoto" Target="../media/hdphoto52.wdp"/></Relationships>
</file>

<file path=ppt/slides/_rels/slide78.xml.rels><?xml version="1.0" encoding="UTF-8" standalone="yes"?>
<Relationships xmlns="http://schemas.openxmlformats.org/package/2006/relationships"><Relationship Id="rId8" Type="http://schemas.microsoft.com/office/2007/relationships/hdphoto" Target="../media/hdphoto54.wdp"/><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10" Type="http://schemas.microsoft.com/office/2007/relationships/hdphoto" Target="../media/hdphoto55.wdp"/><Relationship Id="rId4" Type="http://schemas.openxmlformats.org/officeDocument/2006/relationships/image" Target="../media/image10.png"/><Relationship Id="rId9" Type="http://schemas.openxmlformats.org/officeDocument/2006/relationships/image" Target="../media/image12.png"/></Relationships>
</file>

<file path=ppt/slides/_rels/slide79.xml.rels><?xml version="1.0" encoding="UTF-8" standalone="yes"?>
<Relationships xmlns="http://schemas.openxmlformats.org/package/2006/relationships"><Relationship Id="rId8" Type="http://schemas.microsoft.com/office/2007/relationships/hdphoto" Target="../media/hdphoto56.wdp"/><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10" Type="http://schemas.microsoft.com/office/2007/relationships/hdphoto" Target="../media/hdphoto57.wdp"/><Relationship Id="rId4" Type="http://schemas.openxmlformats.org/officeDocument/2006/relationships/image" Target="../media/image10.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8" Type="http://schemas.microsoft.com/office/2007/relationships/hdphoto" Target="../media/hdphoto41.wdp"/><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10" Type="http://schemas.microsoft.com/office/2007/relationships/hdphoto" Target="../media/hdphoto58.wdp"/><Relationship Id="rId4" Type="http://schemas.openxmlformats.org/officeDocument/2006/relationships/image" Target="../media/image10.png"/><Relationship Id="rId9" Type="http://schemas.openxmlformats.org/officeDocument/2006/relationships/image" Target="../media/image12.png"/></Relationships>
</file>

<file path=ppt/slides/_rels/slide8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60.wdp"/><Relationship Id="rId5" Type="http://schemas.openxmlformats.org/officeDocument/2006/relationships/image" Target="../media/image11.png"/><Relationship Id="rId10" Type="http://schemas.openxmlformats.org/officeDocument/2006/relationships/image" Target="../media/image12.png"/><Relationship Id="rId4" Type="http://schemas.openxmlformats.org/officeDocument/2006/relationships/image" Target="../media/image10.png"/><Relationship Id="rId9" Type="http://schemas.microsoft.com/office/2007/relationships/hdphoto" Target="../media/hdphoto59.wdp"/></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3.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7.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7.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microsoft.com/office/2007/relationships/hdphoto" Target="../media/hdphoto61.wdp"/></Relationships>
</file>

<file path=ppt/slides/_rels/slide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microsoft.com/office/2007/relationships/hdphoto" Target="../media/hdphoto62.wdp"/></Relationships>
</file>

<file path=ppt/slides/_rels/slide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7.wdp"/></Relationships>
</file>

<file path=ppt/slides/_rels/slide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6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736906"/>
            <a:ext cx="14630400" cy="1764030"/>
          </a:xfrm>
        </p:spPr>
        <p:txBody>
          <a:bodyPr>
            <a:noAutofit/>
          </a:bodyPr>
          <a:lstStyle/>
          <a:p>
            <a:r>
              <a:rPr lang="en-US" dirty="0"/>
              <a:t>FUDGE: Controlled Text Generation </a:t>
            </a:r>
            <a:br>
              <a:rPr lang="en-US" dirty="0"/>
            </a:br>
            <a:r>
              <a:rPr lang="en-US" dirty="0"/>
              <a:t>With Future Discriminators</a:t>
            </a:r>
          </a:p>
        </p:txBody>
      </p:sp>
      <p:pic>
        <p:nvPicPr>
          <p:cNvPr id="6" name="Picture 5" descr="group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7902" y="3101452"/>
            <a:ext cx="1834596" cy="2522569"/>
          </a:xfrm>
          <a:prstGeom prst="rect">
            <a:avLst/>
          </a:prstGeom>
        </p:spPr>
      </p:pic>
      <p:sp>
        <p:nvSpPr>
          <p:cNvPr id="7" name="Subtitle 2"/>
          <p:cNvSpPr txBox="1">
            <a:spLocks/>
          </p:cNvSpPr>
          <p:nvPr/>
        </p:nvSpPr>
        <p:spPr>
          <a:xfrm>
            <a:off x="0" y="5814292"/>
            <a:ext cx="14630400" cy="1693790"/>
          </a:xfrm>
          <a:prstGeom prst="rect">
            <a:avLst/>
          </a:prstGeom>
        </p:spPr>
        <p:txBody>
          <a:bodyPr vert="horz" lIns="109728" tIns="54864" rIns="109728" bIns="54864" rtlCol="0" anchor="ctr" anchorCtr="0">
            <a:normAutofit/>
          </a:bodyPr>
          <a:lstStyle>
            <a:lvl1pPr marL="0" indent="0" algn="ctr" defTabSz="457200" rtl="0" eaLnBrk="1" latinLnBrk="0" hangingPunct="1">
              <a:spcBef>
                <a:spcPct val="20000"/>
              </a:spcBef>
              <a:buClr>
                <a:schemeClr val="accent1">
                  <a:lumMod val="75000"/>
                </a:schemeClr>
              </a:buClr>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Clr>
                <a:schemeClr val="accent1">
                  <a:lumMod val="75000"/>
                </a:schemeClr>
              </a:buClr>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3360" dirty="0">
                <a:solidFill>
                  <a:srgbClr val="333333"/>
                </a:solidFill>
              </a:rPr>
              <a:t>Kevin Yang and Dan Klein</a:t>
            </a:r>
          </a:p>
        </p:txBody>
      </p:sp>
    </p:spTree>
    <p:extLst>
      <p:ext uri="{BB962C8B-B14F-4D97-AF65-F5344CB8AC3E}">
        <p14:creationId xmlns:p14="http://schemas.microsoft.com/office/powerpoint/2010/main" val="4259904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a:t>
            </a:r>
            <a:r>
              <a:rPr lang="en-US" strike="sngStrike" dirty="0"/>
              <a:t>Controlled</a:t>
            </a:r>
            <a:r>
              <a:rPr lang="en-US" dirty="0"/>
              <a:t> Text Generation?</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Language Model </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a:t>
            </a:r>
            <a:br>
              <a:rPr lang="en-US" sz="4800" dirty="0"/>
            </a:br>
            <a:endParaRPr lang="en-US" sz="2400" u="sng"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DA5C00-20F1-D44E-BD96-E8E4FEF23735}"/>
                  </a:ext>
                </a:extLst>
              </p:cNvPr>
              <p:cNvSpPr txBox="1"/>
              <p:nvPr/>
            </p:nvSpPr>
            <p:spPr>
              <a:xfrm>
                <a:off x="3006321" y="5727311"/>
                <a:ext cx="1639871"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1">
                              <a:lumMod val="60000"/>
                              <a:lumOff val="40000"/>
                            </a:schemeClr>
                          </a:solidFill>
                          <a:latin typeface="Cambria Math" panose="02040503050406030204" pitchFamily="18" charset="0"/>
                        </a:rPr>
                        <m:t>𝑃</m:t>
                      </m:r>
                      <m:r>
                        <a:rPr lang="en-US" i="1" dirty="0" smtClean="0">
                          <a:solidFill>
                            <a:schemeClr val="tx1">
                              <a:lumMod val="60000"/>
                              <a:lumOff val="40000"/>
                            </a:schemeClr>
                          </a:solidFill>
                          <a:latin typeface="Cambria Math" panose="02040503050406030204" pitchFamily="18" charset="0"/>
                        </a:rPr>
                        <m:t>(</m:t>
                      </m:r>
                      <m:sSub>
                        <m:sSubPr>
                          <m:ctrlPr>
                            <a:rPr lang="en-US" i="1" dirty="0" smtClean="0">
                              <a:solidFill>
                                <a:schemeClr val="tx1">
                                  <a:lumMod val="60000"/>
                                  <a:lumOff val="40000"/>
                                </a:schemeClr>
                              </a:solidFill>
                              <a:latin typeface="Cambria Math" panose="02040503050406030204" pitchFamily="18" charset="0"/>
                            </a:rPr>
                          </m:ctrlPr>
                        </m:sSubPr>
                        <m:e>
                          <m:r>
                            <a:rPr lang="en-US" b="0" i="1" dirty="0" smtClean="0">
                              <a:solidFill>
                                <a:schemeClr val="tx1">
                                  <a:lumMod val="60000"/>
                                  <a:lumOff val="40000"/>
                                </a:schemeClr>
                              </a:solidFill>
                              <a:latin typeface="Cambria Math" panose="02040503050406030204" pitchFamily="18" charset="0"/>
                            </a:rPr>
                            <m:t>𝑥</m:t>
                          </m:r>
                        </m:e>
                        <m:sub>
                          <m:r>
                            <a:rPr lang="en-US" b="0" i="1" dirty="0" smtClean="0">
                              <a:solidFill>
                                <a:schemeClr val="tx1">
                                  <a:lumMod val="60000"/>
                                  <a:lumOff val="40000"/>
                                </a:schemeClr>
                              </a:solidFill>
                              <a:latin typeface="Cambria Math" panose="02040503050406030204" pitchFamily="18" charset="0"/>
                            </a:rPr>
                            <m:t>𝑖</m:t>
                          </m:r>
                          <m:r>
                            <a:rPr lang="en-US" b="0" i="1" dirty="0" smtClean="0">
                              <a:solidFill>
                                <a:schemeClr val="tx1">
                                  <a:lumMod val="60000"/>
                                  <a:lumOff val="40000"/>
                                </a:schemeClr>
                              </a:solidFill>
                              <a:latin typeface="Cambria Math" panose="02040503050406030204" pitchFamily="18" charset="0"/>
                            </a:rPr>
                            <m:t>+1</m:t>
                          </m:r>
                        </m:sub>
                      </m:sSub>
                      <m:r>
                        <a:rPr lang="en-US" b="0" i="1" dirty="0" smtClean="0">
                          <a:solidFill>
                            <a:schemeClr val="tx1">
                              <a:lumMod val="60000"/>
                              <a:lumOff val="40000"/>
                            </a:schemeClr>
                          </a:solidFill>
                          <a:latin typeface="Cambria Math" panose="02040503050406030204" pitchFamily="18" charset="0"/>
                        </a:rPr>
                        <m:t>|</m:t>
                      </m:r>
                      <m:sSub>
                        <m:sSubPr>
                          <m:ctrlPr>
                            <a:rPr lang="en-US" i="1" dirty="0">
                              <a:solidFill>
                                <a:schemeClr val="tx1">
                                  <a:lumMod val="60000"/>
                                  <a:lumOff val="40000"/>
                                </a:schemeClr>
                              </a:solidFill>
                              <a:latin typeface="Cambria Math" panose="02040503050406030204" pitchFamily="18" charset="0"/>
                            </a:rPr>
                          </m:ctrlPr>
                        </m:sSubPr>
                        <m:e>
                          <m:r>
                            <a:rPr lang="en-US" i="1" dirty="0">
                              <a:solidFill>
                                <a:schemeClr val="tx1">
                                  <a:lumMod val="60000"/>
                                  <a:lumOff val="40000"/>
                                </a:schemeClr>
                              </a:solidFill>
                              <a:latin typeface="Cambria Math" panose="02040503050406030204" pitchFamily="18" charset="0"/>
                            </a:rPr>
                            <m:t>𝑥</m:t>
                          </m:r>
                        </m:e>
                        <m:sub>
                          <m:r>
                            <a:rPr lang="en-US" i="1" dirty="0">
                              <a:solidFill>
                                <a:schemeClr val="tx1">
                                  <a:lumMod val="60000"/>
                                  <a:lumOff val="40000"/>
                                </a:schemeClr>
                              </a:solidFill>
                              <a:latin typeface="Cambria Math" panose="02040503050406030204" pitchFamily="18" charset="0"/>
                            </a:rPr>
                            <m:t>1:</m:t>
                          </m:r>
                          <m:r>
                            <a:rPr lang="en-US" b="0" i="1" dirty="0" smtClean="0">
                              <a:solidFill>
                                <a:schemeClr val="tx1">
                                  <a:lumMod val="60000"/>
                                  <a:lumOff val="40000"/>
                                </a:schemeClr>
                              </a:solidFill>
                              <a:latin typeface="Cambria Math" panose="02040503050406030204" pitchFamily="18" charset="0"/>
                            </a:rPr>
                            <m:t>𝑖</m:t>
                          </m:r>
                        </m:sub>
                      </m:sSub>
                      <m:r>
                        <a:rPr lang="en-US" i="1" dirty="0">
                          <a:solidFill>
                            <a:schemeClr val="tx1">
                              <a:lumMod val="60000"/>
                              <a:lumOff val="40000"/>
                            </a:schemeClr>
                          </a:solidFill>
                          <a:latin typeface="Cambria Math" panose="02040503050406030204" pitchFamily="18" charset="0"/>
                        </a:rPr>
                        <m:t>)</m:t>
                      </m:r>
                    </m:oMath>
                  </m:oMathPara>
                </a14:m>
                <a:endParaRPr lang="en-US" dirty="0">
                  <a:solidFill>
                    <a:schemeClr val="tx1">
                      <a:lumMod val="60000"/>
                      <a:lumOff val="40000"/>
                    </a:schemeClr>
                  </a:solidFill>
                </a:endParaRPr>
              </a:p>
            </p:txBody>
          </p:sp>
        </mc:Choice>
        <mc:Fallback xmlns="">
          <p:sp>
            <p:nvSpPr>
              <p:cNvPr id="8" name="TextBox 7">
                <a:extLst>
                  <a:ext uri="{FF2B5EF4-FFF2-40B4-BE49-F238E27FC236}">
                    <a16:creationId xmlns:a16="http://schemas.microsoft.com/office/drawing/2014/main" id="{33DA5C00-20F1-D44E-BD96-E8E4FEF23735}"/>
                  </a:ext>
                </a:extLst>
              </p:cNvPr>
              <p:cNvSpPr txBox="1">
                <a:spLocks noRot="1" noChangeAspect="1" noMove="1" noResize="1" noEditPoints="1" noAdjustHandles="1" noChangeArrowheads="1" noChangeShapeType="1" noTextEdit="1"/>
              </p:cNvSpPr>
              <p:nvPr/>
            </p:nvSpPr>
            <p:spPr>
              <a:xfrm>
                <a:off x="3006321" y="5727311"/>
                <a:ext cx="1639871" cy="424732"/>
              </a:xfrm>
              <a:prstGeom prst="rect">
                <a:avLst/>
              </a:prstGeom>
              <a:blipFill>
                <a:blip r:embed="rId3"/>
                <a:stretch>
                  <a:fillRect b="-14706"/>
                </a:stretch>
              </a:blipFill>
            </p:spPr>
            <p:txBody>
              <a:bodyPr/>
              <a:lstStyle/>
              <a:p>
                <a:r>
                  <a:rPr lang="en-US">
                    <a:noFill/>
                  </a:rPr>
                  <a:t> </a:t>
                </a:r>
              </a:p>
            </p:txBody>
          </p:sp>
        </mc:Fallback>
      </mc:AlternateContent>
      <p:pic>
        <p:nvPicPr>
          <p:cNvPr id="15" name="Picture 2">
            <a:extLst>
              <a:ext uri="{FF2B5EF4-FFF2-40B4-BE49-F238E27FC236}">
                <a16:creationId xmlns:a16="http://schemas.microsoft.com/office/drawing/2014/main" id="{21891124-7758-BB4A-A1D7-952E6DC30B9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8253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7" name="TextBox 6">
            <a:extLst>
              <a:ext uri="{FF2B5EF4-FFF2-40B4-BE49-F238E27FC236}">
                <a16:creationId xmlns:a16="http://schemas.microsoft.com/office/drawing/2014/main" id="{15F493F7-1612-5542-AB7B-F10CAD05BE12}"/>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6C4A3AFB-EC7B-1E45-AF26-5D066C3DE265}"/>
              </a:ext>
            </a:extLst>
          </p:cNvPr>
          <p:cNvSpPr/>
          <p:nvPr/>
        </p:nvSpPr>
        <p:spPr>
          <a:xfrm>
            <a:off x="5325644" y="4114800"/>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whether the two</a:t>
            </a:r>
            <a:endParaRPr lang="en-US" dirty="0">
              <a:solidFill>
                <a:srgbClr val="FF0000"/>
              </a:solidFill>
              <a:latin typeface="Courier New" panose="02070309020205020404" pitchFamily="49" charset="0"/>
              <a:cs typeface="Courier New" panose="02070309020205020404" pitchFamily="49" charset="0"/>
            </a:endParaRPr>
          </a:p>
        </p:txBody>
      </p:sp>
      <p:sp>
        <p:nvSpPr>
          <p:cNvPr id="10" name="Content Placeholder 5">
            <a:extLst>
              <a:ext uri="{FF2B5EF4-FFF2-40B4-BE49-F238E27FC236}">
                <a16:creationId xmlns:a16="http://schemas.microsoft.com/office/drawing/2014/main" id="{8BA6999F-A45D-EB4E-9CDA-D5C7B4977037}"/>
              </a:ext>
            </a:extLst>
          </p:cNvPr>
          <p:cNvSpPr txBox="1">
            <a:spLocks/>
          </p:cNvSpPr>
          <p:nvPr/>
        </p:nvSpPr>
        <p:spPr>
          <a:xfrm>
            <a:off x="983105" y="5478677"/>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grpSp>
        <p:nvGrpSpPr>
          <p:cNvPr id="12" name="Group 11">
            <a:extLst>
              <a:ext uri="{FF2B5EF4-FFF2-40B4-BE49-F238E27FC236}">
                <a16:creationId xmlns:a16="http://schemas.microsoft.com/office/drawing/2014/main" id="{B5912B69-35A8-4E4E-9BE4-0AB1B09CAB5A}"/>
              </a:ext>
            </a:extLst>
          </p:cNvPr>
          <p:cNvGrpSpPr/>
          <p:nvPr/>
        </p:nvGrpSpPr>
        <p:grpSpPr>
          <a:xfrm>
            <a:off x="2886466" y="4486548"/>
            <a:ext cx="1939092" cy="1100290"/>
            <a:chOff x="3070749" y="3909592"/>
            <a:chExt cx="1939092" cy="1100290"/>
          </a:xfrm>
        </p:grpSpPr>
        <p:pic>
          <p:nvPicPr>
            <p:cNvPr id="13" name="Picture 6" descr="998 Fudge Illustrations &amp; Clip Art - iStock">
              <a:extLst>
                <a:ext uri="{FF2B5EF4-FFF2-40B4-BE49-F238E27FC236}">
                  <a16:creationId xmlns:a16="http://schemas.microsoft.com/office/drawing/2014/main" id="{28BB9A3F-3EDF-0E4C-813A-A4505C2EF0E3}"/>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7773932-9089-D84D-8CA3-09C950D07C96}"/>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783B0D66-A1DF-5442-BF39-E669FDF0DF57}"/>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2863245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49B28D76-32EC-0D4E-B05B-A9D6F8E7D8C2}"/>
              </a:ext>
            </a:extLst>
          </p:cNvPr>
          <p:cNvGrpSpPr/>
          <p:nvPr/>
        </p:nvGrpSpPr>
        <p:grpSpPr>
          <a:xfrm>
            <a:off x="2886466" y="4486548"/>
            <a:ext cx="1939092" cy="1100290"/>
            <a:chOff x="3070749" y="3909592"/>
            <a:chExt cx="1939092" cy="1100290"/>
          </a:xfrm>
        </p:grpSpPr>
        <p:pic>
          <p:nvPicPr>
            <p:cNvPr id="19" name="Picture 6" descr="998 Fudge Illustrations &amp; Clip Art - iStock">
              <a:extLst>
                <a:ext uri="{FF2B5EF4-FFF2-40B4-BE49-F238E27FC236}">
                  <a16:creationId xmlns:a16="http://schemas.microsoft.com/office/drawing/2014/main" id="{87ED19D0-9C4F-374E-A143-B5BF3D8DF720}"/>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76C9EC9A-A0F0-614C-AC01-A1D07DBCA7C9}"/>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Rectangle 20">
              <a:extLst>
                <a:ext uri="{FF2B5EF4-FFF2-40B4-BE49-F238E27FC236}">
                  <a16:creationId xmlns:a16="http://schemas.microsoft.com/office/drawing/2014/main" id="{716B77D4-8138-984F-AD66-C75F7B97E872}"/>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7" name="TextBox 6">
            <a:extLst>
              <a:ext uri="{FF2B5EF4-FFF2-40B4-BE49-F238E27FC236}">
                <a16:creationId xmlns:a16="http://schemas.microsoft.com/office/drawing/2014/main" id="{15F493F7-1612-5542-AB7B-F10CAD05BE12}"/>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6C4A3AFB-EC7B-1E45-AF26-5D066C3DE265}"/>
              </a:ext>
            </a:extLst>
          </p:cNvPr>
          <p:cNvSpPr/>
          <p:nvPr/>
        </p:nvSpPr>
        <p:spPr>
          <a:xfrm>
            <a:off x="5325644" y="4114800"/>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whether the two</a:t>
            </a:r>
          </a:p>
          <a:p>
            <a:endParaRPr lang="en-US" dirty="0">
              <a:solidFill>
                <a:srgbClr val="FF0000"/>
              </a:solidFill>
              <a:latin typeface="Courier New" panose="02070309020205020404" pitchFamily="49" charset="0"/>
              <a:cs typeface="Courier New" panose="02070309020205020404" pitchFamily="49" charset="0"/>
            </a:endParaRPr>
          </a:p>
        </p:txBody>
      </p:sp>
      <p:sp>
        <p:nvSpPr>
          <p:cNvPr id="10" name="Content Placeholder 5">
            <a:extLst>
              <a:ext uri="{FF2B5EF4-FFF2-40B4-BE49-F238E27FC236}">
                <a16:creationId xmlns:a16="http://schemas.microsoft.com/office/drawing/2014/main" id="{8BA6999F-A45D-EB4E-9CDA-D5C7B4977037}"/>
              </a:ext>
            </a:extLst>
          </p:cNvPr>
          <p:cNvSpPr txBox="1">
            <a:spLocks/>
          </p:cNvSpPr>
          <p:nvPr/>
        </p:nvSpPr>
        <p:spPr>
          <a:xfrm>
            <a:off x="983105" y="5478677"/>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grpSp>
        <p:nvGrpSpPr>
          <p:cNvPr id="29" name="Group 28">
            <a:extLst>
              <a:ext uri="{FF2B5EF4-FFF2-40B4-BE49-F238E27FC236}">
                <a16:creationId xmlns:a16="http://schemas.microsoft.com/office/drawing/2014/main" id="{B83C0DB8-3D0B-C641-96B2-3B83215CF35B}"/>
              </a:ext>
            </a:extLst>
          </p:cNvPr>
          <p:cNvGrpSpPr/>
          <p:nvPr/>
        </p:nvGrpSpPr>
        <p:grpSpPr>
          <a:xfrm>
            <a:off x="2169265" y="3740785"/>
            <a:ext cx="1970220" cy="1852939"/>
            <a:chOff x="9352028" y="3647346"/>
            <a:chExt cx="1970220" cy="1852939"/>
          </a:xfrm>
        </p:grpSpPr>
        <p:grpSp>
          <p:nvGrpSpPr>
            <p:cNvPr id="30" name="Group 29">
              <a:extLst>
                <a:ext uri="{FF2B5EF4-FFF2-40B4-BE49-F238E27FC236}">
                  <a16:creationId xmlns:a16="http://schemas.microsoft.com/office/drawing/2014/main" id="{D5CD20AB-9504-E140-A29E-3318364B985D}"/>
                </a:ext>
              </a:extLst>
            </p:cNvPr>
            <p:cNvGrpSpPr/>
            <p:nvPr/>
          </p:nvGrpSpPr>
          <p:grpSpPr>
            <a:xfrm>
              <a:off x="9908594" y="4061108"/>
              <a:ext cx="957393" cy="982926"/>
              <a:chOff x="11356673" y="3835967"/>
              <a:chExt cx="1320898" cy="1305134"/>
            </a:xfrm>
          </p:grpSpPr>
          <p:pic>
            <p:nvPicPr>
              <p:cNvPr id="32" name="Picture 31" descr="Icon&#10;&#10;Description automatically generated">
                <a:extLst>
                  <a:ext uri="{FF2B5EF4-FFF2-40B4-BE49-F238E27FC236}">
                    <a16:creationId xmlns:a16="http://schemas.microsoft.com/office/drawing/2014/main" id="{D78434DB-2431-7041-8A22-7568A055ABEE}"/>
                  </a:ext>
                </a:extLst>
              </p:cNvPr>
              <p:cNvPicPr>
                <a:picLocks noChangeAspect="1"/>
              </p:cNvPicPr>
              <p:nvPr/>
            </p:nvPicPr>
            <p:blipFill>
              <a:blip r:embed="rId5"/>
              <a:stretch>
                <a:fillRect/>
              </a:stretch>
            </p:blipFill>
            <p:spPr>
              <a:xfrm>
                <a:off x="11356673" y="4460325"/>
                <a:ext cx="720803" cy="680776"/>
              </a:xfrm>
              <a:prstGeom prst="rect">
                <a:avLst/>
              </a:prstGeom>
            </p:spPr>
          </p:pic>
          <p:grpSp>
            <p:nvGrpSpPr>
              <p:cNvPr id="33" name="Group 32">
                <a:extLst>
                  <a:ext uri="{FF2B5EF4-FFF2-40B4-BE49-F238E27FC236}">
                    <a16:creationId xmlns:a16="http://schemas.microsoft.com/office/drawing/2014/main" id="{A74F198B-CE8D-EB4E-B036-37514956D142}"/>
                  </a:ext>
                </a:extLst>
              </p:cNvPr>
              <p:cNvGrpSpPr/>
              <p:nvPr/>
            </p:nvGrpSpPr>
            <p:grpSpPr>
              <a:xfrm>
                <a:off x="11891998" y="3835967"/>
                <a:ext cx="785573" cy="680776"/>
                <a:chOff x="10881760" y="2233771"/>
                <a:chExt cx="1846094" cy="1716395"/>
              </a:xfrm>
            </p:grpSpPr>
            <p:pic>
              <p:nvPicPr>
                <p:cNvPr id="34" name="Picture 10" descr="Thought Bubble transparent PNG - StickPNG">
                  <a:extLst>
                    <a:ext uri="{FF2B5EF4-FFF2-40B4-BE49-F238E27FC236}">
                      <a16:creationId xmlns:a16="http://schemas.microsoft.com/office/drawing/2014/main" id="{1AFA6BFF-0910-E54C-A0FB-079F55D2B5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DAEE19D5-7C9C-D043-BD25-6F4C8FB04B61}"/>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31" name="Picture 30" descr="Icon&#10;&#10;Description automatically generated">
              <a:extLst>
                <a:ext uri="{FF2B5EF4-FFF2-40B4-BE49-F238E27FC236}">
                  <a16:creationId xmlns:a16="http://schemas.microsoft.com/office/drawing/2014/main" id="{BBBC2708-0913-0843-941A-112B3AA5C9A6}"/>
                </a:ext>
              </a:extLst>
            </p:cNvPr>
            <p:cNvPicPr>
              <a:picLocks noChangeAspect="1"/>
            </p:cNvPicPr>
            <p:nvPr/>
          </p:nvPicPr>
          <p:blipFill rotWithShape="1">
            <a:blip r:embed="rId7"/>
            <a:srcRect b="5953"/>
            <a:stretch/>
          </p:blipFill>
          <p:spPr>
            <a:xfrm>
              <a:off x="9352028" y="3647346"/>
              <a:ext cx="1970220" cy="1852939"/>
            </a:xfrm>
            <a:prstGeom prst="rect">
              <a:avLst/>
            </a:prstGeom>
          </p:spPr>
        </p:pic>
      </p:grpSp>
    </p:spTree>
    <p:extLst>
      <p:ext uri="{BB962C8B-B14F-4D97-AF65-F5344CB8AC3E}">
        <p14:creationId xmlns:p14="http://schemas.microsoft.com/office/powerpoint/2010/main" val="31845622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05E2563E-2AF1-F84B-98AB-5087262963C1}"/>
              </a:ext>
            </a:extLst>
          </p:cNvPr>
          <p:cNvGrpSpPr/>
          <p:nvPr/>
        </p:nvGrpSpPr>
        <p:grpSpPr>
          <a:xfrm>
            <a:off x="2886466" y="4486548"/>
            <a:ext cx="1939092" cy="1100290"/>
            <a:chOff x="3070749" y="3909592"/>
            <a:chExt cx="1939092" cy="1100290"/>
          </a:xfrm>
        </p:grpSpPr>
        <p:pic>
          <p:nvPicPr>
            <p:cNvPr id="18" name="Picture 6" descr="998 Fudge Illustrations &amp; Clip Art - iStock">
              <a:extLst>
                <a:ext uri="{FF2B5EF4-FFF2-40B4-BE49-F238E27FC236}">
                  <a16:creationId xmlns:a16="http://schemas.microsoft.com/office/drawing/2014/main" id="{DC3BA094-3A68-3D4F-AE9D-40F7FA24C60F}"/>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E866C75F-6932-9348-96B7-CF03B81C7F52}"/>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B600834F-040D-C14E-B093-8875F7697024}"/>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7" name="TextBox 6">
            <a:extLst>
              <a:ext uri="{FF2B5EF4-FFF2-40B4-BE49-F238E27FC236}">
                <a16:creationId xmlns:a16="http://schemas.microsoft.com/office/drawing/2014/main" id="{15F493F7-1612-5542-AB7B-F10CAD05BE12}"/>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6C4A3AFB-EC7B-1E45-AF26-5D066C3DE265}"/>
              </a:ext>
            </a:extLst>
          </p:cNvPr>
          <p:cNvSpPr/>
          <p:nvPr/>
        </p:nvSpPr>
        <p:spPr>
          <a:xfrm>
            <a:off x="5325644" y="4114800"/>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whether the two</a:t>
            </a:r>
          </a:p>
          <a:p>
            <a:endParaRPr lang="en-US" dirty="0">
              <a:solidFill>
                <a:srgbClr val="FF0000"/>
              </a:solidFill>
              <a:latin typeface="Courier New" panose="02070309020205020404" pitchFamily="49" charset="0"/>
              <a:cs typeface="Courier New" panose="02070309020205020404" pitchFamily="49" charset="0"/>
            </a:endParaRPr>
          </a:p>
        </p:txBody>
      </p:sp>
      <p:sp>
        <p:nvSpPr>
          <p:cNvPr id="10" name="Content Placeholder 5">
            <a:extLst>
              <a:ext uri="{FF2B5EF4-FFF2-40B4-BE49-F238E27FC236}">
                <a16:creationId xmlns:a16="http://schemas.microsoft.com/office/drawing/2014/main" id="{8BA6999F-A45D-EB4E-9CDA-D5C7B4977037}"/>
              </a:ext>
            </a:extLst>
          </p:cNvPr>
          <p:cNvSpPr txBox="1">
            <a:spLocks/>
          </p:cNvSpPr>
          <p:nvPr/>
        </p:nvSpPr>
        <p:spPr>
          <a:xfrm>
            <a:off x="983105" y="5478677"/>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14" name="TextBox 13">
            <a:extLst>
              <a:ext uri="{FF2B5EF4-FFF2-40B4-BE49-F238E27FC236}">
                <a16:creationId xmlns:a16="http://schemas.microsoft.com/office/drawing/2014/main" id="{16E18C7D-B8FE-8243-BC9A-CCD7F24D4819}"/>
              </a:ext>
            </a:extLst>
          </p:cNvPr>
          <p:cNvSpPr txBox="1"/>
          <p:nvPr/>
        </p:nvSpPr>
        <p:spPr>
          <a:xfrm>
            <a:off x="3977593" y="6639097"/>
            <a:ext cx="6675225" cy="1569660"/>
          </a:xfrm>
          <a:prstGeom prst="rect">
            <a:avLst/>
          </a:prstGeom>
          <a:noFill/>
        </p:spPr>
        <p:txBody>
          <a:bodyPr wrap="none" rtlCol="0">
            <a:spAutoFit/>
          </a:bodyPr>
          <a:lstStyle/>
          <a:p>
            <a:pPr algn="ctr"/>
            <a:r>
              <a:rPr lang="en-US" sz="3200" b="1" dirty="0"/>
              <a:t>Key Idea: </a:t>
            </a:r>
          </a:p>
          <a:p>
            <a:pPr algn="ctr"/>
            <a:r>
              <a:rPr lang="en-US" sz="3200" dirty="0">
                <a:solidFill>
                  <a:schemeClr val="tx1">
                    <a:lumMod val="60000"/>
                    <a:lumOff val="40000"/>
                  </a:schemeClr>
                </a:solidFill>
              </a:rPr>
              <a:t>Write something now, which increases </a:t>
            </a:r>
          </a:p>
          <a:p>
            <a:pPr algn="ctr"/>
            <a:r>
              <a:rPr lang="en-US" sz="3200" dirty="0">
                <a:solidFill>
                  <a:schemeClr val="tx1">
                    <a:lumMod val="60000"/>
                    <a:lumOff val="40000"/>
                  </a:schemeClr>
                </a:solidFill>
              </a:rPr>
              <a:t>likelihood of </a:t>
            </a:r>
            <a:r>
              <a:rPr lang="en-US" sz="3200" i="1" dirty="0"/>
              <a:t>constitution</a:t>
            </a:r>
            <a:r>
              <a:rPr lang="en-US" sz="3200" dirty="0"/>
              <a:t> </a:t>
            </a:r>
            <a:r>
              <a:rPr lang="en-US" sz="3200" dirty="0">
                <a:solidFill>
                  <a:schemeClr val="tx1">
                    <a:lumMod val="60000"/>
                    <a:lumOff val="40000"/>
                  </a:schemeClr>
                </a:solidFill>
              </a:rPr>
              <a:t>in the </a:t>
            </a:r>
            <a:r>
              <a:rPr lang="en-US" sz="3200" u="sng" dirty="0">
                <a:solidFill>
                  <a:srgbClr val="4472C4"/>
                </a:solidFill>
              </a:rPr>
              <a:t>future</a:t>
            </a:r>
            <a:r>
              <a:rPr lang="en-US" sz="3200" dirty="0">
                <a:solidFill>
                  <a:srgbClr val="4472C4"/>
                </a:solidFill>
              </a:rPr>
              <a:t> </a:t>
            </a:r>
            <a:endParaRPr lang="en-US" sz="3200" i="1" dirty="0">
              <a:solidFill>
                <a:srgbClr val="4472C4"/>
              </a:solidFill>
            </a:endParaRPr>
          </a:p>
        </p:txBody>
      </p:sp>
      <p:grpSp>
        <p:nvGrpSpPr>
          <p:cNvPr id="29" name="Group 28">
            <a:extLst>
              <a:ext uri="{FF2B5EF4-FFF2-40B4-BE49-F238E27FC236}">
                <a16:creationId xmlns:a16="http://schemas.microsoft.com/office/drawing/2014/main" id="{DB5A1E65-606C-E047-A067-0424D8E268BA}"/>
              </a:ext>
            </a:extLst>
          </p:cNvPr>
          <p:cNvGrpSpPr/>
          <p:nvPr/>
        </p:nvGrpSpPr>
        <p:grpSpPr>
          <a:xfrm>
            <a:off x="2169265" y="3740785"/>
            <a:ext cx="1970220" cy="1852939"/>
            <a:chOff x="9352028" y="3647346"/>
            <a:chExt cx="1970220" cy="1852939"/>
          </a:xfrm>
        </p:grpSpPr>
        <p:grpSp>
          <p:nvGrpSpPr>
            <p:cNvPr id="30" name="Group 29">
              <a:extLst>
                <a:ext uri="{FF2B5EF4-FFF2-40B4-BE49-F238E27FC236}">
                  <a16:creationId xmlns:a16="http://schemas.microsoft.com/office/drawing/2014/main" id="{0F5DBC4E-0277-A745-892B-8FA19C505D94}"/>
                </a:ext>
              </a:extLst>
            </p:cNvPr>
            <p:cNvGrpSpPr/>
            <p:nvPr/>
          </p:nvGrpSpPr>
          <p:grpSpPr>
            <a:xfrm>
              <a:off x="9908594" y="4061108"/>
              <a:ext cx="957393" cy="982926"/>
              <a:chOff x="11356673" y="3835967"/>
              <a:chExt cx="1320898" cy="1305134"/>
            </a:xfrm>
          </p:grpSpPr>
          <p:pic>
            <p:nvPicPr>
              <p:cNvPr id="32" name="Picture 31" descr="Icon&#10;&#10;Description automatically generated">
                <a:extLst>
                  <a:ext uri="{FF2B5EF4-FFF2-40B4-BE49-F238E27FC236}">
                    <a16:creationId xmlns:a16="http://schemas.microsoft.com/office/drawing/2014/main" id="{56468925-A023-494F-846F-6138B7FCEB24}"/>
                  </a:ext>
                </a:extLst>
              </p:cNvPr>
              <p:cNvPicPr>
                <a:picLocks noChangeAspect="1"/>
              </p:cNvPicPr>
              <p:nvPr/>
            </p:nvPicPr>
            <p:blipFill>
              <a:blip r:embed="rId5"/>
              <a:stretch>
                <a:fillRect/>
              </a:stretch>
            </p:blipFill>
            <p:spPr>
              <a:xfrm>
                <a:off x="11356673" y="4460325"/>
                <a:ext cx="720803" cy="680776"/>
              </a:xfrm>
              <a:prstGeom prst="rect">
                <a:avLst/>
              </a:prstGeom>
            </p:spPr>
          </p:pic>
          <p:grpSp>
            <p:nvGrpSpPr>
              <p:cNvPr id="33" name="Group 32">
                <a:extLst>
                  <a:ext uri="{FF2B5EF4-FFF2-40B4-BE49-F238E27FC236}">
                    <a16:creationId xmlns:a16="http://schemas.microsoft.com/office/drawing/2014/main" id="{B387119B-E9EB-624C-AD81-5A6CEF1B13C9}"/>
                  </a:ext>
                </a:extLst>
              </p:cNvPr>
              <p:cNvGrpSpPr/>
              <p:nvPr/>
            </p:nvGrpSpPr>
            <p:grpSpPr>
              <a:xfrm>
                <a:off x="11891998" y="3835967"/>
                <a:ext cx="785573" cy="680776"/>
                <a:chOff x="10881760" y="2233771"/>
                <a:chExt cx="1846094" cy="1716395"/>
              </a:xfrm>
            </p:grpSpPr>
            <p:pic>
              <p:nvPicPr>
                <p:cNvPr id="34" name="Picture 10" descr="Thought Bubble transparent PNG - StickPNG">
                  <a:extLst>
                    <a:ext uri="{FF2B5EF4-FFF2-40B4-BE49-F238E27FC236}">
                      <a16:creationId xmlns:a16="http://schemas.microsoft.com/office/drawing/2014/main" id="{DBDFD48E-A839-114B-BA17-70AA12489E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5A6B7431-1D15-8D4E-B5C8-46B46E1F6B2D}"/>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31" name="Picture 30" descr="Icon&#10;&#10;Description automatically generated">
              <a:extLst>
                <a:ext uri="{FF2B5EF4-FFF2-40B4-BE49-F238E27FC236}">
                  <a16:creationId xmlns:a16="http://schemas.microsoft.com/office/drawing/2014/main" id="{A988131A-3E19-5747-AD98-E783542D2D23}"/>
                </a:ext>
              </a:extLst>
            </p:cNvPr>
            <p:cNvPicPr>
              <a:picLocks noChangeAspect="1"/>
            </p:cNvPicPr>
            <p:nvPr/>
          </p:nvPicPr>
          <p:blipFill rotWithShape="1">
            <a:blip r:embed="rId7"/>
            <a:srcRect b="5953"/>
            <a:stretch/>
          </p:blipFill>
          <p:spPr>
            <a:xfrm>
              <a:off x="9352028" y="3647346"/>
              <a:ext cx="1970220" cy="1852939"/>
            </a:xfrm>
            <a:prstGeom prst="rect">
              <a:avLst/>
            </a:prstGeom>
          </p:spPr>
        </p:pic>
      </p:grpSp>
    </p:spTree>
    <p:extLst>
      <p:ext uri="{BB962C8B-B14F-4D97-AF65-F5344CB8AC3E}">
        <p14:creationId xmlns:p14="http://schemas.microsoft.com/office/powerpoint/2010/main" val="33301464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2F48738-17EA-5C41-92D2-A731C8B768F6}"/>
              </a:ext>
            </a:extLst>
          </p:cNvPr>
          <p:cNvGrpSpPr/>
          <p:nvPr/>
        </p:nvGrpSpPr>
        <p:grpSpPr>
          <a:xfrm>
            <a:off x="2886466" y="4486548"/>
            <a:ext cx="1939092" cy="1100290"/>
            <a:chOff x="3070749" y="3909592"/>
            <a:chExt cx="1939092" cy="1100290"/>
          </a:xfrm>
        </p:grpSpPr>
        <p:pic>
          <p:nvPicPr>
            <p:cNvPr id="18" name="Picture 6" descr="998 Fudge Illustrations &amp; Clip Art - iStock">
              <a:extLst>
                <a:ext uri="{FF2B5EF4-FFF2-40B4-BE49-F238E27FC236}">
                  <a16:creationId xmlns:a16="http://schemas.microsoft.com/office/drawing/2014/main" id="{023A3EC9-228E-1A4C-A465-5310BC0AF087}"/>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2EB8FDD-50AF-FE47-BFEE-BAF3B354B22D}"/>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5685CE89-2F3D-D047-A2CA-3A4B5C62EE17}"/>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7" name="TextBox 6">
            <a:extLst>
              <a:ext uri="{FF2B5EF4-FFF2-40B4-BE49-F238E27FC236}">
                <a16:creationId xmlns:a16="http://schemas.microsoft.com/office/drawing/2014/main" id="{15F493F7-1612-5542-AB7B-F10CAD05BE12}"/>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6C4A3AFB-EC7B-1E45-AF26-5D066C3DE265}"/>
              </a:ext>
            </a:extLst>
          </p:cNvPr>
          <p:cNvSpPr/>
          <p:nvPr/>
        </p:nvSpPr>
        <p:spPr>
          <a:xfrm>
            <a:off x="5325644" y="4114800"/>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whether the two institutions</a:t>
            </a:r>
          </a:p>
          <a:p>
            <a:endParaRPr lang="en-US" dirty="0">
              <a:solidFill>
                <a:srgbClr val="FF0000"/>
              </a:solidFill>
              <a:latin typeface="Courier New" panose="02070309020205020404" pitchFamily="49" charset="0"/>
              <a:cs typeface="Courier New" panose="02070309020205020404" pitchFamily="49" charset="0"/>
            </a:endParaRPr>
          </a:p>
        </p:txBody>
      </p:sp>
      <p:sp>
        <p:nvSpPr>
          <p:cNvPr id="10" name="Content Placeholder 5">
            <a:extLst>
              <a:ext uri="{FF2B5EF4-FFF2-40B4-BE49-F238E27FC236}">
                <a16:creationId xmlns:a16="http://schemas.microsoft.com/office/drawing/2014/main" id="{8BA6999F-A45D-EB4E-9CDA-D5C7B4977037}"/>
              </a:ext>
            </a:extLst>
          </p:cNvPr>
          <p:cNvSpPr txBox="1">
            <a:spLocks/>
          </p:cNvSpPr>
          <p:nvPr/>
        </p:nvSpPr>
        <p:spPr>
          <a:xfrm>
            <a:off x="983105" y="5478677"/>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14" name="TextBox 13">
            <a:extLst>
              <a:ext uri="{FF2B5EF4-FFF2-40B4-BE49-F238E27FC236}">
                <a16:creationId xmlns:a16="http://schemas.microsoft.com/office/drawing/2014/main" id="{16E18C7D-B8FE-8243-BC9A-CCD7F24D4819}"/>
              </a:ext>
            </a:extLst>
          </p:cNvPr>
          <p:cNvSpPr txBox="1"/>
          <p:nvPr/>
        </p:nvSpPr>
        <p:spPr>
          <a:xfrm>
            <a:off x="3931524" y="6639097"/>
            <a:ext cx="6767365" cy="1569660"/>
          </a:xfrm>
          <a:prstGeom prst="rect">
            <a:avLst/>
          </a:prstGeom>
          <a:noFill/>
        </p:spPr>
        <p:txBody>
          <a:bodyPr wrap="none" rtlCol="0">
            <a:spAutoFit/>
          </a:bodyPr>
          <a:lstStyle/>
          <a:p>
            <a:pPr algn="ctr"/>
            <a:r>
              <a:rPr lang="en-US" sz="3200" b="1" dirty="0"/>
              <a:t>Key Idea: </a:t>
            </a:r>
          </a:p>
          <a:p>
            <a:pPr algn="ctr"/>
            <a:r>
              <a:rPr lang="en-US" sz="3200" dirty="0">
                <a:solidFill>
                  <a:schemeClr val="tx1">
                    <a:lumMod val="60000"/>
                    <a:lumOff val="40000"/>
                  </a:schemeClr>
                </a:solidFill>
              </a:rPr>
              <a:t>Write </a:t>
            </a:r>
            <a:r>
              <a:rPr lang="en-US" sz="3200" i="1" dirty="0"/>
              <a:t>institutions</a:t>
            </a:r>
            <a:r>
              <a:rPr lang="en-US" sz="3200" dirty="0">
                <a:solidFill>
                  <a:schemeClr val="tx1">
                    <a:lumMod val="60000"/>
                    <a:lumOff val="40000"/>
                  </a:schemeClr>
                </a:solidFill>
              </a:rPr>
              <a:t> now, which increases </a:t>
            </a:r>
          </a:p>
          <a:p>
            <a:pPr algn="ctr"/>
            <a:r>
              <a:rPr lang="en-US" sz="3200" dirty="0">
                <a:solidFill>
                  <a:schemeClr val="tx1">
                    <a:lumMod val="60000"/>
                    <a:lumOff val="40000"/>
                  </a:schemeClr>
                </a:solidFill>
              </a:rPr>
              <a:t>likelihood of </a:t>
            </a:r>
            <a:r>
              <a:rPr lang="en-US" sz="3200" i="1" dirty="0"/>
              <a:t>constitution</a:t>
            </a:r>
            <a:r>
              <a:rPr lang="en-US" sz="3200" dirty="0"/>
              <a:t> </a:t>
            </a:r>
            <a:r>
              <a:rPr lang="en-US" sz="3200" dirty="0">
                <a:solidFill>
                  <a:schemeClr val="tx1">
                    <a:lumMod val="60000"/>
                    <a:lumOff val="40000"/>
                  </a:schemeClr>
                </a:solidFill>
              </a:rPr>
              <a:t>in the </a:t>
            </a:r>
            <a:r>
              <a:rPr lang="en-US" sz="3200" u="sng" dirty="0">
                <a:solidFill>
                  <a:srgbClr val="4472C4"/>
                </a:solidFill>
              </a:rPr>
              <a:t>future</a:t>
            </a:r>
            <a:r>
              <a:rPr lang="en-US" sz="3200" dirty="0">
                <a:solidFill>
                  <a:srgbClr val="4472C4"/>
                </a:solidFill>
              </a:rPr>
              <a:t> </a:t>
            </a:r>
            <a:endParaRPr lang="en-US" sz="3200" i="1" dirty="0">
              <a:solidFill>
                <a:srgbClr val="4472C4"/>
              </a:solidFill>
            </a:endParaRPr>
          </a:p>
        </p:txBody>
      </p:sp>
      <p:grpSp>
        <p:nvGrpSpPr>
          <p:cNvPr id="29" name="Group 28">
            <a:extLst>
              <a:ext uri="{FF2B5EF4-FFF2-40B4-BE49-F238E27FC236}">
                <a16:creationId xmlns:a16="http://schemas.microsoft.com/office/drawing/2014/main" id="{D28B6BF4-AE77-574F-A5AE-7DD98CFCBF38}"/>
              </a:ext>
            </a:extLst>
          </p:cNvPr>
          <p:cNvGrpSpPr/>
          <p:nvPr/>
        </p:nvGrpSpPr>
        <p:grpSpPr>
          <a:xfrm>
            <a:off x="2169265" y="3740785"/>
            <a:ext cx="1970220" cy="1852939"/>
            <a:chOff x="9352028" y="3647346"/>
            <a:chExt cx="1970220" cy="1852939"/>
          </a:xfrm>
        </p:grpSpPr>
        <p:grpSp>
          <p:nvGrpSpPr>
            <p:cNvPr id="30" name="Group 29">
              <a:extLst>
                <a:ext uri="{FF2B5EF4-FFF2-40B4-BE49-F238E27FC236}">
                  <a16:creationId xmlns:a16="http://schemas.microsoft.com/office/drawing/2014/main" id="{A70CC237-4295-2442-84D0-69DFF5DCECDC}"/>
                </a:ext>
              </a:extLst>
            </p:cNvPr>
            <p:cNvGrpSpPr/>
            <p:nvPr/>
          </p:nvGrpSpPr>
          <p:grpSpPr>
            <a:xfrm>
              <a:off x="9908594" y="4061108"/>
              <a:ext cx="957393" cy="982926"/>
              <a:chOff x="11356673" y="3835967"/>
              <a:chExt cx="1320898" cy="1305134"/>
            </a:xfrm>
          </p:grpSpPr>
          <p:pic>
            <p:nvPicPr>
              <p:cNvPr id="32" name="Picture 31" descr="Icon&#10;&#10;Description automatically generated">
                <a:extLst>
                  <a:ext uri="{FF2B5EF4-FFF2-40B4-BE49-F238E27FC236}">
                    <a16:creationId xmlns:a16="http://schemas.microsoft.com/office/drawing/2014/main" id="{3801B7BA-31A2-1E40-9A79-D5FE1BE52B2E}"/>
                  </a:ext>
                </a:extLst>
              </p:cNvPr>
              <p:cNvPicPr>
                <a:picLocks noChangeAspect="1"/>
              </p:cNvPicPr>
              <p:nvPr/>
            </p:nvPicPr>
            <p:blipFill>
              <a:blip r:embed="rId5"/>
              <a:stretch>
                <a:fillRect/>
              </a:stretch>
            </p:blipFill>
            <p:spPr>
              <a:xfrm>
                <a:off x="11356673" y="4460325"/>
                <a:ext cx="720803" cy="680776"/>
              </a:xfrm>
              <a:prstGeom prst="rect">
                <a:avLst/>
              </a:prstGeom>
            </p:spPr>
          </p:pic>
          <p:grpSp>
            <p:nvGrpSpPr>
              <p:cNvPr id="33" name="Group 32">
                <a:extLst>
                  <a:ext uri="{FF2B5EF4-FFF2-40B4-BE49-F238E27FC236}">
                    <a16:creationId xmlns:a16="http://schemas.microsoft.com/office/drawing/2014/main" id="{BF86D859-F933-7C48-8164-614CB986F3CC}"/>
                  </a:ext>
                </a:extLst>
              </p:cNvPr>
              <p:cNvGrpSpPr/>
              <p:nvPr/>
            </p:nvGrpSpPr>
            <p:grpSpPr>
              <a:xfrm>
                <a:off x="11891998" y="3835967"/>
                <a:ext cx="785573" cy="680776"/>
                <a:chOff x="10881760" y="2233771"/>
                <a:chExt cx="1846094" cy="1716395"/>
              </a:xfrm>
            </p:grpSpPr>
            <p:pic>
              <p:nvPicPr>
                <p:cNvPr id="34" name="Picture 10" descr="Thought Bubble transparent PNG - StickPNG">
                  <a:extLst>
                    <a:ext uri="{FF2B5EF4-FFF2-40B4-BE49-F238E27FC236}">
                      <a16:creationId xmlns:a16="http://schemas.microsoft.com/office/drawing/2014/main" id="{05998C17-0F0D-CD4C-9091-0CB8247D68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2388F00-066D-6A47-B01E-709197ED46D0}"/>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31" name="Picture 30" descr="Icon&#10;&#10;Description automatically generated">
              <a:extLst>
                <a:ext uri="{FF2B5EF4-FFF2-40B4-BE49-F238E27FC236}">
                  <a16:creationId xmlns:a16="http://schemas.microsoft.com/office/drawing/2014/main" id="{3265CD60-B1D7-2343-8DB2-ED4833C10AF3}"/>
                </a:ext>
              </a:extLst>
            </p:cNvPr>
            <p:cNvPicPr>
              <a:picLocks noChangeAspect="1"/>
            </p:cNvPicPr>
            <p:nvPr/>
          </p:nvPicPr>
          <p:blipFill rotWithShape="1">
            <a:blip r:embed="rId7"/>
            <a:srcRect b="5953"/>
            <a:stretch/>
          </p:blipFill>
          <p:spPr>
            <a:xfrm>
              <a:off x="9352028" y="3647346"/>
              <a:ext cx="1970220" cy="1852939"/>
            </a:xfrm>
            <a:prstGeom prst="rect">
              <a:avLst/>
            </a:prstGeom>
          </p:spPr>
        </p:pic>
      </p:grpSp>
    </p:spTree>
    <p:extLst>
      <p:ext uri="{BB962C8B-B14F-4D97-AF65-F5344CB8AC3E}">
        <p14:creationId xmlns:p14="http://schemas.microsoft.com/office/powerpoint/2010/main" val="8722718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5D361CA0-CA95-6C43-9642-338AC214DCE2}"/>
              </a:ext>
            </a:extLst>
          </p:cNvPr>
          <p:cNvGrpSpPr/>
          <p:nvPr/>
        </p:nvGrpSpPr>
        <p:grpSpPr>
          <a:xfrm>
            <a:off x="2886466" y="4486548"/>
            <a:ext cx="1939092" cy="1100290"/>
            <a:chOff x="3070749" y="3909592"/>
            <a:chExt cx="1939092" cy="1100290"/>
          </a:xfrm>
        </p:grpSpPr>
        <p:pic>
          <p:nvPicPr>
            <p:cNvPr id="22" name="Picture 6" descr="998 Fudge Illustrations &amp; Clip Art - iStock">
              <a:extLst>
                <a:ext uri="{FF2B5EF4-FFF2-40B4-BE49-F238E27FC236}">
                  <a16:creationId xmlns:a16="http://schemas.microsoft.com/office/drawing/2014/main" id="{C5513365-AB1E-B644-B3CA-5A9B0E24E1B3}"/>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AB14BBDC-60EB-9443-97C8-CC5D32C34538}"/>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Rectangle 23">
              <a:extLst>
                <a:ext uri="{FF2B5EF4-FFF2-40B4-BE49-F238E27FC236}">
                  <a16:creationId xmlns:a16="http://schemas.microsoft.com/office/drawing/2014/main" id="{F9BBF26E-B65D-2848-A278-49B33E20010A}"/>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7" name="TextBox 6">
            <a:extLst>
              <a:ext uri="{FF2B5EF4-FFF2-40B4-BE49-F238E27FC236}">
                <a16:creationId xmlns:a16="http://schemas.microsoft.com/office/drawing/2014/main" id="{15F493F7-1612-5542-AB7B-F10CAD05BE12}"/>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6C4A3AFB-EC7B-1E45-AF26-5D066C3DE265}"/>
              </a:ext>
            </a:extLst>
          </p:cNvPr>
          <p:cNvSpPr/>
          <p:nvPr/>
        </p:nvSpPr>
        <p:spPr>
          <a:xfrm>
            <a:off x="5325644" y="4114800"/>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whether the two institutions were operating within the bounds set by the constitution…</a:t>
            </a:r>
          </a:p>
          <a:p>
            <a:endParaRPr lang="en-US" dirty="0">
              <a:solidFill>
                <a:srgbClr val="FF0000"/>
              </a:solidFill>
              <a:latin typeface="Courier New" panose="02070309020205020404" pitchFamily="49" charset="0"/>
              <a:cs typeface="Courier New" panose="02070309020205020404" pitchFamily="49" charset="0"/>
            </a:endParaRPr>
          </a:p>
        </p:txBody>
      </p:sp>
      <p:sp>
        <p:nvSpPr>
          <p:cNvPr id="10" name="Content Placeholder 5">
            <a:extLst>
              <a:ext uri="{FF2B5EF4-FFF2-40B4-BE49-F238E27FC236}">
                <a16:creationId xmlns:a16="http://schemas.microsoft.com/office/drawing/2014/main" id="{8BA6999F-A45D-EB4E-9CDA-D5C7B4977037}"/>
              </a:ext>
            </a:extLst>
          </p:cNvPr>
          <p:cNvSpPr txBox="1">
            <a:spLocks/>
          </p:cNvSpPr>
          <p:nvPr/>
        </p:nvSpPr>
        <p:spPr>
          <a:xfrm>
            <a:off x="983105" y="5478677"/>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14" name="TextBox 13">
            <a:extLst>
              <a:ext uri="{FF2B5EF4-FFF2-40B4-BE49-F238E27FC236}">
                <a16:creationId xmlns:a16="http://schemas.microsoft.com/office/drawing/2014/main" id="{16E18C7D-B8FE-8243-BC9A-CCD7F24D4819}"/>
              </a:ext>
            </a:extLst>
          </p:cNvPr>
          <p:cNvSpPr txBox="1"/>
          <p:nvPr/>
        </p:nvSpPr>
        <p:spPr>
          <a:xfrm>
            <a:off x="3931524" y="6639097"/>
            <a:ext cx="6767365" cy="1569660"/>
          </a:xfrm>
          <a:prstGeom prst="rect">
            <a:avLst/>
          </a:prstGeom>
          <a:noFill/>
        </p:spPr>
        <p:txBody>
          <a:bodyPr wrap="none" rtlCol="0">
            <a:spAutoFit/>
          </a:bodyPr>
          <a:lstStyle/>
          <a:p>
            <a:pPr algn="ctr"/>
            <a:r>
              <a:rPr lang="en-US" sz="3200" b="1" dirty="0"/>
              <a:t>Key Idea: </a:t>
            </a:r>
          </a:p>
          <a:p>
            <a:pPr algn="ctr"/>
            <a:r>
              <a:rPr lang="en-US" sz="3200" dirty="0">
                <a:solidFill>
                  <a:schemeClr val="tx1">
                    <a:lumMod val="60000"/>
                    <a:lumOff val="40000"/>
                  </a:schemeClr>
                </a:solidFill>
              </a:rPr>
              <a:t>Write </a:t>
            </a:r>
            <a:r>
              <a:rPr lang="en-US" sz="3200" i="1" dirty="0"/>
              <a:t>institutions</a:t>
            </a:r>
            <a:r>
              <a:rPr lang="en-US" sz="3200" dirty="0">
                <a:solidFill>
                  <a:schemeClr val="tx1">
                    <a:lumMod val="60000"/>
                    <a:lumOff val="40000"/>
                  </a:schemeClr>
                </a:solidFill>
              </a:rPr>
              <a:t> now, which increases </a:t>
            </a:r>
          </a:p>
          <a:p>
            <a:pPr algn="ctr"/>
            <a:r>
              <a:rPr lang="en-US" sz="3200" dirty="0">
                <a:solidFill>
                  <a:schemeClr val="tx1">
                    <a:lumMod val="60000"/>
                    <a:lumOff val="40000"/>
                  </a:schemeClr>
                </a:solidFill>
              </a:rPr>
              <a:t>likelihood of </a:t>
            </a:r>
            <a:r>
              <a:rPr lang="en-US" sz="3200" i="1" dirty="0"/>
              <a:t>constitution</a:t>
            </a:r>
            <a:r>
              <a:rPr lang="en-US" sz="3200" dirty="0"/>
              <a:t> </a:t>
            </a:r>
            <a:r>
              <a:rPr lang="en-US" sz="3200" dirty="0">
                <a:solidFill>
                  <a:schemeClr val="tx1">
                    <a:lumMod val="60000"/>
                    <a:lumOff val="40000"/>
                  </a:schemeClr>
                </a:solidFill>
              </a:rPr>
              <a:t>in the </a:t>
            </a:r>
            <a:r>
              <a:rPr lang="en-US" sz="3200" u="sng" dirty="0">
                <a:solidFill>
                  <a:srgbClr val="4472C4"/>
                </a:solidFill>
              </a:rPr>
              <a:t>future</a:t>
            </a:r>
            <a:r>
              <a:rPr lang="en-US" sz="3200" dirty="0">
                <a:solidFill>
                  <a:srgbClr val="4472C4"/>
                </a:solidFill>
              </a:rPr>
              <a:t> </a:t>
            </a:r>
            <a:endParaRPr lang="en-US" sz="3200" i="1" dirty="0">
              <a:solidFill>
                <a:srgbClr val="4472C4"/>
              </a:solidFill>
            </a:endParaRPr>
          </a:p>
        </p:txBody>
      </p:sp>
      <p:grpSp>
        <p:nvGrpSpPr>
          <p:cNvPr id="27" name="Group 26">
            <a:extLst>
              <a:ext uri="{FF2B5EF4-FFF2-40B4-BE49-F238E27FC236}">
                <a16:creationId xmlns:a16="http://schemas.microsoft.com/office/drawing/2014/main" id="{03C65A89-9931-2848-BE9E-E1D63961C19A}"/>
              </a:ext>
            </a:extLst>
          </p:cNvPr>
          <p:cNvGrpSpPr/>
          <p:nvPr/>
        </p:nvGrpSpPr>
        <p:grpSpPr>
          <a:xfrm>
            <a:off x="2169265" y="3740785"/>
            <a:ext cx="1970220" cy="1852939"/>
            <a:chOff x="9352028" y="3647346"/>
            <a:chExt cx="1970220" cy="1852939"/>
          </a:xfrm>
        </p:grpSpPr>
        <p:grpSp>
          <p:nvGrpSpPr>
            <p:cNvPr id="28" name="Group 27">
              <a:extLst>
                <a:ext uri="{FF2B5EF4-FFF2-40B4-BE49-F238E27FC236}">
                  <a16:creationId xmlns:a16="http://schemas.microsoft.com/office/drawing/2014/main" id="{961828AD-69E0-154C-872B-897559AC4078}"/>
                </a:ext>
              </a:extLst>
            </p:cNvPr>
            <p:cNvGrpSpPr/>
            <p:nvPr/>
          </p:nvGrpSpPr>
          <p:grpSpPr>
            <a:xfrm>
              <a:off x="9908594" y="4061108"/>
              <a:ext cx="957393" cy="982926"/>
              <a:chOff x="11356673" y="3835967"/>
              <a:chExt cx="1320898" cy="1305134"/>
            </a:xfrm>
          </p:grpSpPr>
          <p:pic>
            <p:nvPicPr>
              <p:cNvPr id="30" name="Picture 29" descr="Icon&#10;&#10;Description automatically generated">
                <a:extLst>
                  <a:ext uri="{FF2B5EF4-FFF2-40B4-BE49-F238E27FC236}">
                    <a16:creationId xmlns:a16="http://schemas.microsoft.com/office/drawing/2014/main" id="{7398549B-D7FE-144E-B19A-53049EABF307}"/>
                  </a:ext>
                </a:extLst>
              </p:cNvPr>
              <p:cNvPicPr>
                <a:picLocks noChangeAspect="1"/>
              </p:cNvPicPr>
              <p:nvPr/>
            </p:nvPicPr>
            <p:blipFill>
              <a:blip r:embed="rId5"/>
              <a:stretch>
                <a:fillRect/>
              </a:stretch>
            </p:blipFill>
            <p:spPr>
              <a:xfrm>
                <a:off x="11356673" y="4460325"/>
                <a:ext cx="720803" cy="680776"/>
              </a:xfrm>
              <a:prstGeom prst="rect">
                <a:avLst/>
              </a:prstGeom>
            </p:spPr>
          </p:pic>
          <p:grpSp>
            <p:nvGrpSpPr>
              <p:cNvPr id="31" name="Group 30">
                <a:extLst>
                  <a:ext uri="{FF2B5EF4-FFF2-40B4-BE49-F238E27FC236}">
                    <a16:creationId xmlns:a16="http://schemas.microsoft.com/office/drawing/2014/main" id="{7C5A02AC-8FAE-074F-A0A9-02B59B8E744F}"/>
                  </a:ext>
                </a:extLst>
              </p:cNvPr>
              <p:cNvGrpSpPr/>
              <p:nvPr/>
            </p:nvGrpSpPr>
            <p:grpSpPr>
              <a:xfrm>
                <a:off x="11891998" y="3835967"/>
                <a:ext cx="785573" cy="680776"/>
                <a:chOff x="10881760" y="2233771"/>
                <a:chExt cx="1846094" cy="1716395"/>
              </a:xfrm>
            </p:grpSpPr>
            <p:pic>
              <p:nvPicPr>
                <p:cNvPr id="32" name="Picture 10" descr="Thought Bubble transparent PNG - StickPNG">
                  <a:extLst>
                    <a:ext uri="{FF2B5EF4-FFF2-40B4-BE49-F238E27FC236}">
                      <a16:creationId xmlns:a16="http://schemas.microsoft.com/office/drawing/2014/main" id="{010444A8-A611-1142-AAA5-5FE168D435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93E5AB5A-7034-A240-83D8-463205911464}"/>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29" name="Picture 28" descr="Icon&#10;&#10;Description automatically generated">
              <a:extLst>
                <a:ext uri="{FF2B5EF4-FFF2-40B4-BE49-F238E27FC236}">
                  <a16:creationId xmlns:a16="http://schemas.microsoft.com/office/drawing/2014/main" id="{3038AEDD-DF15-B349-BE56-9944F5C2F5BE}"/>
                </a:ext>
              </a:extLst>
            </p:cNvPr>
            <p:cNvPicPr>
              <a:picLocks noChangeAspect="1"/>
            </p:cNvPicPr>
            <p:nvPr/>
          </p:nvPicPr>
          <p:blipFill rotWithShape="1">
            <a:blip r:embed="rId7"/>
            <a:srcRect b="5953"/>
            <a:stretch/>
          </p:blipFill>
          <p:spPr>
            <a:xfrm>
              <a:off x="9352028" y="3647346"/>
              <a:ext cx="1970220" cy="1852939"/>
            </a:xfrm>
            <a:prstGeom prst="rect">
              <a:avLst/>
            </a:prstGeom>
          </p:spPr>
        </p:pic>
      </p:grpSp>
      <p:pic>
        <p:nvPicPr>
          <p:cNvPr id="34" name="Picture 33" descr="Icon&#10;&#10;Description automatically generated">
            <a:extLst>
              <a:ext uri="{FF2B5EF4-FFF2-40B4-BE49-F238E27FC236}">
                <a16:creationId xmlns:a16="http://schemas.microsoft.com/office/drawing/2014/main" id="{8B651D48-B22C-DF4A-B2DC-825D5AFDC91C}"/>
              </a:ext>
            </a:extLst>
          </p:cNvPr>
          <p:cNvPicPr>
            <a:picLocks noChangeAspect="1"/>
          </p:cNvPicPr>
          <p:nvPr/>
        </p:nvPicPr>
        <p:blipFill>
          <a:blip r:embed="rId5"/>
          <a:stretch>
            <a:fillRect/>
          </a:stretch>
        </p:blipFill>
        <p:spPr>
          <a:xfrm>
            <a:off x="10460292" y="4643433"/>
            <a:ext cx="1222333" cy="1147749"/>
          </a:xfrm>
          <a:prstGeom prst="rect">
            <a:avLst/>
          </a:prstGeom>
        </p:spPr>
      </p:pic>
      <p:grpSp>
        <p:nvGrpSpPr>
          <p:cNvPr id="35" name="Group 34">
            <a:extLst>
              <a:ext uri="{FF2B5EF4-FFF2-40B4-BE49-F238E27FC236}">
                <a16:creationId xmlns:a16="http://schemas.microsoft.com/office/drawing/2014/main" id="{F727B3A3-4433-E243-AA63-62289FC30B1C}"/>
              </a:ext>
            </a:extLst>
          </p:cNvPr>
          <p:cNvGrpSpPr/>
          <p:nvPr/>
        </p:nvGrpSpPr>
        <p:grpSpPr>
          <a:xfrm>
            <a:off x="11305445" y="3179813"/>
            <a:ext cx="1693881" cy="1716395"/>
            <a:chOff x="10931975" y="2233771"/>
            <a:chExt cx="1693881" cy="1716395"/>
          </a:xfrm>
        </p:grpSpPr>
        <p:pic>
          <p:nvPicPr>
            <p:cNvPr id="36" name="Picture 10" descr="Thought Bubble transparent PNG - StickPNG">
              <a:extLst>
                <a:ext uri="{FF2B5EF4-FFF2-40B4-BE49-F238E27FC236}">
                  <a16:creationId xmlns:a16="http://schemas.microsoft.com/office/drawing/2014/main" id="{B6191193-26AA-F743-850F-B8AF4EEA03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D9A513E4-0504-1845-8748-525A41E6BC98}"/>
                </a:ext>
              </a:extLst>
            </p:cNvPr>
            <p:cNvSpPr txBox="1"/>
            <p:nvPr/>
          </p:nvSpPr>
          <p:spPr>
            <a:xfrm>
              <a:off x="11041076" y="2711335"/>
              <a:ext cx="1470595" cy="400110"/>
            </a:xfrm>
            <a:prstGeom prst="rect">
              <a:avLst/>
            </a:prstGeom>
            <a:noFill/>
          </p:spPr>
          <p:txBody>
            <a:bodyPr wrap="none" rtlCol="0">
              <a:spAutoFit/>
            </a:bodyPr>
            <a:lstStyle/>
            <a:p>
              <a:r>
                <a:rPr lang="en-US" sz="2000" dirty="0"/>
                <a:t>Constitution</a:t>
              </a:r>
            </a:p>
          </p:txBody>
        </p:sp>
      </p:grpSp>
    </p:spTree>
    <p:extLst>
      <p:ext uri="{BB962C8B-B14F-4D97-AF65-F5344CB8AC3E}">
        <p14:creationId xmlns:p14="http://schemas.microsoft.com/office/powerpoint/2010/main" val="16674536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EDFE845-D5DA-6C49-B3C2-A16F0AA2FF8C}"/>
              </a:ext>
            </a:extLst>
          </p:cNvPr>
          <p:cNvGrpSpPr/>
          <p:nvPr/>
        </p:nvGrpSpPr>
        <p:grpSpPr>
          <a:xfrm>
            <a:off x="2886466" y="4486548"/>
            <a:ext cx="1939092" cy="1100290"/>
            <a:chOff x="3070749" y="3909592"/>
            <a:chExt cx="1939092" cy="1100290"/>
          </a:xfrm>
        </p:grpSpPr>
        <p:pic>
          <p:nvPicPr>
            <p:cNvPr id="24" name="Picture 6" descr="998 Fudge Illustrations &amp; Clip Art - iStock">
              <a:extLst>
                <a:ext uri="{FF2B5EF4-FFF2-40B4-BE49-F238E27FC236}">
                  <a16:creationId xmlns:a16="http://schemas.microsoft.com/office/drawing/2014/main" id="{7F5841C5-848B-7742-980E-1AFB51136E89}"/>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35390C09-1919-D34A-94A1-7D87DF5AB7D4}"/>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0F500378-1167-D643-9A33-B4612B48F39B}"/>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7" name="TextBox 6">
            <a:extLst>
              <a:ext uri="{FF2B5EF4-FFF2-40B4-BE49-F238E27FC236}">
                <a16:creationId xmlns:a16="http://schemas.microsoft.com/office/drawing/2014/main" id="{15F493F7-1612-5542-AB7B-F10CAD05BE12}"/>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6C4A3AFB-EC7B-1E45-AF26-5D066C3DE265}"/>
              </a:ext>
            </a:extLst>
          </p:cNvPr>
          <p:cNvSpPr/>
          <p:nvPr/>
        </p:nvSpPr>
        <p:spPr>
          <a:xfrm>
            <a:off x="5325644" y="4114800"/>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whether the two institutions were operating within the bounds set by the constitution…</a:t>
            </a:r>
          </a:p>
          <a:p>
            <a:endParaRPr lang="en-US" dirty="0">
              <a:solidFill>
                <a:srgbClr val="FF0000"/>
              </a:solidFill>
              <a:latin typeface="Courier New" panose="02070309020205020404" pitchFamily="49" charset="0"/>
              <a:cs typeface="Courier New" panose="02070309020205020404" pitchFamily="49" charset="0"/>
            </a:endParaRPr>
          </a:p>
        </p:txBody>
      </p:sp>
      <p:sp>
        <p:nvSpPr>
          <p:cNvPr id="10" name="Content Placeholder 5">
            <a:extLst>
              <a:ext uri="{FF2B5EF4-FFF2-40B4-BE49-F238E27FC236}">
                <a16:creationId xmlns:a16="http://schemas.microsoft.com/office/drawing/2014/main" id="{8BA6999F-A45D-EB4E-9CDA-D5C7B4977037}"/>
              </a:ext>
            </a:extLst>
          </p:cNvPr>
          <p:cNvSpPr txBox="1">
            <a:spLocks/>
          </p:cNvSpPr>
          <p:nvPr/>
        </p:nvSpPr>
        <p:spPr>
          <a:xfrm>
            <a:off x="983105" y="5478677"/>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14" name="TextBox 13">
            <a:extLst>
              <a:ext uri="{FF2B5EF4-FFF2-40B4-BE49-F238E27FC236}">
                <a16:creationId xmlns:a16="http://schemas.microsoft.com/office/drawing/2014/main" id="{16E18C7D-B8FE-8243-BC9A-CCD7F24D4819}"/>
              </a:ext>
            </a:extLst>
          </p:cNvPr>
          <p:cNvSpPr txBox="1"/>
          <p:nvPr/>
        </p:nvSpPr>
        <p:spPr>
          <a:xfrm>
            <a:off x="3931524" y="6639097"/>
            <a:ext cx="6767365" cy="1569660"/>
          </a:xfrm>
          <a:prstGeom prst="rect">
            <a:avLst/>
          </a:prstGeom>
          <a:noFill/>
        </p:spPr>
        <p:txBody>
          <a:bodyPr wrap="none" rtlCol="0">
            <a:spAutoFit/>
          </a:bodyPr>
          <a:lstStyle/>
          <a:p>
            <a:pPr algn="ctr"/>
            <a:r>
              <a:rPr lang="en-US" sz="3200" b="1" dirty="0"/>
              <a:t>Key Idea: </a:t>
            </a:r>
          </a:p>
          <a:p>
            <a:pPr algn="ctr"/>
            <a:r>
              <a:rPr lang="en-US" sz="3200" dirty="0">
                <a:solidFill>
                  <a:schemeClr val="tx1">
                    <a:lumMod val="60000"/>
                    <a:lumOff val="40000"/>
                  </a:schemeClr>
                </a:solidFill>
              </a:rPr>
              <a:t>Write </a:t>
            </a:r>
            <a:r>
              <a:rPr lang="en-US" sz="3200" i="1" dirty="0"/>
              <a:t>institutions</a:t>
            </a:r>
            <a:r>
              <a:rPr lang="en-US" sz="3200" dirty="0">
                <a:solidFill>
                  <a:schemeClr val="tx1">
                    <a:lumMod val="60000"/>
                    <a:lumOff val="40000"/>
                  </a:schemeClr>
                </a:solidFill>
              </a:rPr>
              <a:t> now, which increases </a:t>
            </a:r>
          </a:p>
          <a:p>
            <a:pPr algn="ctr"/>
            <a:r>
              <a:rPr lang="en-US" sz="3200" dirty="0">
                <a:solidFill>
                  <a:schemeClr val="tx1">
                    <a:lumMod val="60000"/>
                    <a:lumOff val="40000"/>
                  </a:schemeClr>
                </a:solidFill>
              </a:rPr>
              <a:t>likelihood of </a:t>
            </a:r>
            <a:r>
              <a:rPr lang="en-US" sz="3200" i="1" dirty="0"/>
              <a:t>constitution</a:t>
            </a:r>
            <a:r>
              <a:rPr lang="en-US" sz="3200" dirty="0"/>
              <a:t> </a:t>
            </a:r>
            <a:r>
              <a:rPr lang="en-US" sz="3200" dirty="0">
                <a:solidFill>
                  <a:schemeClr val="tx1">
                    <a:lumMod val="60000"/>
                    <a:lumOff val="40000"/>
                  </a:schemeClr>
                </a:solidFill>
              </a:rPr>
              <a:t>in the </a:t>
            </a:r>
            <a:r>
              <a:rPr lang="en-US" sz="3200" u="sng" dirty="0">
                <a:solidFill>
                  <a:srgbClr val="4472C4"/>
                </a:solidFill>
              </a:rPr>
              <a:t>future</a:t>
            </a:r>
            <a:r>
              <a:rPr lang="en-US" sz="3200" dirty="0">
                <a:solidFill>
                  <a:srgbClr val="4472C4"/>
                </a:solidFill>
              </a:rPr>
              <a:t> </a:t>
            </a:r>
            <a:endParaRPr lang="en-US" sz="3200" i="1" dirty="0">
              <a:solidFill>
                <a:srgbClr val="4472C4"/>
              </a:solidFill>
            </a:endParaRPr>
          </a:p>
        </p:txBody>
      </p:sp>
      <p:pic>
        <p:nvPicPr>
          <p:cNvPr id="26" name="Picture 25" descr="Logo, company name&#10;&#10;Description automatically generated">
            <a:extLst>
              <a:ext uri="{FF2B5EF4-FFF2-40B4-BE49-F238E27FC236}">
                <a16:creationId xmlns:a16="http://schemas.microsoft.com/office/drawing/2014/main" id="{9B176E57-DD46-BB44-92C7-02AB14BF6643}"/>
              </a:ext>
            </a:extLst>
          </p:cNvPr>
          <p:cNvPicPr>
            <a:picLocks noChangeAspect="1"/>
          </p:cNvPicPr>
          <p:nvPr/>
        </p:nvPicPr>
        <p:blipFill>
          <a:blip r:embed="rId5"/>
          <a:stretch>
            <a:fillRect/>
          </a:stretch>
        </p:blipFill>
        <p:spPr>
          <a:xfrm>
            <a:off x="12823761" y="4993519"/>
            <a:ext cx="597366" cy="597366"/>
          </a:xfrm>
          <a:prstGeom prst="rect">
            <a:avLst/>
          </a:prstGeom>
        </p:spPr>
      </p:pic>
      <p:grpSp>
        <p:nvGrpSpPr>
          <p:cNvPr id="27" name="Group 26">
            <a:extLst>
              <a:ext uri="{FF2B5EF4-FFF2-40B4-BE49-F238E27FC236}">
                <a16:creationId xmlns:a16="http://schemas.microsoft.com/office/drawing/2014/main" id="{03C65A89-9931-2848-BE9E-E1D63961C19A}"/>
              </a:ext>
            </a:extLst>
          </p:cNvPr>
          <p:cNvGrpSpPr/>
          <p:nvPr/>
        </p:nvGrpSpPr>
        <p:grpSpPr>
          <a:xfrm>
            <a:off x="2169265" y="3740785"/>
            <a:ext cx="1970220" cy="1852939"/>
            <a:chOff x="9352028" y="3647346"/>
            <a:chExt cx="1970220" cy="1852939"/>
          </a:xfrm>
        </p:grpSpPr>
        <p:grpSp>
          <p:nvGrpSpPr>
            <p:cNvPr id="28" name="Group 27">
              <a:extLst>
                <a:ext uri="{FF2B5EF4-FFF2-40B4-BE49-F238E27FC236}">
                  <a16:creationId xmlns:a16="http://schemas.microsoft.com/office/drawing/2014/main" id="{961828AD-69E0-154C-872B-897559AC4078}"/>
                </a:ext>
              </a:extLst>
            </p:cNvPr>
            <p:cNvGrpSpPr/>
            <p:nvPr/>
          </p:nvGrpSpPr>
          <p:grpSpPr>
            <a:xfrm>
              <a:off x="9908594" y="4061108"/>
              <a:ext cx="957393" cy="982926"/>
              <a:chOff x="11356673" y="3835967"/>
              <a:chExt cx="1320898" cy="1305134"/>
            </a:xfrm>
          </p:grpSpPr>
          <p:pic>
            <p:nvPicPr>
              <p:cNvPr id="30" name="Picture 29" descr="Icon&#10;&#10;Description automatically generated">
                <a:extLst>
                  <a:ext uri="{FF2B5EF4-FFF2-40B4-BE49-F238E27FC236}">
                    <a16:creationId xmlns:a16="http://schemas.microsoft.com/office/drawing/2014/main" id="{7398549B-D7FE-144E-B19A-53049EABF307}"/>
                  </a:ext>
                </a:extLst>
              </p:cNvPr>
              <p:cNvPicPr>
                <a:picLocks noChangeAspect="1"/>
              </p:cNvPicPr>
              <p:nvPr/>
            </p:nvPicPr>
            <p:blipFill>
              <a:blip r:embed="rId6"/>
              <a:stretch>
                <a:fillRect/>
              </a:stretch>
            </p:blipFill>
            <p:spPr>
              <a:xfrm>
                <a:off x="11356673" y="4460325"/>
                <a:ext cx="720803" cy="680776"/>
              </a:xfrm>
              <a:prstGeom prst="rect">
                <a:avLst/>
              </a:prstGeom>
            </p:spPr>
          </p:pic>
          <p:grpSp>
            <p:nvGrpSpPr>
              <p:cNvPr id="31" name="Group 30">
                <a:extLst>
                  <a:ext uri="{FF2B5EF4-FFF2-40B4-BE49-F238E27FC236}">
                    <a16:creationId xmlns:a16="http://schemas.microsoft.com/office/drawing/2014/main" id="{7C5A02AC-8FAE-074F-A0A9-02B59B8E744F}"/>
                  </a:ext>
                </a:extLst>
              </p:cNvPr>
              <p:cNvGrpSpPr/>
              <p:nvPr/>
            </p:nvGrpSpPr>
            <p:grpSpPr>
              <a:xfrm>
                <a:off x="11891998" y="3835967"/>
                <a:ext cx="785573" cy="680776"/>
                <a:chOff x="10881760" y="2233771"/>
                <a:chExt cx="1846094" cy="1716395"/>
              </a:xfrm>
            </p:grpSpPr>
            <p:pic>
              <p:nvPicPr>
                <p:cNvPr id="32" name="Picture 10" descr="Thought Bubble transparent PNG - StickPNG">
                  <a:extLst>
                    <a:ext uri="{FF2B5EF4-FFF2-40B4-BE49-F238E27FC236}">
                      <a16:creationId xmlns:a16="http://schemas.microsoft.com/office/drawing/2014/main" id="{010444A8-A611-1142-AAA5-5FE168D435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93E5AB5A-7034-A240-83D8-463205911464}"/>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29" name="Picture 28" descr="Icon&#10;&#10;Description automatically generated">
              <a:extLst>
                <a:ext uri="{FF2B5EF4-FFF2-40B4-BE49-F238E27FC236}">
                  <a16:creationId xmlns:a16="http://schemas.microsoft.com/office/drawing/2014/main" id="{3038AEDD-DF15-B349-BE56-9944F5C2F5BE}"/>
                </a:ext>
              </a:extLst>
            </p:cNvPr>
            <p:cNvPicPr>
              <a:picLocks noChangeAspect="1"/>
            </p:cNvPicPr>
            <p:nvPr/>
          </p:nvPicPr>
          <p:blipFill rotWithShape="1">
            <a:blip r:embed="rId8"/>
            <a:srcRect b="5953"/>
            <a:stretch/>
          </p:blipFill>
          <p:spPr>
            <a:xfrm>
              <a:off x="9352028" y="3647346"/>
              <a:ext cx="1970220" cy="1852939"/>
            </a:xfrm>
            <a:prstGeom prst="rect">
              <a:avLst/>
            </a:prstGeom>
          </p:spPr>
        </p:pic>
      </p:grpSp>
      <p:pic>
        <p:nvPicPr>
          <p:cNvPr id="34" name="Picture 33" descr="Icon&#10;&#10;Description automatically generated">
            <a:extLst>
              <a:ext uri="{FF2B5EF4-FFF2-40B4-BE49-F238E27FC236}">
                <a16:creationId xmlns:a16="http://schemas.microsoft.com/office/drawing/2014/main" id="{8B651D48-B22C-DF4A-B2DC-825D5AFDC91C}"/>
              </a:ext>
            </a:extLst>
          </p:cNvPr>
          <p:cNvPicPr>
            <a:picLocks noChangeAspect="1"/>
          </p:cNvPicPr>
          <p:nvPr/>
        </p:nvPicPr>
        <p:blipFill>
          <a:blip r:embed="rId6"/>
          <a:stretch>
            <a:fillRect/>
          </a:stretch>
        </p:blipFill>
        <p:spPr>
          <a:xfrm>
            <a:off x="10460292" y="4643433"/>
            <a:ext cx="1222333" cy="1147749"/>
          </a:xfrm>
          <a:prstGeom prst="rect">
            <a:avLst/>
          </a:prstGeom>
        </p:spPr>
      </p:pic>
      <p:grpSp>
        <p:nvGrpSpPr>
          <p:cNvPr id="35" name="Group 34">
            <a:extLst>
              <a:ext uri="{FF2B5EF4-FFF2-40B4-BE49-F238E27FC236}">
                <a16:creationId xmlns:a16="http://schemas.microsoft.com/office/drawing/2014/main" id="{F727B3A3-4433-E243-AA63-62289FC30B1C}"/>
              </a:ext>
            </a:extLst>
          </p:cNvPr>
          <p:cNvGrpSpPr/>
          <p:nvPr/>
        </p:nvGrpSpPr>
        <p:grpSpPr>
          <a:xfrm>
            <a:off x="11305445" y="3179813"/>
            <a:ext cx="1693881" cy="1716395"/>
            <a:chOff x="10931975" y="2233771"/>
            <a:chExt cx="1693881" cy="1716395"/>
          </a:xfrm>
        </p:grpSpPr>
        <p:pic>
          <p:nvPicPr>
            <p:cNvPr id="36" name="Picture 10" descr="Thought Bubble transparent PNG - StickPNG">
              <a:extLst>
                <a:ext uri="{FF2B5EF4-FFF2-40B4-BE49-F238E27FC236}">
                  <a16:creationId xmlns:a16="http://schemas.microsoft.com/office/drawing/2014/main" id="{B6191193-26AA-F743-850F-B8AF4EEA03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D9A513E4-0504-1845-8748-525A41E6BC98}"/>
                </a:ext>
              </a:extLst>
            </p:cNvPr>
            <p:cNvSpPr txBox="1"/>
            <p:nvPr/>
          </p:nvSpPr>
          <p:spPr>
            <a:xfrm>
              <a:off x="11041076" y="2711335"/>
              <a:ext cx="1470595" cy="400110"/>
            </a:xfrm>
            <a:prstGeom prst="rect">
              <a:avLst/>
            </a:prstGeom>
            <a:noFill/>
          </p:spPr>
          <p:txBody>
            <a:bodyPr wrap="none" rtlCol="0">
              <a:spAutoFit/>
            </a:bodyPr>
            <a:lstStyle/>
            <a:p>
              <a:r>
                <a:rPr lang="en-US" sz="2000" dirty="0"/>
                <a:t>Constitution</a:t>
              </a:r>
            </a:p>
          </p:txBody>
        </p:sp>
      </p:grpSp>
      <p:sp>
        <p:nvSpPr>
          <p:cNvPr id="38" name="TextBox 37">
            <a:extLst>
              <a:ext uri="{FF2B5EF4-FFF2-40B4-BE49-F238E27FC236}">
                <a16:creationId xmlns:a16="http://schemas.microsoft.com/office/drawing/2014/main" id="{6C27726C-47C0-9A4F-B9D9-107ED535A4C5}"/>
              </a:ext>
            </a:extLst>
          </p:cNvPr>
          <p:cNvSpPr txBox="1"/>
          <p:nvPr/>
        </p:nvSpPr>
        <p:spPr>
          <a:xfrm>
            <a:off x="11816111" y="4485688"/>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7403108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Results: Topic Control</a:t>
            </a:r>
          </a:p>
        </p:txBody>
      </p:sp>
      <p:sp>
        <p:nvSpPr>
          <p:cNvPr id="18" name="TextBox 17">
            <a:extLst>
              <a:ext uri="{FF2B5EF4-FFF2-40B4-BE49-F238E27FC236}">
                <a16:creationId xmlns:a16="http://schemas.microsoft.com/office/drawing/2014/main" id="{3BB225C1-1CBC-AB45-A4E5-43999E6853F6}"/>
              </a:ext>
            </a:extLst>
          </p:cNvPr>
          <p:cNvSpPr txBox="1"/>
          <p:nvPr/>
        </p:nvSpPr>
        <p:spPr>
          <a:xfrm>
            <a:off x="2767263" y="1590503"/>
            <a:ext cx="9011653" cy="830997"/>
          </a:xfrm>
          <a:prstGeom prst="rect">
            <a:avLst/>
          </a:prstGeom>
          <a:noFill/>
        </p:spPr>
        <p:txBody>
          <a:bodyPr wrap="square" rtlCol="0">
            <a:spAutoFit/>
          </a:bodyPr>
          <a:lstStyle/>
          <a:p>
            <a:pPr algn="ctr"/>
            <a:r>
              <a:rPr lang="en-US" sz="4800" dirty="0"/>
              <a:t>Generate Text (</a:t>
            </a:r>
            <a:r>
              <a:rPr lang="en-US" sz="4800" b="1" dirty="0"/>
              <a:t>Varied Topics</a:t>
            </a:r>
            <a:r>
              <a:rPr lang="en-US" sz="4800" dirty="0"/>
              <a:t>):</a:t>
            </a:r>
            <a:endParaRPr lang="en-US" sz="2400" i="1" u="sng" dirty="0"/>
          </a:p>
        </p:txBody>
      </p:sp>
      <p:sp>
        <p:nvSpPr>
          <p:cNvPr id="19" name="TextBox 18">
            <a:extLst>
              <a:ext uri="{FF2B5EF4-FFF2-40B4-BE49-F238E27FC236}">
                <a16:creationId xmlns:a16="http://schemas.microsoft.com/office/drawing/2014/main" id="{A7942F1D-24DB-894A-98CF-668B7FD04037}"/>
              </a:ext>
            </a:extLst>
          </p:cNvPr>
          <p:cNvSpPr txBox="1"/>
          <p:nvPr/>
        </p:nvSpPr>
        <p:spPr>
          <a:xfrm>
            <a:off x="5496144" y="2904982"/>
            <a:ext cx="3638112" cy="424732"/>
          </a:xfrm>
          <a:prstGeom prst="rect">
            <a:avLst/>
          </a:prstGeom>
          <a:noFill/>
        </p:spPr>
        <p:txBody>
          <a:bodyPr wrap="none" rtlCol="0">
            <a:spAutoFit/>
          </a:bodyPr>
          <a:lstStyle/>
          <a:p>
            <a:r>
              <a:rPr lang="en-US" dirty="0"/>
              <a:t>% on topic, human evaluations</a:t>
            </a:r>
          </a:p>
        </p:txBody>
      </p:sp>
      <p:sp>
        <p:nvSpPr>
          <p:cNvPr id="20" name="Rectangle 19">
            <a:extLst>
              <a:ext uri="{FF2B5EF4-FFF2-40B4-BE49-F238E27FC236}">
                <a16:creationId xmlns:a16="http://schemas.microsoft.com/office/drawing/2014/main" id="{F3098D87-0AD2-304A-9625-A007FAA4E955}"/>
              </a:ext>
            </a:extLst>
          </p:cNvPr>
          <p:cNvSpPr/>
          <p:nvPr/>
        </p:nvSpPr>
        <p:spPr>
          <a:xfrm>
            <a:off x="3183556" y="3402576"/>
            <a:ext cx="8229600" cy="753762"/>
          </a:xfrm>
          <a:prstGeom prst="rect">
            <a:avLst/>
          </a:prstGeom>
          <a:solidFill>
            <a:schemeClr val="tx2">
              <a:lumMod val="90000"/>
            </a:schemeClr>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rgbClr val="4472C4"/>
                </a:solidFill>
              </a:rPr>
              <a:t>FUDGE</a:t>
            </a:r>
          </a:p>
        </p:txBody>
      </p:sp>
      <p:sp>
        <p:nvSpPr>
          <p:cNvPr id="22" name="Rectangle 21">
            <a:extLst>
              <a:ext uri="{FF2B5EF4-FFF2-40B4-BE49-F238E27FC236}">
                <a16:creationId xmlns:a16="http://schemas.microsoft.com/office/drawing/2014/main" id="{E9C9FB9A-751E-EB40-8630-FC914A92537A}"/>
              </a:ext>
            </a:extLst>
          </p:cNvPr>
          <p:cNvSpPr/>
          <p:nvPr/>
        </p:nvSpPr>
        <p:spPr>
          <a:xfrm>
            <a:off x="3183556" y="4303463"/>
            <a:ext cx="5001768" cy="753762"/>
          </a:xfrm>
          <a:prstGeom prst="rect">
            <a:avLst/>
          </a:prstGeom>
          <a:solidFill>
            <a:schemeClr val="bg1">
              <a:lumMod val="95000"/>
            </a:schemeClr>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chemeClr val="tx1">
                    <a:lumMod val="60000"/>
                    <a:lumOff val="40000"/>
                  </a:schemeClr>
                </a:solidFill>
              </a:rPr>
              <a:t>Best prior method</a:t>
            </a:r>
          </a:p>
        </p:txBody>
      </p:sp>
      <p:sp>
        <p:nvSpPr>
          <p:cNvPr id="23" name="TextBox 22">
            <a:extLst>
              <a:ext uri="{FF2B5EF4-FFF2-40B4-BE49-F238E27FC236}">
                <a16:creationId xmlns:a16="http://schemas.microsoft.com/office/drawing/2014/main" id="{7C930361-57EA-BA4A-9DD4-76C60449826E}"/>
              </a:ext>
            </a:extLst>
          </p:cNvPr>
          <p:cNvSpPr txBox="1"/>
          <p:nvPr/>
        </p:nvSpPr>
        <p:spPr>
          <a:xfrm>
            <a:off x="11413156" y="3567091"/>
            <a:ext cx="665567" cy="424732"/>
          </a:xfrm>
          <a:prstGeom prst="rect">
            <a:avLst/>
          </a:prstGeom>
          <a:noFill/>
        </p:spPr>
        <p:txBody>
          <a:bodyPr wrap="none" rtlCol="0">
            <a:spAutoFit/>
          </a:bodyPr>
          <a:lstStyle/>
          <a:p>
            <a:r>
              <a:rPr lang="en-US" dirty="0">
                <a:solidFill>
                  <a:srgbClr val="4472C4"/>
                </a:solidFill>
              </a:rPr>
              <a:t>74%</a:t>
            </a:r>
          </a:p>
        </p:txBody>
      </p:sp>
      <p:sp>
        <p:nvSpPr>
          <p:cNvPr id="24" name="TextBox 23">
            <a:extLst>
              <a:ext uri="{FF2B5EF4-FFF2-40B4-BE49-F238E27FC236}">
                <a16:creationId xmlns:a16="http://schemas.microsoft.com/office/drawing/2014/main" id="{71217498-ECC5-9F46-9052-88051A59CB1F}"/>
              </a:ext>
            </a:extLst>
          </p:cNvPr>
          <p:cNvSpPr txBox="1"/>
          <p:nvPr/>
        </p:nvSpPr>
        <p:spPr>
          <a:xfrm>
            <a:off x="8185324" y="4467978"/>
            <a:ext cx="665567" cy="424732"/>
          </a:xfrm>
          <a:prstGeom prst="rect">
            <a:avLst/>
          </a:prstGeom>
          <a:noFill/>
        </p:spPr>
        <p:txBody>
          <a:bodyPr wrap="none" rtlCol="0">
            <a:spAutoFit/>
          </a:bodyPr>
          <a:lstStyle/>
          <a:p>
            <a:r>
              <a:rPr lang="en-US" dirty="0">
                <a:solidFill>
                  <a:schemeClr val="tx1">
                    <a:lumMod val="60000"/>
                    <a:lumOff val="40000"/>
                  </a:schemeClr>
                </a:solidFill>
              </a:rPr>
              <a:t>45%</a:t>
            </a:r>
          </a:p>
        </p:txBody>
      </p:sp>
      <p:cxnSp>
        <p:nvCxnSpPr>
          <p:cNvPr id="21" name="Straight Connector 20">
            <a:extLst>
              <a:ext uri="{FF2B5EF4-FFF2-40B4-BE49-F238E27FC236}">
                <a16:creationId xmlns:a16="http://schemas.microsoft.com/office/drawing/2014/main" id="{D98C61AC-BBB5-0D45-B392-190E7861BE3E}"/>
              </a:ext>
            </a:extLst>
          </p:cNvPr>
          <p:cNvCxnSpPr>
            <a:cxnSpLocks/>
          </p:cNvCxnSpPr>
          <p:nvPr/>
        </p:nvCxnSpPr>
        <p:spPr>
          <a:xfrm>
            <a:off x="3183556" y="3170638"/>
            <a:ext cx="0" cy="212771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26396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Results: Topic Control</a:t>
            </a:r>
          </a:p>
        </p:txBody>
      </p:sp>
      <p:sp>
        <p:nvSpPr>
          <p:cNvPr id="18" name="TextBox 17">
            <a:extLst>
              <a:ext uri="{FF2B5EF4-FFF2-40B4-BE49-F238E27FC236}">
                <a16:creationId xmlns:a16="http://schemas.microsoft.com/office/drawing/2014/main" id="{3BB225C1-1CBC-AB45-A4E5-43999E6853F6}"/>
              </a:ext>
            </a:extLst>
          </p:cNvPr>
          <p:cNvSpPr txBox="1"/>
          <p:nvPr/>
        </p:nvSpPr>
        <p:spPr>
          <a:xfrm>
            <a:off x="2767263" y="1590503"/>
            <a:ext cx="9011653" cy="830997"/>
          </a:xfrm>
          <a:prstGeom prst="rect">
            <a:avLst/>
          </a:prstGeom>
          <a:noFill/>
        </p:spPr>
        <p:txBody>
          <a:bodyPr wrap="square" rtlCol="0">
            <a:spAutoFit/>
          </a:bodyPr>
          <a:lstStyle/>
          <a:p>
            <a:pPr algn="ctr"/>
            <a:r>
              <a:rPr lang="en-US" sz="4800" dirty="0"/>
              <a:t>Generate Text (</a:t>
            </a:r>
            <a:r>
              <a:rPr lang="en-US" sz="4800" b="1" dirty="0"/>
              <a:t>Varied Topics</a:t>
            </a:r>
            <a:r>
              <a:rPr lang="en-US" sz="4800" dirty="0"/>
              <a:t>):</a:t>
            </a:r>
            <a:endParaRPr lang="en-US" sz="2400" i="1" u="sng" dirty="0"/>
          </a:p>
        </p:txBody>
      </p:sp>
      <p:sp>
        <p:nvSpPr>
          <p:cNvPr id="19" name="TextBox 18">
            <a:extLst>
              <a:ext uri="{FF2B5EF4-FFF2-40B4-BE49-F238E27FC236}">
                <a16:creationId xmlns:a16="http://schemas.microsoft.com/office/drawing/2014/main" id="{A7942F1D-24DB-894A-98CF-668B7FD04037}"/>
              </a:ext>
            </a:extLst>
          </p:cNvPr>
          <p:cNvSpPr txBox="1"/>
          <p:nvPr/>
        </p:nvSpPr>
        <p:spPr>
          <a:xfrm>
            <a:off x="5496144" y="2904982"/>
            <a:ext cx="3638112" cy="424732"/>
          </a:xfrm>
          <a:prstGeom prst="rect">
            <a:avLst/>
          </a:prstGeom>
          <a:noFill/>
        </p:spPr>
        <p:txBody>
          <a:bodyPr wrap="none" rtlCol="0">
            <a:spAutoFit/>
          </a:bodyPr>
          <a:lstStyle/>
          <a:p>
            <a:r>
              <a:rPr lang="en-US" dirty="0"/>
              <a:t>% on topic, human evaluations</a:t>
            </a:r>
          </a:p>
        </p:txBody>
      </p:sp>
      <p:sp>
        <p:nvSpPr>
          <p:cNvPr id="20" name="Rectangle 19">
            <a:extLst>
              <a:ext uri="{FF2B5EF4-FFF2-40B4-BE49-F238E27FC236}">
                <a16:creationId xmlns:a16="http://schemas.microsoft.com/office/drawing/2014/main" id="{F3098D87-0AD2-304A-9625-A007FAA4E955}"/>
              </a:ext>
            </a:extLst>
          </p:cNvPr>
          <p:cNvSpPr/>
          <p:nvPr/>
        </p:nvSpPr>
        <p:spPr>
          <a:xfrm>
            <a:off x="3183556" y="3402576"/>
            <a:ext cx="8229600" cy="753762"/>
          </a:xfrm>
          <a:prstGeom prst="rect">
            <a:avLst/>
          </a:prstGeom>
          <a:solidFill>
            <a:schemeClr val="tx2">
              <a:lumMod val="90000"/>
            </a:schemeClr>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rgbClr val="4472C4"/>
                </a:solidFill>
              </a:rPr>
              <a:t>FUDGE</a:t>
            </a:r>
          </a:p>
        </p:txBody>
      </p:sp>
      <p:sp>
        <p:nvSpPr>
          <p:cNvPr id="22" name="Rectangle 21">
            <a:extLst>
              <a:ext uri="{FF2B5EF4-FFF2-40B4-BE49-F238E27FC236}">
                <a16:creationId xmlns:a16="http://schemas.microsoft.com/office/drawing/2014/main" id="{E9C9FB9A-751E-EB40-8630-FC914A92537A}"/>
              </a:ext>
            </a:extLst>
          </p:cNvPr>
          <p:cNvSpPr/>
          <p:nvPr/>
        </p:nvSpPr>
        <p:spPr>
          <a:xfrm>
            <a:off x="3183556" y="4303463"/>
            <a:ext cx="5001768" cy="753762"/>
          </a:xfrm>
          <a:prstGeom prst="rect">
            <a:avLst/>
          </a:prstGeom>
          <a:solidFill>
            <a:schemeClr val="bg1">
              <a:lumMod val="95000"/>
            </a:schemeClr>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chemeClr val="tx1">
                    <a:lumMod val="60000"/>
                    <a:lumOff val="40000"/>
                  </a:schemeClr>
                </a:solidFill>
              </a:rPr>
              <a:t>Best prior method</a:t>
            </a:r>
          </a:p>
        </p:txBody>
      </p:sp>
      <p:sp>
        <p:nvSpPr>
          <p:cNvPr id="23" name="TextBox 22">
            <a:extLst>
              <a:ext uri="{FF2B5EF4-FFF2-40B4-BE49-F238E27FC236}">
                <a16:creationId xmlns:a16="http://schemas.microsoft.com/office/drawing/2014/main" id="{7C930361-57EA-BA4A-9DD4-76C60449826E}"/>
              </a:ext>
            </a:extLst>
          </p:cNvPr>
          <p:cNvSpPr txBox="1"/>
          <p:nvPr/>
        </p:nvSpPr>
        <p:spPr>
          <a:xfrm>
            <a:off x="11413156" y="3567091"/>
            <a:ext cx="665567" cy="424732"/>
          </a:xfrm>
          <a:prstGeom prst="rect">
            <a:avLst/>
          </a:prstGeom>
          <a:noFill/>
        </p:spPr>
        <p:txBody>
          <a:bodyPr wrap="none" rtlCol="0">
            <a:spAutoFit/>
          </a:bodyPr>
          <a:lstStyle/>
          <a:p>
            <a:r>
              <a:rPr lang="en-US" dirty="0">
                <a:solidFill>
                  <a:srgbClr val="4472C4"/>
                </a:solidFill>
              </a:rPr>
              <a:t>74%</a:t>
            </a:r>
          </a:p>
        </p:txBody>
      </p:sp>
      <p:sp>
        <p:nvSpPr>
          <p:cNvPr id="24" name="TextBox 23">
            <a:extLst>
              <a:ext uri="{FF2B5EF4-FFF2-40B4-BE49-F238E27FC236}">
                <a16:creationId xmlns:a16="http://schemas.microsoft.com/office/drawing/2014/main" id="{71217498-ECC5-9F46-9052-88051A59CB1F}"/>
              </a:ext>
            </a:extLst>
          </p:cNvPr>
          <p:cNvSpPr txBox="1"/>
          <p:nvPr/>
        </p:nvSpPr>
        <p:spPr>
          <a:xfrm>
            <a:off x="8185324" y="4467978"/>
            <a:ext cx="665567" cy="424732"/>
          </a:xfrm>
          <a:prstGeom prst="rect">
            <a:avLst/>
          </a:prstGeom>
          <a:noFill/>
        </p:spPr>
        <p:txBody>
          <a:bodyPr wrap="none" rtlCol="0">
            <a:spAutoFit/>
          </a:bodyPr>
          <a:lstStyle/>
          <a:p>
            <a:r>
              <a:rPr lang="en-US" dirty="0">
                <a:solidFill>
                  <a:schemeClr val="tx1">
                    <a:lumMod val="60000"/>
                    <a:lumOff val="40000"/>
                  </a:schemeClr>
                </a:solidFill>
              </a:rPr>
              <a:t>45%</a:t>
            </a:r>
          </a:p>
        </p:txBody>
      </p:sp>
      <p:sp>
        <p:nvSpPr>
          <p:cNvPr id="25" name="TextBox 24">
            <a:extLst>
              <a:ext uri="{FF2B5EF4-FFF2-40B4-BE49-F238E27FC236}">
                <a16:creationId xmlns:a16="http://schemas.microsoft.com/office/drawing/2014/main" id="{8B92A356-4179-9A42-8628-E867D450CF3B}"/>
              </a:ext>
            </a:extLst>
          </p:cNvPr>
          <p:cNvSpPr txBox="1"/>
          <p:nvPr/>
        </p:nvSpPr>
        <p:spPr>
          <a:xfrm>
            <a:off x="5496144" y="5457497"/>
            <a:ext cx="4415761" cy="424732"/>
          </a:xfrm>
          <a:prstGeom prst="rect">
            <a:avLst/>
          </a:prstGeom>
          <a:noFill/>
        </p:spPr>
        <p:txBody>
          <a:bodyPr wrap="none" rtlCol="0">
            <a:spAutoFit/>
          </a:bodyPr>
          <a:lstStyle/>
          <a:p>
            <a:r>
              <a:rPr lang="en-US" dirty="0"/>
              <a:t>Avg. fluency (1-5), human evaluations</a:t>
            </a:r>
          </a:p>
        </p:txBody>
      </p:sp>
      <p:sp>
        <p:nvSpPr>
          <p:cNvPr id="26" name="Rectangle 25">
            <a:extLst>
              <a:ext uri="{FF2B5EF4-FFF2-40B4-BE49-F238E27FC236}">
                <a16:creationId xmlns:a16="http://schemas.microsoft.com/office/drawing/2014/main" id="{81046469-42D1-B243-95A5-5A3E6C4E2571}"/>
              </a:ext>
            </a:extLst>
          </p:cNvPr>
          <p:cNvSpPr/>
          <p:nvPr/>
        </p:nvSpPr>
        <p:spPr>
          <a:xfrm>
            <a:off x="3183556" y="5955091"/>
            <a:ext cx="7607808" cy="753762"/>
          </a:xfrm>
          <a:prstGeom prst="rect">
            <a:avLst/>
          </a:prstGeom>
          <a:solidFill>
            <a:schemeClr val="tx2">
              <a:lumMod val="90000"/>
            </a:schemeClr>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rgbClr val="4472C4"/>
                </a:solidFill>
              </a:rPr>
              <a:t>FUDGE</a:t>
            </a:r>
          </a:p>
        </p:txBody>
      </p:sp>
      <p:sp>
        <p:nvSpPr>
          <p:cNvPr id="28" name="Rectangle 27">
            <a:extLst>
              <a:ext uri="{FF2B5EF4-FFF2-40B4-BE49-F238E27FC236}">
                <a16:creationId xmlns:a16="http://schemas.microsoft.com/office/drawing/2014/main" id="{EA8FC934-7A05-C04F-95CF-42F3738D5BC1}"/>
              </a:ext>
            </a:extLst>
          </p:cNvPr>
          <p:cNvSpPr/>
          <p:nvPr/>
        </p:nvSpPr>
        <p:spPr>
          <a:xfrm>
            <a:off x="3183556" y="6855978"/>
            <a:ext cx="7406640" cy="753762"/>
          </a:xfrm>
          <a:prstGeom prst="rect">
            <a:avLst/>
          </a:prstGeom>
          <a:solidFill>
            <a:schemeClr val="bg1">
              <a:lumMod val="95000"/>
            </a:schemeClr>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chemeClr val="tx1">
                    <a:lumMod val="60000"/>
                    <a:lumOff val="40000"/>
                  </a:schemeClr>
                </a:solidFill>
              </a:rPr>
              <a:t>Best prior method</a:t>
            </a:r>
          </a:p>
        </p:txBody>
      </p:sp>
      <p:sp>
        <p:nvSpPr>
          <p:cNvPr id="29" name="TextBox 28">
            <a:extLst>
              <a:ext uri="{FF2B5EF4-FFF2-40B4-BE49-F238E27FC236}">
                <a16:creationId xmlns:a16="http://schemas.microsoft.com/office/drawing/2014/main" id="{D6C3BD93-3F12-9B4E-AE48-3F2A74847CC4}"/>
              </a:ext>
            </a:extLst>
          </p:cNvPr>
          <p:cNvSpPr txBox="1"/>
          <p:nvPr/>
        </p:nvSpPr>
        <p:spPr>
          <a:xfrm>
            <a:off x="10791364" y="6119606"/>
            <a:ext cx="678391" cy="424732"/>
          </a:xfrm>
          <a:prstGeom prst="rect">
            <a:avLst/>
          </a:prstGeom>
          <a:noFill/>
        </p:spPr>
        <p:txBody>
          <a:bodyPr wrap="none" rtlCol="0">
            <a:spAutoFit/>
          </a:bodyPr>
          <a:lstStyle/>
          <a:p>
            <a:r>
              <a:rPr lang="en-US" dirty="0">
                <a:solidFill>
                  <a:srgbClr val="4472C4"/>
                </a:solidFill>
              </a:rPr>
              <a:t>4.16</a:t>
            </a:r>
          </a:p>
        </p:txBody>
      </p:sp>
      <p:sp>
        <p:nvSpPr>
          <p:cNvPr id="30" name="TextBox 29">
            <a:extLst>
              <a:ext uri="{FF2B5EF4-FFF2-40B4-BE49-F238E27FC236}">
                <a16:creationId xmlns:a16="http://schemas.microsoft.com/office/drawing/2014/main" id="{A87B3000-66C7-C548-AD93-80BE7F318285}"/>
              </a:ext>
            </a:extLst>
          </p:cNvPr>
          <p:cNvSpPr txBox="1"/>
          <p:nvPr/>
        </p:nvSpPr>
        <p:spPr>
          <a:xfrm>
            <a:off x="10590196" y="7020493"/>
            <a:ext cx="678391" cy="424732"/>
          </a:xfrm>
          <a:prstGeom prst="rect">
            <a:avLst/>
          </a:prstGeom>
          <a:noFill/>
        </p:spPr>
        <p:txBody>
          <a:bodyPr wrap="none" rtlCol="0">
            <a:spAutoFit/>
          </a:bodyPr>
          <a:lstStyle/>
          <a:p>
            <a:r>
              <a:rPr lang="en-US" dirty="0">
                <a:solidFill>
                  <a:schemeClr val="tx1">
                    <a:lumMod val="60000"/>
                    <a:lumOff val="40000"/>
                  </a:schemeClr>
                </a:solidFill>
              </a:rPr>
              <a:t>4.05</a:t>
            </a:r>
          </a:p>
        </p:txBody>
      </p:sp>
      <p:cxnSp>
        <p:nvCxnSpPr>
          <p:cNvPr id="21" name="Straight Connector 20">
            <a:extLst>
              <a:ext uri="{FF2B5EF4-FFF2-40B4-BE49-F238E27FC236}">
                <a16:creationId xmlns:a16="http://schemas.microsoft.com/office/drawing/2014/main" id="{D98C61AC-BBB5-0D45-B392-190E7861BE3E}"/>
              </a:ext>
            </a:extLst>
          </p:cNvPr>
          <p:cNvCxnSpPr>
            <a:cxnSpLocks/>
          </p:cNvCxnSpPr>
          <p:nvPr/>
        </p:nvCxnSpPr>
        <p:spPr>
          <a:xfrm>
            <a:off x="3183556" y="3170638"/>
            <a:ext cx="0" cy="212771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B6ABFF7-781A-A945-96AF-9AABD09CDB41}"/>
              </a:ext>
            </a:extLst>
          </p:cNvPr>
          <p:cNvCxnSpPr>
            <a:cxnSpLocks/>
          </p:cNvCxnSpPr>
          <p:nvPr/>
        </p:nvCxnSpPr>
        <p:spPr>
          <a:xfrm>
            <a:off x="3183556" y="5723153"/>
            <a:ext cx="0" cy="212771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61389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What the fudge is </a:t>
            </a:r>
            <a:r>
              <a:rPr lang="en-US" dirty="0">
                <a:solidFill>
                  <a:srgbClr val="4472C4"/>
                </a:solidFill>
              </a:rPr>
              <a:t>FUDGE</a:t>
            </a:r>
            <a:r>
              <a:rPr lang="en-US" dirty="0"/>
              <a:t>?</a:t>
            </a:r>
          </a:p>
        </p:txBody>
      </p:sp>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sp>
        <p:nvSpPr>
          <p:cNvPr id="4" name="Content Placeholder 5">
            <a:extLst>
              <a:ext uri="{FF2B5EF4-FFF2-40B4-BE49-F238E27FC236}">
                <a16:creationId xmlns:a16="http://schemas.microsoft.com/office/drawing/2014/main" id="{1ED8F98D-8530-8241-8D16-C8662D458FAE}"/>
              </a:ext>
            </a:extLst>
          </p:cNvPr>
          <p:cNvSpPr txBox="1">
            <a:spLocks/>
          </p:cNvSpPr>
          <p:nvPr/>
        </p:nvSpPr>
        <p:spPr>
          <a:xfrm>
            <a:off x="883920" y="1721659"/>
            <a:ext cx="13167360" cy="493003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lvl="1"/>
            <a:r>
              <a:rPr lang="en-US" dirty="0"/>
              <a:t>Use </a:t>
            </a:r>
            <a:r>
              <a:rPr lang="en-US" b="1" dirty="0"/>
              <a:t>classifier + Bayesian factorization </a:t>
            </a:r>
            <a:r>
              <a:rPr lang="en-US" dirty="0"/>
              <a:t>to judge continuations</a:t>
            </a:r>
          </a:p>
          <a:p>
            <a:pPr lvl="1"/>
            <a:endParaRPr lang="en-US" dirty="0"/>
          </a:p>
          <a:p>
            <a:pPr lvl="1"/>
            <a:r>
              <a:rPr lang="en-US" b="1" dirty="0"/>
              <a:t>Plan for the </a:t>
            </a:r>
            <a:r>
              <a:rPr lang="en-US" b="1" i="1" dirty="0"/>
              <a:t>future</a:t>
            </a:r>
            <a:r>
              <a:rPr lang="en-US" i="1" dirty="0"/>
              <a:t>,</a:t>
            </a:r>
            <a:r>
              <a:rPr lang="en-US" dirty="0"/>
              <a:t> not for the </a:t>
            </a:r>
            <a:r>
              <a:rPr lang="en-US" i="1" dirty="0"/>
              <a:t>present</a:t>
            </a:r>
          </a:p>
          <a:p>
            <a:pPr lvl="1"/>
            <a:endParaRPr lang="en-US" i="1" dirty="0"/>
          </a:p>
          <a:p>
            <a:pPr lvl="1"/>
            <a:r>
              <a:rPr lang="en-US" b="1" dirty="0"/>
              <a:t>Compose different attributes </a:t>
            </a:r>
            <a:r>
              <a:rPr lang="en-US" dirty="0"/>
              <a:t>by training multiple classifiers</a:t>
            </a:r>
          </a:p>
        </p:txBody>
      </p:sp>
      <p:sp>
        <p:nvSpPr>
          <p:cNvPr id="6" name="Rectangle 5">
            <a:extLst>
              <a:ext uri="{FF2B5EF4-FFF2-40B4-BE49-F238E27FC236}">
                <a16:creationId xmlns:a16="http://schemas.microsoft.com/office/drawing/2014/main" id="{0BB3E693-5D04-B140-9C47-6E2063DAFD35}"/>
              </a:ext>
            </a:extLst>
          </p:cNvPr>
          <p:cNvSpPr/>
          <p:nvPr/>
        </p:nvSpPr>
        <p:spPr>
          <a:xfrm>
            <a:off x="1119522" y="2137718"/>
            <a:ext cx="12391356" cy="2397210"/>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142258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Compositionality</a:t>
            </a:r>
          </a:p>
        </p:txBody>
      </p:sp>
    </p:spTree>
    <p:extLst>
      <p:ext uri="{BB962C8B-B14F-4D97-AF65-F5344CB8AC3E}">
        <p14:creationId xmlns:p14="http://schemas.microsoft.com/office/powerpoint/2010/main" val="111639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a:t>
            </a:r>
            <a:r>
              <a:rPr lang="en-US" strike="sngStrike" dirty="0"/>
              <a:t>Controlled</a:t>
            </a:r>
            <a:r>
              <a:rPr lang="en-US" dirty="0"/>
              <a:t> Text Generation?</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p>
          <a:p>
            <a:r>
              <a:rPr lang="en-US" dirty="0">
                <a:latin typeface="Courier New" panose="02070309020205020404" pitchFamily="49" charset="0"/>
                <a:cs typeface="Courier New" panose="02070309020205020404" pitchFamily="49" charset="0"/>
              </a:rPr>
              <a:t>the role of a small company called Korn Ferry, which operates two vessels, the Korn and…</a:t>
            </a:r>
            <a:endParaRPr lang="en-US" dirty="0">
              <a:solidFill>
                <a:srgbClr val="FF0000"/>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Language Model </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a:t>
            </a:r>
            <a:br>
              <a:rPr lang="en-US" sz="4800" dirty="0"/>
            </a:br>
            <a:endParaRPr lang="en-US" sz="2400" u="sng"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DA5C00-20F1-D44E-BD96-E8E4FEF23735}"/>
                  </a:ext>
                </a:extLst>
              </p:cNvPr>
              <p:cNvSpPr txBox="1"/>
              <p:nvPr/>
            </p:nvSpPr>
            <p:spPr>
              <a:xfrm>
                <a:off x="3006321" y="5727311"/>
                <a:ext cx="1639871"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1">
                              <a:lumMod val="60000"/>
                              <a:lumOff val="40000"/>
                            </a:schemeClr>
                          </a:solidFill>
                          <a:latin typeface="Cambria Math" panose="02040503050406030204" pitchFamily="18" charset="0"/>
                        </a:rPr>
                        <m:t>𝑃</m:t>
                      </m:r>
                      <m:r>
                        <a:rPr lang="en-US" i="1" dirty="0" smtClean="0">
                          <a:solidFill>
                            <a:schemeClr val="tx1">
                              <a:lumMod val="60000"/>
                              <a:lumOff val="40000"/>
                            </a:schemeClr>
                          </a:solidFill>
                          <a:latin typeface="Cambria Math" panose="02040503050406030204" pitchFamily="18" charset="0"/>
                        </a:rPr>
                        <m:t>(</m:t>
                      </m:r>
                      <m:sSub>
                        <m:sSubPr>
                          <m:ctrlPr>
                            <a:rPr lang="en-US" i="1" dirty="0" smtClean="0">
                              <a:solidFill>
                                <a:schemeClr val="tx1">
                                  <a:lumMod val="60000"/>
                                  <a:lumOff val="40000"/>
                                </a:schemeClr>
                              </a:solidFill>
                              <a:latin typeface="Cambria Math" panose="02040503050406030204" pitchFamily="18" charset="0"/>
                            </a:rPr>
                          </m:ctrlPr>
                        </m:sSubPr>
                        <m:e>
                          <m:r>
                            <a:rPr lang="en-US" b="0" i="1" dirty="0" smtClean="0">
                              <a:solidFill>
                                <a:schemeClr val="tx1">
                                  <a:lumMod val="60000"/>
                                  <a:lumOff val="40000"/>
                                </a:schemeClr>
                              </a:solidFill>
                              <a:latin typeface="Cambria Math" panose="02040503050406030204" pitchFamily="18" charset="0"/>
                            </a:rPr>
                            <m:t>𝑥</m:t>
                          </m:r>
                        </m:e>
                        <m:sub>
                          <m:r>
                            <a:rPr lang="en-US" b="0" i="1" dirty="0" smtClean="0">
                              <a:solidFill>
                                <a:schemeClr val="tx1">
                                  <a:lumMod val="60000"/>
                                  <a:lumOff val="40000"/>
                                </a:schemeClr>
                              </a:solidFill>
                              <a:latin typeface="Cambria Math" panose="02040503050406030204" pitchFamily="18" charset="0"/>
                            </a:rPr>
                            <m:t>𝑖</m:t>
                          </m:r>
                          <m:r>
                            <a:rPr lang="en-US" b="0" i="1" dirty="0" smtClean="0">
                              <a:solidFill>
                                <a:schemeClr val="tx1">
                                  <a:lumMod val="60000"/>
                                  <a:lumOff val="40000"/>
                                </a:schemeClr>
                              </a:solidFill>
                              <a:latin typeface="Cambria Math" panose="02040503050406030204" pitchFamily="18" charset="0"/>
                            </a:rPr>
                            <m:t>+1</m:t>
                          </m:r>
                        </m:sub>
                      </m:sSub>
                      <m:r>
                        <a:rPr lang="en-US" b="0" i="1" dirty="0" smtClean="0">
                          <a:solidFill>
                            <a:schemeClr val="tx1">
                              <a:lumMod val="60000"/>
                              <a:lumOff val="40000"/>
                            </a:schemeClr>
                          </a:solidFill>
                          <a:latin typeface="Cambria Math" panose="02040503050406030204" pitchFamily="18" charset="0"/>
                        </a:rPr>
                        <m:t>|</m:t>
                      </m:r>
                      <m:sSub>
                        <m:sSubPr>
                          <m:ctrlPr>
                            <a:rPr lang="en-US" i="1" dirty="0">
                              <a:solidFill>
                                <a:schemeClr val="tx1">
                                  <a:lumMod val="60000"/>
                                  <a:lumOff val="40000"/>
                                </a:schemeClr>
                              </a:solidFill>
                              <a:latin typeface="Cambria Math" panose="02040503050406030204" pitchFamily="18" charset="0"/>
                            </a:rPr>
                          </m:ctrlPr>
                        </m:sSubPr>
                        <m:e>
                          <m:r>
                            <a:rPr lang="en-US" i="1" dirty="0">
                              <a:solidFill>
                                <a:schemeClr val="tx1">
                                  <a:lumMod val="60000"/>
                                  <a:lumOff val="40000"/>
                                </a:schemeClr>
                              </a:solidFill>
                              <a:latin typeface="Cambria Math" panose="02040503050406030204" pitchFamily="18" charset="0"/>
                            </a:rPr>
                            <m:t>𝑥</m:t>
                          </m:r>
                        </m:e>
                        <m:sub>
                          <m:r>
                            <a:rPr lang="en-US" i="1" dirty="0">
                              <a:solidFill>
                                <a:schemeClr val="tx1">
                                  <a:lumMod val="60000"/>
                                  <a:lumOff val="40000"/>
                                </a:schemeClr>
                              </a:solidFill>
                              <a:latin typeface="Cambria Math" panose="02040503050406030204" pitchFamily="18" charset="0"/>
                            </a:rPr>
                            <m:t>1:</m:t>
                          </m:r>
                          <m:r>
                            <a:rPr lang="en-US" b="0" i="1" dirty="0" smtClean="0">
                              <a:solidFill>
                                <a:schemeClr val="tx1">
                                  <a:lumMod val="60000"/>
                                  <a:lumOff val="40000"/>
                                </a:schemeClr>
                              </a:solidFill>
                              <a:latin typeface="Cambria Math" panose="02040503050406030204" pitchFamily="18" charset="0"/>
                            </a:rPr>
                            <m:t>𝑖</m:t>
                          </m:r>
                        </m:sub>
                      </m:sSub>
                      <m:r>
                        <a:rPr lang="en-US" i="1" dirty="0">
                          <a:solidFill>
                            <a:schemeClr val="tx1">
                              <a:lumMod val="60000"/>
                              <a:lumOff val="40000"/>
                            </a:schemeClr>
                          </a:solidFill>
                          <a:latin typeface="Cambria Math" panose="02040503050406030204" pitchFamily="18" charset="0"/>
                        </a:rPr>
                        <m:t>)</m:t>
                      </m:r>
                    </m:oMath>
                  </m:oMathPara>
                </a14:m>
                <a:endParaRPr lang="en-US" dirty="0">
                  <a:solidFill>
                    <a:schemeClr val="tx1">
                      <a:lumMod val="60000"/>
                      <a:lumOff val="40000"/>
                    </a:schemeClr>
                  </a:solidFill>
                </a:endParaRPr>
              </a:p>
            </p:txBody>
          </p:sp>
        </mc:Choice>
        <mc:Fallback xmlns="">
          <p:sp>
            <p:nvSpPr>
              <p:cNvPr id="8" name="TextBox 7">
                <a:extLst>
                  <a:ext uri="{FF2B5EF4-FFF2-40B4-BE49-F238E27FC236}">
                    <a16:creationId xmlns:a16="http://schemas.microsoft.com/office/drawing/2014/main" id="{33DA5C00-20F1-D44E-BD96-E8E4FEF23735}"/>
                  </a:ext>
                </a:extLst>
              </p:cNvPr>
              <p:cNvSpPr txBox="1">
                <a:spLocks noRot="1" noChangeAspect="1" noMove="1" noResize="1" noEditPoints="1" noAdjustHandles="1" noChangeArrowheads="1" noChangeShapeType="1" noTextEdit="1"/>
              </p:cNvSpPr>
              <p:nvPr/>
            </p:nvSpPr>
            <p:spPr>
              <a:xfrm>
                <a:off x="3006321" y="5727311"/>
                <a:ext cx="1639871" cy="424732"/>
              </a:xfrm>
              <a:prstGeom prst="rect">
                <a:avLst/>
              </a:prstGeom>
              <a:blipFill>
                <a:blip r:embed="rId3"/>
                <a:stretch>
                  <a:fillRect b="-14706"/>
                </a:stretch>
              </a:blipFill>
            </p:spPr>
            <p:txBody>
              <a:bodyPr/>
              <a:lstStyle/>
              <a:p>
                <a:r>
                  <a:rPr lang="en-US">
                    <a:noFill/>
                  </a:rPr>
                  <a:t> </a:t>
                </a:r>
              </a:p>
            </p:txBody>
          </p:sp>
        </mc:Fallback>
      </mc:AlternateContent>
      <p:pic>
        <p:nvPicPr>
          <p:cNvPr id="15" name="Picture 2">
            <a:extLst>
              <a:ext uri="{FF2B5EF4-FFF2-40B4-BE49-F238E27FC236}">
                <a16:creationId xmlns:a16="http://schemas.microsoft.com/office/drawing/2014/main" id="{21891124-7758-BB4A-A1D7-952E6DC30B9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3165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Compositionality</a:t>
            </a:r>
          </a:p>
        </p:txBody>
      </p:sp>
      <p:cxnSp>
        <p:nvCxnSpPr>
          <p:cNvPr id="4" name="Straight Arrow Connector 3">
            <a:extLst>
              <a:ext uri="{FF2B5EF4-FFF2-40B4-BE49-F238E27FC236}">
                <a16:creationId xmlns:a16="http://schemas.microsoft.com/office/drawing/2014/main" id="{98009E4D-3691-034E-A9FB-7DA105E55A31}"/>
              </a:ext>
            </a:extLst>
          </p:cNvPr>
          <p:cNvCxnSpPr>
            <a:cxnSpLocks/>
          </p:cNvCxnSpPr>
          <p:nvPr/>
        </p:nvCxnSpPr>
        <p:spPr>
          <a:xfrm flipV="1">
            <a:off x="2439643" y="5313156"/>
            <a:ext cx="2873668" cy="2438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3100231161"/>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39643" y="3516753"/>
            <a:ext cx="1458" cy="1820787"/>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7"/>
                <a:stretch>
                  <a:fillRect b="-13333"/>
                </a:stretch>
              </a:blipFill>
            </p:spPr>
            <p:txBody>
              <a:bodyPr/>
              <a:lstStyle/>
              <a:p>
                <a:r>
                  <a:rPr lang="en-US">
                    <a:noFill/>
                  </a:rPr>
                  <a:t> </a:t>
                </a:r>
              </a:p>
            </p:txBody>
          </p:sp>
        </mc:Fallback>
      </mc:AlternateContent>
      <p:pic>
        <p:nvPicPr>
          <p:cNvPr id="58" name="Picture 57" descr="Icon&#10;&#10;Description automatically generated">
            <a:extLst>
              <a:ext uri="{FF2B5EF4-FFF2-40B4-BE49-F238E27FC236}">
                <a16:creationId xmlns:a16="http://schemas.microsoft.com/office/drawing/2014/main" id="{3741033E-7EC2-7047-AD1D-33091B59C1EC}"/>
              </a:ext>
            </a:extLst>
          </p:cNvPr>
          <p:cNvPicPr>
            <a:picLocks noChangeAspect="1"/>
          </p:cNvPicPr>
          <p:nvPr/>
        </p:nvPicPr>
        <p:blipFill>
          <a:blip r:embed="rId8"/>
          <a:stretch>
            <a:fillRect/>
          </a:stretch>
        </p:blipFill>
        <p:spPr>
          <a:xfrm>
            <a:off x="9391043" y="5931225"/>
            <a:ext cx="1801347" cy="1801347"/>
          </a:xfrm>
          <a:prstGeom prst="rect">
            <a:avLst/>
          </a:prstGeom>
        </p:spPr>
      </p:pic>
      <p:pic>
        <p:nvPicPr>
          <p:cNvPr id="61" name="Picture 60" descr="A picture containing cup&#10;&#10;Description automatically generated">
            <a:extLst>
              <a:ext uri="{FF2B5EF4-FFF2-40B4-BE49-F238E27FC236}">
                <a16:creationId xmlns:a16="http://schemas.microsoft.com/office/drawing/2014/main" id="{B2DC68C6-7B00-9F4B-BD3E-7ED552BAEC76}"/>
              </a:ext>
            </a:extLst>
          </p:cNvPr>
          <p:cNvPicPr>
            <a:picLocks noChangeAspect="1"/>
          </p:cNvPicPr>
          <p:nvPr/>
        </p:nvPicPr>
        <p:blipFill>
          <a:blip r:embed="rId9"/>
          <a:stretch>
            <a:fillRect/>
          </a:stretch>
        </p:blipFill>
        <p:spPr>
          <a:xfrm rot="699673">
            <a:off x="9914883" y="4898924"/>
            <a:ext cx="1277551" cy="1277551"/>
          </a:xfrm>
          <a:prstGeom prst="rect">
            <a:avLst/>
          </a:prstGeom>
        </p:spPr>
      </p:pic>
      <p:grpSp>
        <p:nvGrpSpPr>
          <p:cNvPr id="23" name="Group 22">
            <a:extLst>
              <a:ext uri="{FF2B5EF4-FFF2-40B4-BE49-F238E27FC236}">
                <a16:creationId xmlns:a16="http://schemas.microsoft.com/office/drawing/2014/main" id="{E863C6C8-CBD0-114C-AEF5-307A525E8811}"/>
              </a:ext>
            </a:extLst>
          </p:cNvPr>
          <p:cNvGrpSpPr/>
          <p:nvPr/>
        </p:nvGrpSpPr>
        <p:grpSpPr>
          <a:xfrm>
            <a:off x="2826127" y="4276743"/>
            <a:ext cx="1970220" cy="1852939"/>
            <a:chOff x="2650309" y="5775932"/>
            <a:chExt cx="1970220" cy="1852939"/>
          </a:xfrm>
        </p:grpSpPr>
        <p:grpSp>
          <p:nvGrpSpPr>
            <p:cNvPr id="36" name="Group 35">
              <a:extLst>
                <a:ext uri="{FF2B5EF4-FFF2-40B4-BE49-F238E27FC236}">
                  <a16:creationId xmlns:a16="http://schemas.microsoft.com/office/drawing/2014/main" id="{EA7CEE74-02AF-3047-8200-FE7D1E05CA7F}"/>
                </a:ext>
              </a:extLst>
            </p:cNvPr>
            <p:cNvGrpSpPr/>
            <p:nvPr/>
          </p:nvGrpSpPr>
          <p:grpSpPr>
            <a:xfrm>
              <a:off x="3249449" y="6090664"/>
              <a:ext cx="720821" cy="1070910"/>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8"/>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9"/>
              <a:stretch>
                <a:fillRect/>
              </a:stretch>
            </p:blipFill>
            <p:spPr>
              <a:xfrm rot="699673">
                <a:off x="3352704" y="3693636"/>
                <a:ext cx="1277551" cy="1277551"/>
              </a:xfrm>
              <a:prstGeom prst="rect">
                <a:avLst/>
              </a:prstGeom>
            </p:spPr>
          </p:pic>
        </p:grpSp>
        <p:pic>
          <p:nvPicPr>
            <p:cNvPr id="56" name="Picture 55" descr="Icon&#10;&#10;Description automatically generated">
              <a:extLst>
                <a:ext uri="{FF2B5EF4-FFF2-40B4-BE49-F238E27FC236}">
                  <a16:creationId xmlns:a16="http://schemas.microsoft.com/office/drawing/2014/main" id="{7791C89D-AC78-8440-8FE4-49E344DA11E0}"/>
                </a:ext>
              </a:extLst>
            </p:cNvPr>
            <p:cNvPicPr>
              <a:picLocks noChangeAspect="1"/>
            </p:cNvPicPr>
            <p:nvPr/>
          </p:nvPicPr>
          <p:blipFill rotWithShape="1">
            <a:blip r:embed="rId10"/>
            <a:srcRect b="5953"/>
            <a:stretch/>
          </p:blipFill>
          <p:spPr>
            <a:xfrm>
              <a:off x="2650309" y="5775932"/>
              <a:ext cx="1970220" cy="1852939"/>
            </a:xfrm>
            <a:prstGeom prst="rect">
              <a:avLst/>
            </a:prstGeom>
          </p:spPr>
        </p:pic>
      </p:grpSp>
      <p:graphicFrame>
        <p:nvGraphicFramePr>
          <p:cNvPr id="57" name="Table 8">
            <a:extLst>
              <a:ext uri="{FF2B5EF4-FFF2-40B4-BE49-F238E27FC236}">
                <a16:creationId xmlns:a16="http://schemas.microsoft.com/office/drawing/2014/main" id="{9BA5773B-7222-304A-9DB4-6F425D55F538}"/>
              </a:ext>
            </a:extLst>
          </p:cNvPr>
          <p:cNvGraphicFramePr>
            <a:graphicFrameLocks noGrp="1"/>
          </p:cNvGraphicFramePr>
          <p:nvPr>
            <p:extLst>
              <p:ext uri="{D42A27DB-BD31-4B8C-83A1-F6EECF244321}">
                <p14:modId xmlns:p14="http://schemas.microsoft.com/office/powerpoint/2010/main" val="381927459"/>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0.2</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0.8</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0.9</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64" name="Table 8">
            <a:extLst>
              <a:ext uri="{FF2B5EF4-FFF2-40B4-BE49-F238E27FC236}">
                <a16:creationId xmlns:a16="http://schemas.microsoft.com/office/drawing/2014/main" id="{84B2613B-E1C5-5A43-94B0-8F494416A9FE}"/>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81D7807-7F6C-BD42-A629-920F14BF477D}"/>
                  </a:ext>
                </a:extLst>
              </p:cNvPr>
              <p:cNvSpPr txBox="1"/>
              <p:nvPr/>
            </p:nvSpPr>
            <p:spPr>
              <a:xfrm>
                <a:off x="7709810" y="3128611"/>
                <a:ext cx="1717393"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oMath>
                  </m:oMathPara>
                </a14:m>
                <a:endParaRPr lang="en-US" dirty="0"/>
              </a:p>
            </p:txBody>
          </p:sp>
        </mc:Choice>
        <mc:Fallback xmlns="">
          <p:sp>
            <p:nvSpPr>
              <p:cNvPr id="65" name="TextBox 64">
                <a:extLst>
                  <a:ext uri="{FF2B5EF4-FFF2-40B4-BE49-F238E27FC236}">
                    <a16:creationId xmlns:a16="http://schemas.microsoft.com/office/drawing/2014/main" id="{581D7807-7F6C-BD42-A629-920F14BF477D}"/>
                  </a:ext>
                </a:extLst>
              </p:cNvPr>
              <p:cNvSpPr txBox="1">
                <a:spLocks noRot="1" noChangeAspect="1" noMove="1" noResize="1" noEditPoints="1" noAdjustHandles="1" noChangeArrowheads="1" noChangeShapeType="1" noTextEdit="1"/>
              </p:cNvSpPr>
              <p:nvPr/>
            </p:nvSpPr>
            <p:spPr>
              <a:xfrm>
                <a:off x="7709810" y="3128611"/>
                <a:ext cx="1717393" cy="424732"/>
              </a:xfrm>
              <a:prstGeom prst="rect">
                <a:avLst/>
              </a:prstGeom>
              <a:blipFill>
                <a:blip r:embed="rId13"/>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264ECC6-78E7-D545-93F0-61A25504AC95}"/>
                  </a:ext>
                </a:extLst>
              </p:cNvPr>
              <p:cNvSpPr txBox="1"/>
              <p:nvPr/>
            </p:nvSpPr>
            <p:spPr>
              <a:xfrm>
                <a:off x="9585688" y="3651728"/>
                <a:ext cx="1727076" cy="757130"/>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a:p>
                <a:pPr algn="ctr"/>
                <a:r>
                  <a:rPr lang="en-US" dirty="0"/>
                  <a:t>proportional  </a:t>
                </a:r>
              </a:p>
            </p:txBody>
          </p:sp>
        </mc:Choice>
        <mc:Fallback xmlns="">
          <p:sp>
            <p:nvSpPr>
              <p:cNvPr id="66" name="TextBox 65">
                <a:extLst>
                  <a:ext uri="{FF2B5EF4-FFF2-40B4-BE49-F238E27FC236}">
                    <a16:creationId xmlns:a16="http://schemas.microsoft.com/office/drawing/2014/main" id="{B264ECC6-78E7-D545-93F0-61A25504AC95}"/>
                  </a:ext>
                </a:extLst>
              </p:cNvPr>
              <p:cNvSpPr txBox="1">
                <a:spLocks noRot="1" noChangeAspect="1" noMove="1" noResize="1" noEditPoints="1" noAdjustHandles="1" noChangeArrowheads="1" noChangeShapeType="1" noTextEdit="1"/>
              </p:cNvSpPr>
              <p:nvPr/>
            </p:nvSpPr>
            <p:spPr>
              <a:xfrm>
                <a:off x="9585688" y="3651728"/>
                <a:ext cx="1727076" cy="757130"/>
              </a:xfrm>
              <a:prstGeom prst="rect">
                <a:avLst/>
              </a:prstGeom>
              <a:blipFill>
                <a:blip r:embed="rId14"/>
                <a:stretch>
                  <a:fillRect l="-3650" t="-4918" r="-4380" b="-14754"/>
                </a:stretch>
              </a:blipFill>
            </p:spPr>
            <p:txBody>
              <a:bodyPr/>
              <a:lstStyle/>
              <a:p>
                <a:r>
                  <a:rPr lang="en-US">
                    <a:noFill/>
                  </a:rPr>
                  <a:t> </a:t>
                </a:r>
              </a:p>
            </p:txBody>
          </p:sp>
        </mc:Fallback>
      </mc:AlternateContent>
      <p:graphicFrame>
        <p:nvGraphicFramePr>
          <p:cNvPr id="38" name="Table 20">
            <a:extLst>
              <a:ext uri="{FF2B5EF4-FFF2-40B4-BE49-F238E27FC236}">
                <a16:creationId xmlns:a16="http://schemas.microsoft.com/office/drawing/2014/main" id="{3D400540-6BE5-2D46-A673-B3A04A3ADD04}"/>
              </a:ext>
            </a:extLst>
          </p:cNvPr>
          <p:cNvGraphicFramePr>
            <a:graphicFrameLocks noGrp="1"/>
          </p:cNvGraphicFramePr>
          <p:nvPr>
            <p:extLst>
              <p:ext uri="{D42A27DB-BD31-4B8C-83A1-F6EECF244321}">
                <p14:modId xmlns:p14="http://schemas.microsoft.com/office/powerpoint/2010/main" val="2380498956"/>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p:graphicFrame>
        <p:nvGraphicFramePr>
          <p:cNvPr id="39" name="Table 8">
            <a:extLst>
              <a:ext uri="{FF2B5EF4-FFF2-40B4-BE49-F238E27FC236}">
                <a16:creationId xmlns:a16="http://schemas.microsoft.com/office/drawing/2014/main" id="{0F3934BB-A9A5-B241-8741-273140C3D5A8}"/>
              </a:ext>
            </a:extLst>
          </p:cNvPr>
          <p:cNvGraphicFramePr>
            <a:graphicFrameLocks noGrp="1"/>
          </p:cNvGraphicFramePr>
          <p:nvPr>
            <p:extLst>
              <p:ext uri="{D42A27DB-BD31-4B8C-83A1-F6EECF244321}">
                <p14:modId xmlns:p14="http://schemas.microsoft.com/office/powerpoint/2010/main" val="1114165358"/>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0.08</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0.24</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0.09</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pic>
        <p:nvPicPr>
          <p:cNvPr id="40" name="Picture 2">
            <a:extLst>
              <a:ext uri="{FF2B5EF4-FFF2-40B4-BE49-F238E27FC236}">
                <a16:creationId xmlns:a16="http://schemas.microsoft.com/office/drawing/2014/main" id="{A4995FFF-CE71-2E42-925C-A163963A45F1}"/>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9282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Compositionality</a:t>
            </a:r>
          </a:p>
        </p:txBody>
      </p:sp>
      <p:cxnSp>
        <p:nvCxnSpPr>
          <p:cNvPr id="4" name="Straight Arrow Connector 3">
            <a:extLst>
              <a:ext uri="{FF2B5EF4-FFF2-40B4-BE49-F238E27FC236}">
                <a16:creationId xmlns:a16="http://schemas.microsoft.com/office/drawing/2014/main" id="{98009E4D-3691-034E-A9FB-7DA105E55A31}"/>
              </a:ext>
            </a:extLst>
          </p:cNvPr>
          <p:cNvCxnSpPr>
            <a:cxnSpLocks/>
          </p:cNvCxnSpPr>
          <p:nvPr/>
        </p:nvCxnSpPr>
        <p:spPr>
          <a:xfrm flipV="1">
            <a:off x="2439643" y="5313156"/>
            <a:ext cx="2873668" cy="2438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966126984"/>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39643" y="3516753"/>
            <a:ext cx="1458" cy="1820787"/>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7"/>
                <a:stretch>
                  <a:fillRect b="-13333"/>
                </a:stretch>
              </a:blipFill>
            </p:spPr>
            <p:txBody>
              <a:bodyPr/>
              <a:lstStyle/>
              <a:p>
                <a:r>
                  <a:rPr lang="en-US">
                    <a:noFill/>
                  </a:rPr>
                  <a:t> </a:t>
                </a:r>
              </a:p>
            </p:txBody>
          </p:sp>
        </mc:Fallback>
      </mc:AlternateContent>
      <p:pic>
        <p:nvPicPr>
          <p:cNvPr id="58" name="Picture 57" descr="Icon&#10;&#10;Description automatically generated">
            <a:extLst>
              <a:ext uri="{FF2B5EF4-FFF2-40B4-BE49-F238E27FC236}">
                <a16:creationId xmlns:a16="http://schemas.microsoft.com/office/drawing/2014/main" id="{3741033E-7EC2-7047-AD1D-33091B59C1EC}"/>
              </a:ext>
            </a:extLst>
          </p:cNvPr>
          <p:cNvPicPr>
            <a:picLocks noChangeAspect="1"/>
          </p:cNvPicPr>
          <p:nvPr/>
        </p:nvPicPr>
        <p:blipFill>
          <a:blip r:embed="rId8"/>
          <a:stretch>
            <a:fillRect/>
          </a:stretch>
        </p:blipFill>
        <p:spPr>
          <a:xfrm>
            <a:off x="9391043" y="5931225"/>
            <a:ext cx="1801347" cy="1801347"/>
          </a:xfrm>
          <a:prstGeom prst="rect">
            <a:avLst/>
          </a:prstGeom>
        </p:spPr>
      </p:pic>
      <p:sp>
        <p:nvSpPr>
          <p:cNvPr id="59" name="TextBox 58">
            <a:extLst>
              <a:ext uri="{FF2B5EF4-FFF2-40B4-BE49-F238E27FC236}">
                <a16:creationId xmlns:a16="http://schemas.microsoft.com/office/drawing/2014/main" id="{E6DCED51-4CE5-D644-BCD6-EC3F9E968C4C}"/>
              </a:ext>
            </a:extLst>
          </p:cNvPr>
          <p:cNvSpPr txBox="1"/>
          <p:nvPr/>
        </p:nvSpPr>
        <p:spPr>
          <a:xfrm>
            <a:off x="11264675"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60" name="Picture 59" descr="Logo, company name&#10;&#10;Description automatically generated">
            <a:extLst>
              <a:ext uri="{FF2B5EF4-FFF2-40B4-BE49-F238E27FC236}">
                <a16:creationId xmlns:a16="http://schemas.microsoft.com/office/drawing/2014/main" id="{0416722A-64B1-4B46-9547-7553DB38002F}"/>
              </a:ext>
            </a:extLst>
          </p:cNvPr>
          <p:cNvPicPr>
            <a:picLocks noChangeAspect="1"/>
          </p:cNvPicPr>
          <p:nvPr/>
        </p:nvPicPr>
        <p:blipFill>
          <a:blip r:embed="rId9"/>
          <a:stretch>
            <a:fillRect/>
          </a:stretch>
        </p:blipFill>
        <p:spPr>
          <a:xfrm>
            <a:off x="12341093" y="6388458"/>
            <a:ext cx="954107" cy="954107"/>
          </a:xfrm>
          <a:prstGeom prst="rect">
            <a:avLst/>
          </a:prstGeom>
        </p:spPr>
      </p:pic>
      <p:pic>
        <p:nvPicPr>
          <p:cNvPr id="61" name="Picture 60" descr="A picture containing cup&#10;&#10;Description automatically generated">
            <a:extLst>
              <a:ext uri="{FF2B5EF4-FFF2-40B4-BE49-F238E27FC236}">
                <a16:creationId xmlns:a16="http://schemas.microsoft.com/office/drawing/2014/main" id="{B2DC68C6-7B00-9F4B-BD3E-7ED552BAEC76}"/>
              </a:ext>
            </a:extLst>
          </p:cNvPr>
          <p:cNvPicPr>
            <a:picLocks noChangeAspect="1"/>
          </p:cNvPicPr>
          <p:nvPr/>
        </p:nvPicPr>
        <p:blipFill>
          <a:blip r:embed="rId10"/>
          <a:stretch>
            <a:fillRect/>
          </a:stretch>
        </p:blipFill>
        <p:spPr>
          <a:xfrm rot="699673">
            <a:off x="9914883" y="4898924"/>
            <a:ext cx="1277551" cy="1277551"/>
          </a:xfrm>
          <a:prstGeom prst="rect">
            <a:avLst/>
          </a:prstGeom>
        </p:spPr>
      </p:pic>
      <p:grpSp>
        <p:nvGrpSpPr>
          <p:cNvPr id="23" name="Group 22">
            <a:extLst>
              <a:ext uri="{FF2B5EF4-FFF2-40B4-BE49-F238E27FC236}">
                <a16:creationId xmlns:a16="http://schemas.microsoft.com/office/drawing/2014/main" id="{E863C6C8-CBD0-114C-AEF5-307A525E8811}"/>
              </a:ext>
            </a:extLst>
          </p:cNvPr>
          <p:cNvGrpSpPr/>
          <p:nvPr/>
        </p:nvGrpSpPr>
        <p:grpSpPr>
          <a:xfrm>
            <a:off x="2826127" y="4276743"/>
            <a:ext cx="1970220" cy="1852939"/>
            <a:chOff x="2650309" y="5775932"/>
            <a:chExt cx="1970220" cy="1852939"/>
          </a:xfrm>
        </p:grpSpPr>
        <p:grpSp>
          <p:nvGrpSpPr>
            <p:cNvPr id="36" name="Group 35">
              <a:extLst>
                <a:ext uri="{FF2B5EF4-FFF2-40B4-BE49-F238E27FC236}">
                  <a16:creationId xmlns:a16="http://schemas.microsoft.com/office/drawing/2014/main" id="{EA7CEE74-02AF-3047-8200-FE7D1E05CA7F}"/>
                </a:ext>
              </a:extLst>
            </p:cNvPr>
            <p:cNvGrpSpPr/>
            <p:nvPr/>
          </p:nvGrpSpPr>
          <p:grpSpPr>
            <a:xfrm>
              <a:off x="3249449" y="6090664"/>
              <a:ext cx="720821" cy="1070910"/>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8"/>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10"/>
              <a:stretch>
                <a:fillRect/>
              </a:stretch>
            </p:blipFill>
            <p:spPr>
              <a:xfrm rot="699673">
                <a:off x="3352704" y="3693636"/>
                <a:ext cx="1277551" cy="1277551"/>
              </a:xfrm>
              <a:prstGeom prst="rect">
                <a:avLst/>
              </a:prstGeom>
            </p:spPr>
          </p:pic>
        </p:grpSp>
        <p:pic>
          <p:nvPicPr>
            <p:cNvPr id="56" name="Picture 55" descr="Icon&#10;&#10;Description automatically generated">
              <a:extLst>
                <a:ext uri="{FF2B5EF4-FFF2-40B4-BE49-F238E27FC236}">
                  <a16:creationId xmlns:a16="http://schemas.microsoft.com/office/drawing/2014/main" id="{7791C89D-AC78-8440-8FE4-49E344DA11E0}"/>
                </a:ext>
              </a:extLst>
            </p:cNvPr>
            <p:cNvPicPr>
              <a:picLocks noChangeAspect="1"/>
            </p:cNvPicPr>
            <p:nvPr/>
          </p:nvPicPr>
          <p:blipFill rotWithShape="1">
            <a:blip r:embed="rId11"/>
            <a:srcRect b="5953"/>
            <a:stretch/>
          </p:blipFill>
          <p:spPr>
            <a:xfrm>
              <a:off x="2650309" y="5775932"/>
              <a:ext cx="1970220" cy="1852939"/>
            </a:xfrm>
            <a:prstGeom prst="rect">
              <a:avLst/>
            </a:prstGeom>
          </p:spPr>
        </p:pic>
      </p:grpSp>
      <p:graphicFrame>
        <p:nvGraphicFramePr>
          <p:cNvPr id="57" name="Table 8">
            <a:extLst>
              <a:ext uri="{FF2B5EF4-FFF2-40B4-BE49-F238E27FC236}">
                <a16:creationId xmlns:a16="http://schemas.microsoft.com/office/drawing/2014/main" id="{9BA5773B-7222-304A-9DB4-6F425D55F538}"/>
              </a:ext>
            </a:extLst>
          </p:cNvPr>
          <p:cNvGraphicFramePr>
            <a:graphicFrameLocks noGrp="1"/>
          </p:cNvGraphicFramePr>
          <p:nvPr>
            <p:extLst>
              <p:ext uri="{D42A27DB-BD31-4B8C-83A1-F6EECF244321}">
                <p14:modId xmlns:p14="http://schemas.microsoft.com/office/powerpoint/2010/main" val="1679614157"/>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0.2</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0.8</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0.9</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64" name="Table 8">
            <a:extLst>
              <a:ext uri="{FF2B5EF4-FFF2-40B4-BE49-F238E27FC236}">
                <a16:creationId xmlns:a16="http://schemas.microsoft.com/office/drawing/2014/main" id="{84B2613B-E1C5-5A43-94B0-8F494416A9FE}"/>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81D7807-7F6C-BD42-A629-920F14BF477D}"/>
                  </a:ext>
                </a:extLst>
              </p:cNvPr>
              <p:cNvSpPr txBox="1"/>
              <p:nvPr/>
            </p:nvSpPr>
            <p:spPr>
              <a:xfrm>
                <a:off x="7709810" y="3128611"/>
                <a:ext cx="1717393"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oMath>
                  </m:oMathPara>
                </a14:m>
                <a:endParaRPr lang="en-US" dirty="0"/>
              </a:p>
            </p:txBody>
          </p:sp>
        </mc:Choice>
        <mc:Fallback xmlns="">
          <p:sp>
            <p:nvSpPr>
              <p:cNvPr id="65" name="TextBox 64">
                <a:extLst>
                  <a:ext uri="{FF2B5EF4-FFF2-40B4-BE49-F238E27FC236}">
                    <a16:creationId xmlns:a16="http://schemas.microsoft.com/office/drawing/2014/main" id="{581D7807-7F6C-BD42-A629-920F14BF477D}"/>
                  </a:ext>
                </a:extLst>
              </p:cNvPr>
              <p:cNvSpPr txBox="1">
                <a:spLocks noRot="1" noChangeAspect="1" noMove="1" noResize="1" noEditPoints="1" noAdjustHandles="1" noChangeArrowheads="1" noChangeShapeType="1" noTextEdit="1"/>
              </p:cNvSpPr>
              <p:nvPr/>
            </p:nvSpPr>
            <p:spPr>
              <a:xfrm>
                <a:off x="7709810" y="3128611"/>
                <a:ext cx="1717393" cy="424732"/>
              </a:xfrm>
              <a:prstGeom prst="rect">
                <a:avLst/>
              </a:prstGeom>
              <a:blipFill>
                <a:blip r:embed="rId14"/>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264ECC6-78E7-D545-93F0-61A25504AC95}"/>
                  </a:ext>
                </a:extLst>
              </p:cNvPr>
              <p:cNvSpPr txBox="1"/>
              <p:nvPr/>
            </p:nvSpPr>
            <p:spPr>
              <a:xfrm>
                <a:off x="9585688" y="3651728"/>
                <a:ext cx="1727076" cy="757130"/>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a:p>
                <a:pPr algn="ctr"/>
                <a:r>
                  <a:rPr lang="en-US" dirty="0"/>
                  <a:t>proportional  </a:t>
                </a:r>
              </a:p>
            </p:txBody>
          </p:sp>
        </mc:Choice>
        <mc:Fallback xmlns="">
          <p:sp>
            <p:nvSpPr>
              <p:cNvPr id="66" name="TextBox 65">
                <a:extLst>
                  <a:ext uri="{FF2B5EF4-FFF2-40B4-BE49-F238E27FC236}">
                    <a16:creationId xmlns:a16="http://schemas.microsoft.com/office/drawing/2014/main" id="{B264ECC6-78E7-D545-93F0-61A25504AC95}"/>
                  </a:ext>
                </a:extLst>
              </p:cNvPr>
              <p:cNvSpPr txBox="1">
                <a:spLocks noRot="1" noChangeAspect="1" noMove="1" noResize="1" noEditPoints="1" noAdjustHandles="1" noChangeArrowheads="1" noChangeShapeType="1" noTextEdit="1"/>
              </p:cNvSpPr>
              <p:nvPr/>
            </p:nvSpPr>
            <p:spPr>
              <a:xfrm>
                <a:off x="9585688" y="3651728"/>
                <a:ext cx="1727076" cy="757130"/>
              </a:xfrm>
              <a:prstGeom prst="rect">
                <a:avLst/>
              </a:prstGeom>
              <a:blipFill>
                <a:blip r:embed="rId15"/>
                <a:stretch>
                  <a:fillRect l="-3650" t="-4918" r="-4380" b="-14754"/>
                </a:stretch>
              </a:blipFill>
            </p:spPr>
            <p:txBody>
              <a:bodyPr/>
              <a:lstStyle/>
              <a:p>
                <a:r>
                  <a:rPr lang="en-US">
                    <a:noFill/>
                  </a:rPr>
                  <a:t> </a:t>
                </a:r>
              </a:p>
            </p:txBody>
          </p:sp>
        </mc:Fallback>
      </mc:AlternateContent>
      <p:graphicFrame>
        <p:nvGraphicFramePr>
          <p:cNvPr id="38" name="Table 20">
            <a:extLst>
              <a:ext uri="{FF2B5EF4-FFF2-40B4-BE49-F238E27FC236}">
                <a16:creationId xmlns:a16="http://schemas.microsoft.com/office/drawing/2014/main" id="{89B1E8F8-D10B-BD44-AB06-B0BD1A926D5C}"/>
              </a:ext>
            </a:extLst>
          </p:cNvPr>
          <p:cNvGraphicFramePr>
            <a:graphicFrameLocks noGrp="1"/>
          </p:cNvGraphicFramePr>
          <p:nvPr>
            <p:extLst>
              <p:ext uri="{D42A27DB-BD31-4B8C-83A1-F6EECF244321}">
                <p14:modId xmlns:p14="http://schemas.microsoft.com/office/powerpoint/2010/main" val="3488827481"/>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p:graphicFrame>
        <p:nvGraphicFramePr>
          <p:cNvPr id="39" name="Table 8">
            <a:extLst>
              <a:ext uri="{FF2B5EF4-FFF2-40B4-BE49-F238E27FC236}">
                <a16:creationId xmlns:a16="http://schemas.microsoft.com/office/drawing/2014/main" id="{4638418B-D1A2-C84E-840F-C07017A46807}"/>
              </a:ext>
            </a:extLst>
          </p:cNvPr>
          <p:cNvGraphicFramePr>
            <a:graphicFrameLocks noGrp="1"/>
          </p:cNvGraphicFramePr>
          <p:nvPr>
            <p:extLst>
              <p:ext uri="{D42A27DB-BD31-4B8C-83A1-F6EECF244321}">
                <p14:modId xmlns:p14="http://schemas.microsoft.com/office/powerpoint/2010/main" val="1192433536"/>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0.08</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0.24</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0.09</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pic>
        <p:nvPicPr>
          <p:cNvPr id="40" name="Picture 2">
            <a:extLst>
              <a:ext uri="{FF2B5EF4-FFF2-40B4-BE49-F238E27FC236}">
                <a16:creationId xmlns:a16="http://schemas.microsoft.com/office/drawing/2014/main" id="{A915DADC-4D79-134B-A45B-5B99D8010692}"/>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2444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Compositionality</a:t>
            </a:r>
          </a:p>
        </p:txBody>
      </p:sp>
      <p:cxnSp>
        <p:nvCxnSpPr>
          <p:cNvPr id="4" name="Straight Arrow Connector 3">
            <a:extLst>
              <a:ext uri="{FF2B5EF4-FFF2-40B4-BE49-F238E27FC236}">
                <a16:creationId xmlns:a16="http://schemas.microsoft.com/office/drawing/2014/main" id="{98009E4D-3691-034E-A9FB-7DA105E55A31}"/>
              </a:ext>
            </a:extLst>
          </p:cNvPr>
          <p:cNvCxnSpPr>
            <a:cxnSpLocks/>
          </p:cNvCxnSpPr>
          <p:nvPr/>
        </p:nvCxnSpPr>
        <p:spPr>
          <a:xfrm flipV="1">
            <a:off x="2439643" y="5313156"/>
            <a:ext cx="2873668" cy="2438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1411400956"/>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39643" y="3516753"/>
            <a:ext cx="1458" cy="1820787"/>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7"/>
                <a:stretch>
                  <a:fillRect b="-13333"/>
                </a:stretch>
              </a:blipFill>
            </p:spPr>
            <p:txBody>
              <a:bodyPr/>
              <a:lstStyle/>
              <a:p>
                <a:r>
                  <a:rPr lang="en-US">
                    <a:noFill/>
                  </a:rPr>
                  <a:t> </a:t>
                </a:r>
              </a:p>
            </p:txBody>
          </p:sp>
        </mc:Fallback>
      </mc:AlternateContent>
      <p:pic>
        <p:nvPicPr>
          <p:cNvPr id="58" name="Picture 57" descr="Icon&#10;&#10;Description automatically generated">
            <a:extLst>
              <a:ext uri="{FF2B5EF4-FFF2-40B4-BE49-F238E27FC236}">
                <a16:creationId xmlns:a16="http://schemas.microsoft.com/office/drawing/2014/main" id="{3741033E-7EC2-7047-AD1D-33091B59C1EC}"/>
              </a:ext>
            </a:extLst>
          </p:cNvPr>
          <p:cNvPicPr>
            <a:picLocks noChangeAspect="1"/>
          </p:cNvPicPr>
          <p:nvPr/>
        </p:nvPicPr>
        <p:blipFill>
          <a:blip r:embed="rId8"/>
          <a:stretch>
            <a:fillRect/>
          </a:stretch>
        </p:blipFill>
        <p:spPr>
          <a:xfrm>
            <a:off x="9391043" y="5931225"/>
            <a:ext cx="1801347" cy="1801347"/>
          </a:xfrm>
          <a:prstGeom prst="rect">
            <a:avLst/>
          </a:prstGeom>
        </p:spPr>
      </p:pic>
      <p:pic>
        <p:nvPicPr>
          <p:cNvPr id="61" name="Picture 60" descr="A picture containing cup&#10;&#10;Description automatically generated">
            <a:extLst>
              <a:ext uri="{FF2B5EF4-FFF2-40B4-BE49-F238E27FC236}">
                <a16:creationId xmlns:a16="http://schemas.microsoft.com/office/drawing/2014/main" id="{B2DC68C6-7B00-9F4B-BD3E-7ED552BAEC76}"/>
              </a:ext>
            </a:extLst>
          </p:cNvPr>
          <p:cNvPicPr>
            <a:picLocks noChangeAspect="1"/>
          </p:cNvPicPr>
          <p:nvPr/>
        </p:nvPicPr>
        <p:blipFill>
          <a:blip r:embed="rId9"/>
          <a:stretch>
            <a:fillRect/>
          </a:stretch>
        </p:blipFill>
        <p:spPr>
          <a:xfrm rot="699673">
            <a:off x="9914883" y="4898924"/>
            <a:ext cx="1277551" cy="1277551"/>
          </a:xfrm>
          <a:prstGeom prst="rect">
            <a:avLst/>
          </a:prstGeom>
        </p:spPr>
      </p:pic>
      <p:grpSp>
        <p:nvGrpSpPr>
          <p:cNvPr id="23" name="Group 22">
            <a:extLst>
              <a:ext uri="{FF2B5EF4-FFF2-40B4-BE49-F238E27FC236}">
                <a16:creationId xmlns:a16="http://schemas.microsoft.com/office/drawing/2014/main" id="{E863C6C8-CBD0-114C-AEF5-307A525E8811}"/>
              </a:ext>
            </a:extLst>
          </p:cNvPr>
          <p:cNvGrpSpPr/>
          <p:nvPr/>
        </p:nvGrpSpPr>
        <p:grpSpPr>
          <a:xfrm>
            <a:off x="2826127" y="4276743"/>
            <a:ext cx="1970220" cy="1852939"/>
            <a:chOff x="2650309" y="5775932"/>
            <a:chExt cx="1970220" cy="1852939"/>
          </a:xfrm>
        </p:grpSpPr>
        <p:grpSp>
          <p:nvGrpSpPr>
            <p:cNvPr id="36" name="Group 35">
              <a:extLst>
                <a:ext uri="{FF2B5EF4-FFF2-40B4-BE49-F238E27FC236}">
                  <a16:creationId xmlns:a16="http://schemas.microsoft.com/office/drawing/2014/main" id="{EA7CEE74-02AF-3047-8200-FE7D1E05CA7F}"/>
                </a:ext>
              </a:extLst>
            </p:cNvPr>
            <p:cNvGrpSpPr/>
            <p:nvPr/>
          </p:nvGrpSpPr>
          <p:grpSpPr>
            <a:xfrm>
              <a:off x="3249449" y="6090664"/>
              <a:ext cx="720821" cy="1070910"/>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8"/>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9"/>
              <a:stretch>
                <a:fillRect/>
              </a:stretch>
            </p:blipFill>
            <p:spPr>
              <a:xfrm rot="699673">
                <a:off x="3352704" y="3693636"/>
                <a:ext cx="1277551" cy="1277551"/>
              </a:xfrm>
              <a:prstGeom prst="rect">
                <a:avLst/>
              </a:prstGeom>
            </p:spPr>
          </p:pic>
        </p:grpSp>
        <p:pic>
          <p:nvPicPr>
            <p:cNvPr id="56" name="Picture 55" descr="Icon&#10;&#10;Description automatically generated">
              <a:extLst>
                <a:ext uri="{FF2B5EF4-FFF2-40B4-BE49-F238E27FC236}">
                  <a16:creationId xmlns:a16="http://schemas.microsoft.com/office/drawing/2014/main" id="{7791C89D-AC78-8440-8FE4-49E344DA11E0}"/>
                </a:ext>
              </a:extLst>
            </p:cNvPr>
            <p:cNvPicPr>
              <a:picLocks noChangeAspect="1"/>
            </p:cNvPicPr>
            <p:nvPr/>
          </p:nvPicPr>
          <p:blipFill rotWithShape="1">
            <a:blip r:embed="rId10"/>
            <a:srcRect b="5953"/>
            <a:stretch/>
          </p:blipFill>
          <p:spPr>
            <a:xfrm>
              <a:off x="2650309" y="5775932"/>
              <a:ext cx="1970220" cy="1852939"/>
            </a:xfrm>
            <a:prstGeom prst="rect">
              <a:avLst/>
            </a:prstGeom>
          </p:spPr>
        </p:pic>
      </p:grpSp>
      <p:graphicFrame>
        <p:nvGraphicFramePr>
          <p:cNvPr id="57" name="Table 8">
            <a:extLst>
              <a:ext uri="{FF2B5EF4-FFF2-40B4-BE49-F238E27FC236}">
                <a16:creationId xmlns:a16="http://schemas.microsoft.com/office/drawing/2014/main" id="{9BA5773B-7222-304A-9DB4-6F425D55F538}"/>
              </a:ext>
            </a:extLst>
          </p:cNvPr>
          <p:cNvGraphicFramePr>
            <a:graphicFrameLocks noGrp="1"/>
          </p:cNvGraphicFramePr>
          <p:nvPr>
            <p:extLst>
              <p:ext uri="{D42A27DB-BD31-4B8C-83A1-F6EECF244321}">
                <p14:modId xmlns:p14="http://schemas.microsoft.com/office/powerpoint/2010/main" val="1710710689"/>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0.2</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0.8</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0.9</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64" name="Table 8">
            <a:extLst>
              <a:ext uri="{FF2B5EF4-FFF2-40B4-BE49-F238E27FC236}">
                <a16:creationId xmlns:a16="http://schemas.microsoft.com/office/drawing/2014/main" id="{84B2613B-E1C5-5A43-94B0-8F494416A9FE}"/>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81D7807-7F6C-BD42-A629-920F14BF477D}"/>
                  </a:ext>
                </a:extLst>
              </p:cNvPr>
              <p:cNvSpPr txBox="1"/>
              <p:nvPr/>
            </p:nvSpPr>
            <p:spPr>
              <a:xfrm>
                <a:off x="7709810" y="3128611"/>
                <a:ext cx="1717393"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oMath>
                  </m:oMathPara>
                </a14:m>
                <a:endParaRPr lang="en-US" dirty="0"/>
              </a:p>
            </p:txBody>
          </p:sp>
        </mc:Choice>
        <mc:Fallback xmlns="">
          <p:sp>
            <p:nvSpPr>
              <p:cNvPr id="65" name="TextBox 64">
                <a:extLst>
                  <a:ext uri="{FF2B5EF4-FFF2-40B4-BE49-F238E27FC236}">
                    <a16:creationId xmlns:a16="http://schemas.microsoft.com/office/drawing/2014/main" id="{581D7807-7F6C-BD42-A629-920F14BF477D}"/>
                  </a:ext>
                </a:extLst>
              </p:cNvPr>
              <p:cNvSpPr txBox="1">
                <a:spLocks noRot="1" noChangeAspect="1" noMove="1" noResize="1" noEditPoints="1" noAdjustHandles="1" noChangeArrowheads="1" noChangeShapeType="1" noTextEdit="1"/>
              </p:cNvSpPr>
              <p:nvPr/>
            </p:nvSpPr>
            <p:spPr>
              <a:xfrm>
                <a:off x="7709810" y="3128611"/>
                <a:ext cx="1717393" cy="424732"/>
              </a:xfrm>
              <a:prstGeom prst="rect">
                <a:avLst/>
              </a:prstGeom>
              <a:blipFill>
                <a:blip r:embed="rId13"/>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264ECC6-78E7-D545-93F0-61A25504AC95}"/>
                  </a:ext>
                </a:extLst>
              </p:cNvPr>
              <p:cNvSpPr txBox="1"/>
              <p:nvPr/>
            </p:nvSpPr>
            <p:spPr>
              <a:xfrm>
                <a:off x="9585688" y="3651728"/>
                <a:ext cx="1727076" cy="757130"/>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a:p>
                <a:pPr algn="ctr"/>
                <a:r>
                  <a:rPr lang="en-US" dirty="0"/>
                  <a:t>proportional  </a:t>
                </a:r>
              </a:p>
            </p:txBody>
          </p:sp>
        </mc:Choice>
        <mc:Fallback xmlns="">
          <p:sp>
            <p:nvSpPr>
              <p:cNvPr id="66" name="TextBox 65">
                <a:extLst>
                  <a:ext uri="{FF2B5EF4-FFF2-40B4-BE49-F238E27FC236}">
                    <a16:creationId xmlns:a16="http://schemas.microsoft.com/office/drawing/2014/main" id="{B264ECC6-78E7-D545-93F0-61A25504AC95}"/>
                  </a:ext>
                </a:extLst>
              </p:cNvPr>
              <p:cNvSpPr txBox="1">
                <a:spLocks noRot="1" noChangeAspect="1" noMove="1" noResize="1" noEditPoints="1" noAdjustHandles="1" noChangeArrowheads="1" noChangeShapeType="1" noTextEdit="1"/>
              </p:cNvSpPr>
              <p:nvPr/>
            </p:nvSpPr>
            <p:spPr>
              <a:xfrm>
                <a:off x="9585688" y="3651728"/>
                <a:ext cx="1727076" cy="757130"/>
              </a:xfrm>
              <a:prstGeom prst="rect">
                <a:avLst/>
              </a:prstGeom>
              <a:blipFill>
                <a:blip r:embed="rId14"/>
                <a:stretch>
                  <a:fillRect l="-3650" t="-4918" r="-4380" b="-14754"/>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E34CF8D2-DB65-184E-A04B-D7CA650E0C95}"/>
              </a:ext>
            </a:extLst>
          </p:cNvPr>
          <p:cNvSpPr txBox="1"/>
          <p:nvPr/>
        </p:nvSpPr>
        <p:spPr>
          <a:xfrm>
            <a:off x="1670930" y="1552560"/>
            <a:ext cx="11412882" cy="830997"/>
          </a:xfrm>
          <a:prstGeom prst="rect">
            <a:avLst/>
          </a:prstGeom>
          <a:noFill/>
        </p:spPr>
        <p:txBody>
          <a:bodyPr wrap="square" rtlCol="0">
            <a:spAutoFit/>
          </a:bodyPr>
          <a:lstStyle/>
          <a:p>
            <a:pPr algn="ctr"/>
            <a:r>
              <a:rPr lang="en-US" sz="4800" dirty="0"/>
              <a:t>Generate Text (</a:t>
            </a:r>
            <a:r>
              <a:rPr lang="en-US" sz="4800" b="1" dirty="0"/>
              <a:t>Formal Style, Math Topic</a:t>
            </a:r>
            <a:r>
              <a:rPr lang="en-US" sz="4800" dirty="0"/>
              <a:t>):</a:t>
            </a:r>
            <a:endParaRPr lang="en-US" sz="2400" i="1" u="sng" dirty="0"/>
          </a:p>
        </p:txBody>
      </p:sp>
      <p:grpSp>
        <p:nvGrpSpPr>
          <p:cNvPr id="44" name="Group 43">
            <a:extLst>
              <a:ext uri="{FF2B5EF4-FFF2-40B4-BE49-F238E27FC236}">
                <a16:creationId xmlns:a16="http://schemas.microsoft.com/office/drawing/2014/main" id="{6BE90257-0D41-B142-AD30-682043F1832E}"/>
              </a:ext>
            </a:extLst>
          </p:cNvPr>
          <p:cNvGrpSpPr/>
          <p:nvPr/>
        </p:nvGrpSpPr>
        <p:grpSpPr>
          <a:xfrm>
            <a:off x="10996005" y="4912403"/>
            <a:ext cx="1693881" cy="1716395"/>
            <a:chOff x="10931975" y="2233771"/>
            <a:chExt cx="1693881" cy="1716395"/>
          </a:xfrm>
        </p:grpSpPr>
        <p:pic>
          <p:nvPicPr>
            <p:cNvPr id="50" name="Picture 10" descr="Thought Bubble transparent PNG - StickPNG">
              <a:extLst>
                <a:ext uri="{FF2B5EF4-FFF2-40B4-BE49-F238E27FC236}">
                  <a16:creationId xmlns:a16="http://schemas.microsoft.com/office/drawing/2014/main" id="{8B524613-BD19-0142-A090-D8DA871E606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4A7C188-D60F-0645-96DD-4EF5A86E367A}"/>
                    </a:ext>
                  </a:extLst>
                </p:cNvPr>
                <p:cNvSpPr txBox="1"/>
                <p:nvPr/>
              </p:nvSpPr>
              <p:spPr>
                <a:xfrm>
                  <a:off x="11395412" y="2362493"/>
                  <a:ext cx="767005"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sz="5400" i="1" smtClean="0">
                            <a:latin typeface="Cambria Math" panose="02040503050406030204" pitchFamily="18" charset="0"/>
                          </a:rPr>
                          <m:t>𝜋</m:t>
                        </m:r>
                      </m:oMath>
                    </m:oMathPara>
                  </a14:m>
                  <a:endParaRPr lang="en-US" sz="5400" dirty="0"/>
                </a:p>
              </p:txBody>
            </p:sp>
          </mc:Choice>
          <mc:Fallback xmlns="">
            <p:sp>
              <p:nvSpPr>
                <p:cNvPr id="51" name="TextBox 50">
                  <a:extLst>
                    <a:ext uri="{FF2B5EF4-FFF2-40B4-BE49-F238E27FC236}">
                      <a16:creationId xmlns:a16="http://schemas.microsoft.com/office/drawing/2014/main" id="{14A7C188-D60F-0645-96DD-4EF5A86E367A}"/>
                    </a:ext>
                  </a:extLst>
                </p:cNvPr>
                <p:cNvSpPr txBox="1">
                  <a:spLocks noRot="1" noChangeAspect="1" noMove="1" noResize="1" noEditPoints="1" noAdjustHandles="1" noChangeArrowheads="1" noChangeShapeType="1" noTextEdit="1"/>
                </p:cNvSpPr>
                <p:nvPr/>
              </p:nvSpPr>
              <p:spPr>
                <a:xfrm>
                  <a:off x="11395412" y="2362493"/>
                  <a:ext cx="767005" cy="923330"/>
                </a:xfrm>
                <a:prstGeom prst="rect">
                  <a:avLst/>
                </a:prstGeom>
                <a:blipFill>
                  <a:blip r:embed="rId16"/>
                  <a:stretch>
                    <a:fillRect/>
                  </a:stretch>
                </a:blipFill>
              </p:spPr>
              <p:txBody>
                <a:bodyPr/>
                <a:lstStyle/>
                <a:p>
                  <a:r>
                    <a:rPr lang="en-US">
                      <a:noFill/>
                    </a:rPr>
                    <a:t> </a:t>
                  </a:r>
                </a:p>
              </p:txBody>
            </p:sp>
          </mc:Fallback>
        </mc:AlternateContent>
      </p:grpSp>
      <p:graphicFrame>
        <p:nvGraphicFramePr>
          <p:cNvPr id="52" name="Table 20">
            <a:extLst>
              <a:ext uri="{FF2B5EF4-FFF2-40B4-BE49-F238E27FC236}">
                <a16:creationId xmlns:a16="http://schemas.microsoft.com/office/drawing/2014/main" id="{DCD87AF5-972C-EC43-9FFC-166EEE5810AD}"/>
              </a:ext>
            </a:extLst>
          </p:cNvPr>
          <p:cNvGraphicFramePr>
            <a:graphicFrameLocks noGrp="1"/>
          </p:cNvGraphicFramePr>
          <p:nvPr>
            <p:extLst>
              <p:ext uri="{D42A27DB-BD31-4B8C-83A1-F6EECF244321}">
                <p14:modId xmlns:p14="http://schemas.microsoft.com/office/powerpoint/2010/main" val="3172180053"/>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p:graphicFrame>
        <p:nvGraphicFramePr>
          <p:cNvPr id="53" name="Table 8">
            <a:extLst>
              <a:ext uri="{FF2B5EF4-FFF2-40B4-BE49-F238E27FC236}">
                <a16:creationId xmlns:a16="http://schemas.microsoft.com/office/drawing/2014/main" id="{7ED7E6DE-5AA6-FE44-85A6-72DD085542CF}"/>
              </a:ext>
            </a:extLst>
          </p:cNvPr>
          <p:cNvGraphicFramePr>
            <a:graphicFrameLocks noGrp="1"/>
          </p:cNvGraphicFramePr>
          <p:nvPr>
            <p:extLst>
              <p:ext uri="{D42A27DB-BD31-4B8C-83A1-F6EECF244321}">
                <p14:modId xmlns:p14="http://schemas.microsoft.com/office/powerpoint/2010/main" val="659303452"/>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0.08</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0.24</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0.09</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pic>
        <p:nvPicPr>
          <p:cNvPr id="39" name="Picture 2">
            <a:extLst>
              <a:ext uri="{FF2B5EF4-FFF2-40B4-BE49-F238E27FC236}">
                <a16:creationId xmlns:a16="http://schemas.microsoft.com/office/drawing/2014/main" id="{3C1751FE-01EC-E04B-83FC-44F0B0775E76}"/>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0224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Compositionality</a:t>
            </a:r>
          </a:p>
        </p:txBody>
      </p:sp>
      <p:cxnSp>
        <p:nvCxnSpPr>
          <p:cNvPr id="4" name="Straight Arrow Connector 3">
            <a:extLst>
              <a:ext uri="{FF2B5EF4-FFF2-40B4-BE49-F238E27FC236}">
                <a16:creationId xmlns:a16="http://schemas.microsoft.com/office/drawing/2014/main" id="{98009E4D-3691-034E-A9FB-7DA105E55A31}"/>
              </a:ext>
            </a:extLst>
          </p:cNvPr>
          <p:cNvCxnSpPr>
            <a:cxnSpLocks/>
          </p:cNvCxnSpPr>
          <p:nvPr/>
        </p:nvCxnSpPr>
        <p:spPr>
          <a:xfrm flipV="1">
            <a:off x="2439643" y="5313156"/>
            <a:ext cx="2873668" cy="2438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39643" y="3516753"/>
            <a:ext cx="1458" cy="1820787"/>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7"/>
                <a:stretch>
                  <a:fillRect b="-13333"/>
                </a:stretch>
              </a:blipFill>
            </p:spPr>
            <p:txBody>
              <a:bodyPr/>
              <a:lstStyle/>
              <a:p>
                <a:r>
                  <a:rPr lang="en-US">
                    <a:noFill/>
                  </a:rPr>
                  <a:t> </a:t>
                </a:r>
              </a:p>
            </p:txBody>
          </p:sp>
        </mc:Fallback>
      </mc:AlternateContent>
      <p:pic>
        <p:nvPicPr>
          <p:cNvPr id="58" name="Picture 57" descr="Icon&#10;&#10;Description automatically generated">
            <a:extLst>
              <a:ext uri="{FF2B5EF4-FFF2-40B4-BE49-F238E27FC236}">
                <a16:creationId xmlns:a16="http://schemas.microsoft.com/office/drawing/2014/main" id="{3741033E-7EC2-7047-AD1D-33091B59C1EC}"/>
              </a:ext>
            </a:extLst>
          </p:cNvPr>
          <p:cNvPicPr>
            <a:picLocks noChangeAspect="1"/>
          </p:cNvPicPr>
          <p:nvPr/>
        </p:nvPicPr>
        <p:blipFill>
          <a:blip r:embed="rId8"/>
          <a:stretch>
            <a:fillRect/>
          </a:stretch>
        </p:blipFill>
        <p:spPr>
          <a:xfrm>
            <a:off x="9391043" y="5931225"/>
            <a:ext cx="1801347" cy="1801347"/>
          </a:xfrm>
          <a:prstGeom prst="rect">
            <a:avLst/>
          </a:prstGeom>
        </p:spPr>
      </p:pic>
      <p:sp>
        <p:nvSpPr>
          <p:cNvPr id="59" name="TextBox 58">
            <a:extLst>
              <a:ext uri="{FF2B5EF4-FFF2-40B4-BE49-F238E27FC236}">
                <a16:creationId xmlns:a16="http://schemas.microsoft.com/office/drawing/2014/main" id="{E6DCED51-4CE5-D644-BCD6-EC3F9E968C4C}"/>
              </a:ext>
            </a:extLst>
          </p:cNvPr>
          <p:cNvSpPr txBox="1"/>
          <p:nvPr/>
        </p:nvSpPr>
        <p:spPr>
          <a:xfrm>
            <a:off x="11264675"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61" name="Picture 60" descr="A picture containing cup&#10;&#10;Description automatically generated">
            <a:extLst>
              <a:ext uri="{FF2B5EF4-FFF2-40B4-BE49-F238E27FC236}">
                <a16:creationId xmlns:a16="http://schemas.microsoft.com/office/drawing/2014/main" id="{B2DC68C6-7B00-9F4B-BD3E-7ED552BAEC76}"/>
              </a:ext>
            </a:extLst>
          </p:cNvPr>
          <p:cNvPicPr>
            <a:picLocks noChangeAspect="1"/>
          </p:cNvPicPr>
          <p:nvPr/>
        </p:nvPicPr>
        <p:blipFill>
          <a:blip r:embed="rId9"/>
          <a:stretch>
            <a:fillRect/>
          </a:stretch>
        </p:blipFill>
        <p:spPr>
          <a:xfrm rot="699673">
            <a:off x="9914883" y="4898924"/>
            <a:ext cx="1277551" cy="1277551"/>
          </a:xfrm>
          <a:prstGeom prst="rect">
            <a:avLst/>
          </a:prstGeom>
        </p:spPr>
      </p:pic>
      <p:grpSp>
        <p:nvGrpSpPr>
          <p:cNvPr id="23" name="Group 22">
            <a:extLst>
              <a:ext uri="{FF2B5EF4-FFF2-40B4-BE49-F238E27FC236}">
                <a16:creationId xmlns:a16="http://schemas.microsoft.com/office/drawing/2014/main" id="{E863C6C8-CBD0-114C-AEF5-307A525E8811}"/>
              </a:ext>
            </a:extLst>
          </p:cNvPr>
          <p:cNvGrpSpPr/>
          <p:nvPr/>
        </p:nvGrpSpPr>
        <p:grpSpPr>
          <a:xfrm>
            <a:off x="2826127" y="4276743"/>
            <a:ext cx="1970220" cy="1852939"/>
            <a:chOff x="2650309" y="5775932"/>
            <a:chExt cx="1970220" cy="1852939"/>
          </a:xfrm>
        </p:grpSpPr>
        <p:grpSp>
          <p:nvGrpSpPr>
            <p:cNvPr id="36" name="Group 35">
              <a:extLst>
                <a:ext uri="{FF2B5EF4-FFF2-40B4-BE49-F238E27FC236}">
                  <a16:creationId xmlns:a16="http://schemas.microsoft.com/office/drawing/2014/main" id="{EA7CEE74-02AF-3047-8200-FE7D1E05CA7F}"/>
                </a:ext>
              </a:extLst>
            </p:cNvPr>
            <p:cNvGrpSpPr/>
            <p:nvPr/>
          </p:nvGrpSpPr>
          <p:grpSpPr>
            <a:xfrm>
              <a:off x="3249449" y="6090664"/>
              <a:ext cx="720821" cy="1070910"/>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8"/>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9"/>
              <a:stretch>
                <a:fillRect/>
              </a:stretch>
            </p:blipFill>
            <p:spPr>
              <a:xfrm rot="699673">
                <a:off x="3352704" y="3693636"/>
                <a:ext cx="1277551" cy="1277551"/>
              </a:xfrm>
              <a:prstGeom prst="rect">
                <a:avLst/>
              </a:prstGeom>
            </p:spPr>
          </p:pic>
        </p:grpSp>
        <p:pic>
          <p:nvPicPr>
            <p:cNvPr id="56" name="Picture 55" descr="Icon&#10;&#10;Description automatically generated">
              <a:extLst>
                <a:ext uri="{FF2B5EF4-FFF2-40B4-BE49-F238E27FC236}">
                  <a16:creationId xmlns:a16="http://schemas.microsoft.com/office/drawing/2014/main" id="{7791C89D-AC78-8440-8FE4-49E344DA11E0}"/>
                </a:ext>
              </a:extLst>
            </p:cNvPr>
            <p:cNvPicPr>
              <a:picLocks noChangeAspect="1"/>
            </p:cNvPicPr>
            <p:nvPr/>
          </p:nvPicPr>
          <p:blipFill rotWithShape="1">
            <a:blip r:embed="rId10"/>
            <a:srcRect b="5953"/>
            <a:stretch/>
          </p:blipFill>
          <p:spPr>
            <a:xfrm>
              <a:off x="2650309" y="5775932"/>
              <a:ext cx="1970220" cy="1852939"/>
            </a:xfrm>
            <a:prstGeom prst="rect">
              <a:avLst/>
            </a:prstGeom>
          </p:spPr>
        </p:pic>
      </p:grpSp>
      <p:graphicFrame>
        <p:nvGraphicFramePr>
          <p:cNvPr id="64" name="Table 8">
            <a:extLst>
              <a:ext uri="{FF2B5EF4-FFF2-40B4-BE49-F238E27FC236}">
                <a16:creationId xmlns:a16="http://schemas.microsoft.com/office/drawing/2014/main" id="{84B2613B-E1C5-5A43-94B0-8F494416A9FE}"/>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81D7807-7F6C-BD42-A629-920F14BF477D}"/>
                  </a:ext>
                </a:extLst>
              </p:cNvPr>
              <p:cNvSpPr txBox="1"/>
              <p:nvPr/>
            </p:nvSpPr>
            <p:spPr>
              <a:xfrm>
                <a:off x="7709810" y="3128611"/>
                <a:ext cx="1717393"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oMath>
                  </m:oMathPara>
                </a14:m>
                <a:endParaRPr lang="en-US" dirty="0"/>
              </a:p>
            </p:txBody>
          </p:sp>
        </mc:Choice>
        <mc:Fallback xmlns="">
          <p:sp>
            <p:nvSpPr>
              <p:cNvPr id="65" name="TextBox 64">
                <a:extLst>
                  <a:ext uri="{FF2B5EF4-FFF2-40B4-BE49-F238E27FC236}">
                    <a16:creationId xmlns:a16="http://schemas.microsoft.com/office/drawing/2014/main" id="{581D7807-7F6C-BD42-A629-920F14BF477D}"/>
                  </a:ext>
                </a:extLst>
              </p:cNvPr>
              <p:cNvSpPr txBox="1">
                <a:spLocks noRot="1" noChangeAspect="1" noMove="1" noResize="1" noEditPoints="1" noAdjustHandles="1" noChangeArrowheads="1" noChangeShapeType="1" noTextEdit="1"/>
              </p:cNvSpPr>
              <p:nvPr/>
            </p:nvSpPr>
            <p:spPr>
              <a:xfrm>
                <a:off x="7709810" y="3128611"/>
                <a:ext cx="1717393" cy="424732"/>
              </a:xfrm>
              <a:prstGeom prst="rect">
                <a:avLst/>
              </a:prstGeom>
              <a:blipFill>
                <a:blip r:embed="rId13"/>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264ECC6-78E7-D545-93F0-61A25504AC95}"/>
                  </a:ext>
                </a:extLst>
              </p:cNvPr>
              <p:cNvSpPr txBox="1"/>
              <p:nvPr/>
            </p:nvSpPr>
            <p:spPr>
              <a:xfrm>
                <a:off x="9585688" y="3651728"/>
                <a:ext cx="1727076" cy="757130"/>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a:p>
                <a:pPr algn="ctr"/>
                <a:r>
                  <a:rPr lang="en-US" dirty="0"/>
                  <a:t>proportional  </a:t>
                </a:r>
              </a:p>
            </p:txBody>
          </p:sp>
        </mc:Choice>
        <mc:Fallback xmlns="">
          <p:sp>
            <p:nvSpPr>
              <p:cNvPr id="66" name="TextBox 65">
                <a:extLst>
                  <a:ext uri="{FF2B5EF4-FFF2-40B4-BE49-F238E27FC236}">
                    <a16:creationId xmlns:a16="http://schemas.microsoft.com/office/drawing/2014/main" id="{B264ECC6-78E7-D545-93F0-61A25504AC95}"/>
                  </a:ext>
                </a:extLst>
              </p:cNvPr>
              <p:cNvSpPr txBox="1">
                <a:spLocks noRot="1" noChangeAspect="1" noMove="1" noResize="1" noEditPoints="1" noAdjustHandles="1" noChangeArrowheads="1" noChangeShapeType="1" noTextEdit="1"/>
              </p:cNvSpPr>
              <p:nvPr/>
            </p:nvSpPr>
            <p:spPr>
              <a:xfrm>
                <a:off x="9585688" y="3651728"/>
                <a:ext cx="1727076" cy="757130"/>
              </a:xfrm>
              <a:prstGeom prst="rect">
                <a:avLst/>
              </a:prstGeom>
              <a:blipFill>
                <a:blip r:embed="rId14"/>
                <a:stretch>
                  <a:fillRect l="-3650" t="-4918" r="-4380" b="-14754"/>
                </a:stretch>
              </a:blipFill>
            </p:spPr>
            <p:txBody>
              <a:bodyPr/>
              <a:lstStyle/>
              <a:p>
                <a:r>
                  <a:rPr lang="en-US">
                    <a:noFill/>
                  </a:rPr>
                  <a:t> </a:t>
                </a:r>
              </a:p>
            </p:txBody>
          </p:sp>
        </mc:Fallback>
      </mc:AlternateContent>
      <p:pic>
        <p:nvPicPr>
          <p:cNvPr id="40" name="Picture 39" descr="Icon&#10;&#10;Description automatically generated">
            <a:extLst>
              <a:ext uri="{FF2B5EF4-FFF2-40B4-BE49-F238E27FC236}">
                <a16:creationId xmlns:a16="http://schemas.microsoft.com/office/drawing/2014/main" id="{A9AA4BF4-DAC9-4C49-B162-585D62EBD704}"/>
              </a:ext>
            </a:extLst>
          </p:cNvPr>
          <p:cNvPicPr>
            <a:picLocks noChangeAspect="1"/>
          </p:cNvPicPr>
          <p:nvPr/>
        </p:nvPicPr>
        <p:blipFill>
          <a:blip r:embed="rId15"/>
          <a:stretch>
            <a:fillRect/>
          </a:stretch>
        </p:blipFill>
        <p:spPr>
          <a:xfrm>
            <a:off x="12259788" y="6408086"/>
            <a:ext cx="950976" cy="939416"/>
          </a:xfrm>
          <a:prstGeom prst="rect">
            <a:avLst/>
          </a:prstGeom>
        </p:spPr>
      </p:pic>
      <p:sp>
        <p:nvSpPr>
          <p:cNvPr id="42" name="TextBox 41">
            <a:extLst>
              <a:ext uri="{FF2B5EF4-FFF2-40B4-BE49-F238E27FC236}">
                <a16:creationId xmlns:a16="http://schemas.microsoft.com/office/drawing/2014/main" id="{E34CF8D2-DB65-184E-A04B-D7CA650E0C95}"/>
              </a:ext>
            </a:extLst>
          </p:cNvPr>
          <p:cNvSpPr txBox="1"/>
          <p:nvPr/>
        </p:nvSpPr>
        <p:spPr>
          <a:xfrm>
            <a:off x="1670930" y="1552560"/>
            <a:ext cx="11412882" cy="830997"/>
          </a:xfrm>
          <a:prstGeom prst="rect">
            <a:avLst/>
          </a:prstGeom>
          <a:noFill/>
        </p:spPr>
        <p:txBody>
          <a:bodyPr wrap="square" rtlCol="0">
            <a:spAutoFit/>
          </a:bodyPr>
          <a:lstStyle/>
          <a:p>
            <a:pPr algn="ctr"/>
            <a:r>
              <a:rPr lang="en-US" sz="4800" dirty="0"/>
              <a:t>Generate Text (</a:t>
            </a:r>
            <a:r>
              <a:rPr lang="en-US" sz="4800" b="1" dirty="0"/>
              <a:t>Formal Style, Math Topic</a:t>
            </a:r>
            <a:r>
              <a:rPr lang="en-US" sz="4800" dirty="0"/>
              <a:t>):</a:t>
            </a:r>
            <a:endParaRPr lang="en-US" sz="2400" i="1" u="sng" dirty="0"/>
          </a:p>
        </p:txBody>
      </p:sp>
      <p:grpSp>
        <p:nvGrpSpPr>
          <p:cNvPr id="44" name="Group 43">
            <a:extLst>
              <a:ext uri="{FF2B5EF4-FFF2-40B4-BE49-F238E27FC236}">
                <a16:creationId xmlns:a16="http://schemas.microsoft.com/office/drawing/2014/main" id="{6BE90257-0D41-B142-AD30-682043F1832E}"/>
              </a:ext>
            </a:extLst>
          </p:cNvPr>
          <p:cNvGrpSpPr/>
          <p:nvPr/>
        </p:nvGrpSpPr>
        <p:grpSpPr>
          <a:xfrm>
            <a:off x="10996005" y="4912403"/>
            <a:ext cx="1693881" cy="1716395"/>
            <a:chOff x="10931975" y="2233771"/>
            <a:chExt cx="1693881" cy="1716395"/>
          </a:xfrm>
        </p:grpSpPr>
        <p:pic>
          <p:nvPicPr>
            <p:cNvPr id="50" name="Picture 10" descr="Thought Bubble transparent PNG - StickPNG">
              <a:extLst>
                <a:ext uri="{FF2B5EF4-FFF2-40B4-BE49-F238E27FC236}">
                  <a16:creationId xmlns:a16="http://schemas.microsoft.com/office/drawing/2014/main" id="{8B524613-BD19-0142-A090-D8DA871E60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4A7C188-D60F-0645-96DD-4EF5A86E367A}"/>
                    </a:ext>
                  </a:extLst>
                </p:cNvPr>
                <p:cNvSpPr txBox="1"/>
                <p:nvPr/>
              </p:nvSpPr>
              <p:spPr>
                <a:xfrm>
                  <a:off x="11395412" y="2362493"/>
                  <a:ext cx="767005"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sz="5400" i="1" smtClean="0">
                            <a:latin typeface="Cambria Math" panose="02040503050406030204" pitchFamily="18" charset="0"/>
                          </a:rPr>
                          <m:t>𝜋</m:t>
                        </m:r>
                      </m:oMath>
                    </m:oMathPara>
                  </a14:m>
                  <a:endParaRPr lang="en-US" sz="5400" dirty="0"/>
                </a:p>
              </p:txBody>
            </p:sp>
          </mc:Choice>
          <mc:Fallback xmlns="">
            <p:sp>
              <p:nvSpPr>
                <p:cNvPr id="51" name="TextBox 50">
                  <a:extLst>
                    <a:ext uri="{FF2B5EF4-FFF2-40B4-BE49-F238E27FC236}">
                      <a16:creationId xmlns:a16="http://schemas.microsoft.com/office/drawing/2014/main" id="{14A7C188-D60F-0645-96DD-4EF5A86E367A}"/>
                    </a:ext>
                  </a:extLst>
                </p:cNvPr>
                <p:cNvSpPr txBox="1">
                  <a:spLocks noRot="1" noChangeAspect="1" noMove="1" noResize="1" noEditPoints="1" noAdjustHandles="1" noChangeArrowheads="1" noChangeShapeType="1" noTextEdit="1"/>
                </p:cNvSpPr>
                <p:nvPr/>
              </p:nvSpPr>
              <p:spPr>
                <a:xfrm>
                  <a:off x="11395412" y="2362493"/>
                  <a:ext cx="767005" cy="923330"/>
                </a:xfrm>
                <a:prstGeom prst="rect">
                  <a:avLst/>
                </a:prstGeom>
                <a:blipFill>
                  <a:blip r:embed="rId18"/>
                  <a:stretch>
                    <a:fillRect/>
                  </a:stretch>
                </a:blipFill>
              </p:spPr>
              <p:txBody>
                <a:bodyPr/>
                <a:lstStyle/>
                <a:p>
                  <a:r>
                    <a:rPr lang="en-US">
                      <a:noFill/>
                    </a:rPr>
                    <a:t> </a:t>
                  </a:r>
                </a:p>
              </p:txBody>
            </p:sp>
          </mc:Fallback>
        </mc:AlternateContent>
      </p:grpSp>
      <p:pic>
        <p:nvPicPr>
          <p:cNvPr id="45" name="Picture 2">
            <a:extLst>
              <a:ext uri="{FF2B5EF4-FFF2-40B4-BE49-F238E27FC236}">
                <a16:creationId xmlns:a16="http://schemas.microsoft.com/office/drawing/2014/main" id="{BD0ED5D7-68DA-0C43-A4BB-3F0313ACC92A}"/>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3" name="Table 9">
            <a:extLst>
              <a:ext uri="{FF2B5EF4-FFF2-40B4-BE49-F238E27FC236}">
                <a16:creationId xmlns:a16="http://schemas.microsoft.com/office/drawing/2014/main" id="{643DE693-7DFE-F943-8CBC-3929DF5A0307}"/>
              </a:ext>
            </a:extLst>
          </p:cNvPr>
          <p:cNvGraphicFramePr>
            <a:graphicFrameLocks noGrp="1"/>
          </p:cNvGraphicFramePr>
          <p:nvPr>
            <p:extLst>
              <p:ext uri="{D42A27DB-BD31-4B8C-83A1-F6EECF244321}">
                <p14:modId xmlns:p14="http://schemas.microsoft.com/office/powerpoint/2010/main" val="1495401911"/>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p:graphicFrame>
        <p:nvGraphicFramePr>
          <p:cNvPr id="52" name="Table 8">
            <a:extLst>
              <a:ext uri="{FF2B5EF4-FFF2-40B4-BE49-F238E27FC236}">
                <a16:creationId xmlns:a16="http://schemas.microsoft.com/office/drawing/2014/main" id="{7373CB1B-19CF-A44A-872F-587454B6EEA7}"/>
              </a:ext>
            </a:extLst>
          </p:cNvPr>
          <p:cNvGraphicFramePr>
            <a:graphicFrameLocks noGrp="1"/>
          </p:cNvGraphicFramePr>
          <p:nvPr>
            <p:extLst>
              <p:ext uri="{D42A27DB-BD31-4B8C-83A1-F6EECF244321}">
                <p14:modId xmlns:p14="http://schemas.microsoft.com/office/powerpoint/2010/main" val="3710660183"/>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0.2</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0.8</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0.9</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53" name="Table 20">
            <a:extLst>
              <a:ext uri="{FF2B5EF4-FFF2-40B4-BE49-F238E27FC236}">
                <a16:creationId xmlns:a16="http://schemas.microsoft.com/office/drawing/2014/main" id="{312C3180-7E5F-104D-B739-35D9D141CA78}"/>
              </a:ext>
            </a:extLst>
          </p:cNvPr>
          <p:cNvGraphicFramePr>
            <a:graphicFrameLocks noGrp="1"/>
          </p:cNvGraphicFramePr>
          <p:nvPr>
            <p:extLst>
              <p:ext uri="{D42A27DB-BD31-4B8C-83A1-F6EECF244321}">
                <p14:modId xmlns:p14="http://schemas.microsoft.com/office/powerpoint/2010/main" val="3449238253"/>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p:graphicFrame>
        <p:nvGraphicFramePr>
          <p:cNvPr id="54" name="Table 8">
            <a:extLst>
              <a:ext uri="{FF2B5EF4-FFF2-40B4-BE49-F238E27FC236}">
                <a16:creationId xmlns:a16="http://schemas.microsoft.com/office/drawing/2014/main" id="{6C263B35-6B6F-7E41-BE76-A49F154ECA65}"/>
              </a:ext>
            </a:extLst>
          </p:cNvPr>
          <p:cNvGraphicFramePr>
            <a:graphicFrameLocks noGrp="1"/>
          </p:cNvGraphicFramePr>
          <p:nvPr>
            <p:extLst>
              <p:ext uri="{D42A27DB-BD31-4B8C-83A1-F6EECF244321}">
                <p14:modId xmlns:p14="http://schemas.microsoft.com/office/powerpoint/2010/main" val="2127030343"/>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0.08</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0.24</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0.09</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grpSp>
        <p:nvGrpSpPr>
          <p:cNvPr id="55" name="Group 54">
            <a:extLst>
              <a:ext uri="{FF2B5EF4-FFF2-40B4-BE49-F238E27FC236}">
                <a16:creationId xmlns:a16="http://schemas.microsoft.com/office/drawing/2014/main" id="{56FFF44F-72B4-B048-BE01-9B65A8BCEF35}"/>
              </a:ext>
            </a:extLst>
          </p:cNvPr>
          <p:cNvGrpSpPr/>
          <p:nvPr/>
        </p:nvGrpSpPr>
        <p:grpSpPr>
          <a:xfrm>
            <a:off x="12256657" y="6393396"/>
            <a:ext cx="954107" cy="954106"/>
            <a:chOff x="3141432" y="6123141"/>
            <a:chExt cx="1699044" cy="1719951"/>
          </a:xfrm>
        </p:grpSpPr>
        <p:pic>
          <p:nvPicPr>
            <p:cNvPr id="60" name="Picture 59" descr="Icon&#10;&#10;Description automatically generated">
              <a:extLst>
                <a:ext uri="{FF2B5EF4-FFF2-40B4-BE49-F238E27FC236}">
                  <a16:creationId xmlns:a16="http://schemas.microsoft.com/office/drawing/2014/main" id="{F02C917B-5716-0949-97DE-C3DBF70E2476}"/>
                </a:ext>
              </a:extLst>
            </p:cNvPr>
            <p:cNvPicPr>
              <a:picLocks noChangeAspect="1"/>
            </p:cNvPicPr>
            <p:nvPr/>
          </p:nvPicPr>
          <p:blipFill>
            <a:blip r:embed="rId15"/>
            <a:stretch>
              <a:fillRect/>
            </a:stretch>
          </p:blipFill>
          <p:spPr>
            <a:xfrm>
              <a:off x="3141432" y="6144049"/>
              <a:ext cx="1699044" cy="1699043"/>
            </a:xfrm>
            <a:prstGeom prst="rect">
              <a:avLst/>
            </a:prstGeom>
          </p:spPr>
        </p:pic>
        <p:pic>
          <p:nvPicPr>
            <p:cNvPr id="62" name="Picture 2" descr="💢 Anger Symbol Meaning with Pictures: from A to Z">
              <a:extLst>
                <a:ext uri="{FF2B5EF4-FFF2-40B4-BE49-F238E27FC236}">
                  <a16:creationId xmlns:a16="http://schemas.microsoft.com/office/drawing/2014/main" id="{32748AF0-A404-0643-B34E-70A63339C59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20391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02E7E17D-CE9D-4647-BD37-A8973E72074C}"/>
              </a:ext>
            </a:extLst>
          </p:cNvPr>
          <p:cNvCxnSpPr>
            <a:cxnSpLocks/>
          </p:cNvCxnSpPr>
          <p:nvPr/>
        </p:nvCxnSpPr>
        <p:spPr>
          <a:xfrm>
            <a:off x="7285573" y="3532150"/>
            <a:ext cx="5209" cy="3552541"/>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Compositionality</a:t>
            </a:r>
          </a:p>
        </p:txBody>
      </p:sp>
      <p:cxnSp>
        <p:nvCxnSpPr>
          <p:cNvPr id="4" name="Straight Arrow Connector 3">
            <a:extLst>
              <a:ext uri="{FF2B5EF4-FFF2-40B4-BE49-F238E27FC236}">
                <a16:creationId xmlns:a16="http://schemas.microsoft.com/office/drawing/2014/main" id="{98009E4D-3691-034E-A9FB-7DA105E55A31}"/>
              </a:ext>
            </a:extLst>
          </p:cNvPr>
          <p:cNvCxnSpPr>
            <a:cxnSpLocks/>
          </p:cNvCxnSpPr>
          <p:nvPr/>
        </p:nvCxnSpPr>
        <p:spPr>
          <a:xfrm flipV="1">
            <a:off x="2439643" y="5313156"/>
            <a:ext cx="2873668" cy="2438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39643" y="3516753"/>
            <a:ext cx="1458" cy="1820787"/>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7"/>
                <a:stretch>
                  <a:fillRect b="-13333"/>
                </a:stretch>
              </a:blipFill>
            </p:spPr>
            <p:txBody>
              <a:bodyPr/>
              <a:lstStyle/>
              <a:p>
                <a:r>
                  <a:rPr lang="en-US">
                    <a:noFill/>
                  </a:rPr>
                  <a:t> </a:t>
                </a:r>
              </a:p>
            </p:txBody>
          </p:sp>
        </mc:Fallback>
      </mc:AlternateContent>
      <p:pic>
        <p:nvPicPr>
          <p:cNvPr id="58" name="Picture 57" descr="Icon&#10;&#10;Description automatically generated">
            <a:extLst>
              <a:ext uri="{FF2B5EF4-FFF2-40B4-BE49-F238E27FC236}">
                <a16:creationId xmlns:a16="http://schemas.microsoft.com/office/drawing/2014/main" id="{3741033E-7EC2-7047-AD1D-33091B59C1EC}"/>
              </a:ext>
            </a:extLst>
          </p:cNvPr>
          <p:cNvPicPr>
            <a:picLocks noChangeAspect="1"/>
          </p:cNvPicPr>
          <p:nvPr/>
        </p:nvPicPr>
        <p:blipFill>
          <a:blip r:embed="rId8"/>
          <a:stretch>
            <a:fillRect/>
          </a:stretch>
        </p:blipFill>
        <p:spPr>
          <a:xfrm>
            <a:off x="9391043" y="5931225"/>
            <a:ext cx="1801347" cy="1801347"/>
          </a:xfrm>
          <a:prstGeom prst="rect">
            <a:avLst/>
          </a:prstGeom>
        </p:spPr>
      </p:pic>
      <p:pic>
        <p:nvPicPr>
          <p:cNvPr id="61" name="Picture 60" descr="A picture containing cup&#10;&#10;Description automatically generated">
            <a:extLst>
              <a:ext uri="{FF2B5EF4-FFF2-40B4-BE49-F238E27FC236}">
                <a16:creationId xmlns:a16="http://schemas.microsoft.com/office/drawing/2014/main" id="{B2DC68C6-7B00-9F4B-BD3E-7ED552BAEC76}"/>
              </a:ext>
            </a:extLst>
          </p:cNvPr>
          <p:cNvPicPr>
            <a:picLocks noChangeAspect="1"/>
          </p:cNvPicPr>
          <p:nvPr/>
        </p:nvPicPr>
        <p:blipFill>
          <a:blip r:embed="rId9"/>
          <a:stretch>
            <a:fillRect/>
          </a:stretch>
        </p:blipFill>
        <p:spPr>
          <a:xfrm rot="699673">
            <a:off x="9914883" y="4898924"/>
            <a:ext cx="1277551" cy="1277551"/>
          </a:xfrm>
          <a:prstGeom prst="rect">
            <a:avLst/>
          </a:prstGeom>
        </p:spPr>
      </p:pic>
      <p:grpSp>
        <p:nvGrpSpPr>
          <p:cNvPr id="23" name="Group 22">
            <a:extLst>
              <a:ext uri="{FF2B5EF4-FFF2-40B4-BE49-F238E27FC236}">
                <a16:creationId xmlns:a16="http://schemas.microsoft.com/office/drawing/2014/main" id="{E863C6C8-CBD0-114C-AEF5-307A525E8811}"/>
              </a:ext>
            </a:extLst>
          </p:cNvPr>
          <p:cNvGrpSpPr/>
          <p:nvPr/>
        </p:nvGrpSpPr>
        <p:grpSpPr>
          <a:xfrm>
            <a:off x="2826127" y="4276743"/>
            <a:ext cx="1970220" cy="1852939"/>
            <a:chOff x="2650309" y="5775932"/>
            <a:chExt cx="1970220" cy="1852939"/>
          </a:xfrm>
        </p:grpSpPr>
        <p:grpSp>
          <p:nvGrpSpPr>
            <p:cNvPr id="36" name="Group 35">
              <a:extLst>
                <a:ext uri="{FF2B5EF4-FFF2-40B4-BE49-F238E27FC236}">
                  <a16:creationId xmlns:a16="http://schemas.microsoft.com/office/drawing/2014/main" id="{EA7CEE74-02AF-3047-8200-FE7D1E05CA7F}"/>
                </a:ext>
              </a:extLst>
            </p:cNvPr>
            <p:cNvGrpSpPr/>
            <p:nvPr/>
          </p:nvGrpSpPr>
          <p:grpSpPr>
            <a:xfrm>
              <a:off x="3249449" y="6090664"/>
              <a:ext cx="720821" cy="1070910"/>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8"/>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9"/>
              <a:stretch>
                <a:fillRect/>
              </a:stretch>
            </p:blipFill>
            <p:spPr>
              <a:xfrm rot="699673">
                <a:off x="3352704" y="3693636"/>
                <a:ext cx="1277551" cy="1277551"/>
              </a:xfrm>
              <a:prstGeom prst="rect">
                <a:avLst/>
              </a:prstGeom>
            </p:spPr>
          </p:pic>
        </p:grpSp>
        <p:pic>
          <p:nvPicPr>
            <p:cNvPr id="56" name="Picture 55" descr="Icon&#10;&#10;Description automatically generated">
              <a:extLst>
                <a:ext uri="{FF2B5EF4-FFF2-40B4-BE49-F238E27FC236}">
                  <a16:creationId xmlns:a16="http://schemas.microsoft.com/office/drawing/2014/main" id="{7791C89D-AC78-8440-8FE4-49E344DA11E0}"/>
                </a:ext>
              </a:extLst>
            </p:cNvPr>
            <p:cNvPicPr>
              <a:picLocks noChangeAspect="1"/>
            </p:cNvPicPr>
            <p:nvPr/>
          </p:nvPicPr>
          <p:blipFill rotWithShape="1">
            <a:blip r:embed="rId10"/>
            <a:srcRect b="5953"/>
            <a:stretch/>
          </p:blipFill>
          <p:spPr>
            <a:xfrm>
              <a:off x="2650309" y="5775932"/>
              <a:ext cx="1970220" cy="1852939"/>
            </a:xfrm>
            <a:prstGeom prst="rect">
              <a:avLst/>
            </a:prstGeom>
          </p:spPr>
        </p:pic>
      </p:grpSp>
      <p:graphicFrame>
        <p:nvGraphicFramePr>
          <p:cNvPr id="64" name="Table 8">
            <a:extLst>
              <a:ext uri="{FF2B5EF4-FFF2-40B4-BE49-F238E27FC236}">
                <a16:creationId xmlns:a16="http://schemas.microsoft.com/office/drawing/2014/main" id="{84B2613B-E1C5-5A43-94B0-8F494416A9FE}"/>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81D7807-7F6C-BD42-A629-920F14BF477D}"/>
                  </a:ext>
                </a:extLst>
              </p:cNvPr>
              <p:cNvSpPr txBox="1"/>
              <p:nvPr/>
            </p:nvSpPr>
            <p:spPr>
              <a:xfrm>
                <a:off x="7709810" y="3128611"/>
                <a:ext cx="1717393"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oMath>
                  </m:oMathPara>
                </a14:m>
                <a:endParaRPr lang="en-US" dirty="0"/>
              </a:p>
            </p:txBody>
          </p:sp>
        </mc:Choice>
        <mc:Fallback xmlns="">
          <p:sp>
            <p:nvSpPr>
              <p:cNvPr id="65" name="TextBox 64">
                <a:extLst>
                  <a:ext uri="{FF2B5EF4-FFF2-40B4-BE49-F238E27FC236}">
                    <a16:creationId xmlns:a16="http://schemas.microsoft.com/office/drawing/2014/main" id="{581D7807-7F6C-BD42-A629-920F14BF477D}"/>
                  </a:ext>
                </a:extLst>
              </p:cNvPr>
              <p:cNvSpPr txBox="1">
                <a:spLocks noRot="1" noChangeAspect="1" noMove="1" noResize="1" noEditPoints="1" noAdjustHandles="1" noChangeArrowheads="1" noChangeShapeType="1" noTextEdit="1"/>
              </p:cNvSpPr>
              <p:nvPr/>
            </p:nvSpPr>
            <p:spPr>
              <a:xfrm>
                <a:off x="7709810" y="3128611"/>
                <a:ext cx="1717393" cy="424732"/>
              </a:xfrm>
              <a:prstGeom prst="rect">
                <a:avLst/>
              </a:prstGeom>
              <a:blipFill>
                <a:blip r:embed="rId13"/>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264ECC6-78E7-D545-93F0-61A25504AC95}"/>
                  </a:ext>
                </a:extLst>
              </p:cNvPr>
              <p:cNvSpPr txBox="1"/>
              <p:nvPr/>
            </p:nvSpPr>
            <p:spPr>
              <a:xfrm>
                <a:off x="9585688" y="3651728"/>
                <a:ext cx="1727076" cy="757130"/>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a:p>
                <a:pPr algn="ctr"/>
                <a:r>
                  <a:rPr lang="en-US" dirty="0"/>
                  <a:t>proportional  </a:t>
                </a:r>
              </a:p>
            </p:txBody>
          </p:sp>
        </mc:Choice>
        <mc:Fallback xmlns="">
          <p:sp>
            <p:nvSpPr>
              <p:cNvPr id="66" name="TextBox 65">
                <a:extLst>
                  <a:ext uri="{FF2B5EF4-FFF2-40B4-BE49-F238E27FC236}">
                    <a16:creationId xmlns:a16="http://schemas.microsoft.com/office/drawing/2014/main" id="{B264ECC6-78E7-D545-93F0-61A25504AC95}"/>
                  </a:ext>
                </a:extLst>
              </p:cNvPr>
              <p:cNvSpPr txBox="1">
                <a:spLocks noRot="1" noChangeAspect="1" noMove="1" noResize="1" noEditPoints="1" noAdjustHandles="1" noChangeArrowheads="1" noChangeShapeType="1" noTextEdit="1"/>
              </p:cNvSpPr>
              <p:nvPr/>
            </p:nvSpPr>
            <p:spPr>
              <a:xfrm>
                <a:off x="9585688" y="3651728"/>
                <a:ext cx="1727076" cy="757130"/>
              </a:xfrm>
              <a:prstGeom prst="rect">
                <a:avLst/>
              </a:prstGeom>
              <a:blipFill>
                <a:blip r:embed="rId14"/>
                <a:stretch>
                  <a:fillRect l="-3650" t="-4918" r="-4380" b="-14754"/>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F2C9AED7-A69C-1C4D-8BF2-6E2BB52A8C66}"/>
              </a:ext>
            </a:extLst>
          </p:cNvPr>
          <p:cNvCxnSpPr>
            <a:cxnSpLocks/>
            <a:endCxn id="42" idx="1"/>
          </p:cNvCxnSpPr>
          <p:nvPr/>
        </p:nvCxnSpPr>
        <p:spPr>
          <a:xfrm>
            <a:off x="2448547" y="7076352"/>
            <a:ext cx="2864764" cy="833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42" name="Table 8">
            <a:extLst>
              <a:ext uri="{FF2B5EF4-FFF2-40B4-BE49-F238E27FC236}">
                <a16:creationId xmlns:a16="http://schemas.microsoft.com/office/drawing/2014/main" id="{D924D60F-63AC-7041-808E-7B8AAA49F393}"/>
              </a:ext>
            </a:extLst>
          </p:cNvPr>
          <p:cNvGraphicFramePr>
            <a:graphicFrameLocks noGrp="1"/>
          </p:cNvGraphicFramePr>
          <p:nvPr>
            <p:extLst>
              <p:ext uri="{D42A27DB-BD31-4B8C-83A1-F6EECF244321}">
                <p14:modId xmlns:p14="http://schemas.microsoft.com/office/powerpoint/2010/main" val="3627672480"/>
              </p:ext>
            </p:extLst>
          </p:nvPr>
        </p:nvGraphicFramePr>
        <p:xfrm>
          <a:off x="5313311" y="6243443"/>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0.3</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0.1</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0.9</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cxnSp>
        <p:nvCxnSpPr>
          <p:cNvPr id="44" name="Straight Connector 43">
            <a:extLst>
              <a:ext uri="{FF2B5EF4-FFF2-40B4-BE49-F238E27FC236}">
                <a16:creationId xmlns:a16="http://schemas.microsoft.com/office/drawing/2014/main" id="{07C29258-A781-624E-91D6-7B6BBBBA0766}"/>
              </a:ext>
            </a:extLst>
          </p:cNvPr>
          <p:cNvCxnSpPr>
            <a:cxnSpLocks/>
          </p:cNvCxnSpPr>
          <p:nvPr/>
        </p:nvCxnSpPr>
        <p:spPr>
          <a:xfrm flipH="1">
            <a:off x="2441987" y="5289673"/>
            <a:ext cx="0" cy="1784211"/>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FDFF8C7-5760-1E40-979F-AE992FAB1DCD}"/>
              </a:ext>
            </a:extLst>
          </p:cNvPr>
          <p:cNvCxnSpPr>
            <a:cxnSpLocks/>
          </p:cNvCxnSpPr>
          <p:nvPr/>
        </p:nvCxnSpPr>
        <p:spPr>
          <a:xfrm>
            <a:off x="6862739" y="7077042"/>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271AA9D6-5B70-244E-B255-DCD74A1628FE}"/>
              </a:ext>
            </a:extLst>
          </p:cNvPr>
          <p:cNvSpPr txBox="1"/>
          <p:nvPr/>
        </p:nvSpPr>
        <p:spPr>
          <a:xfrm>
            <a:off x="1670930" y="1552560"/>
            <a:ext cx="11412882" cy="830997"/>
          </a:xfrm>
          <a:prstGeom prst="rect">
            <a:avLst/>
          </a:prstGeom>
          <a:noFill/>
        </p:spPr>
        <p:txBody>
          <a:bodyPr wrap="square" rtlCol="0">
            <a:spAutoFit/>
          </a:bodyPr>
          <a:lstStyle/>
          <a:p>
            <a:pPr algn="ctr"/>
            <a:r>
              <a:rPr lang="en-US" sz="4800" dirty="0"/>
              <a:t>Generate Text (</a:t>
            </a:r>
            <a:r>
              <a:rPr lang="en-US" sz="4800" b="1" dirty="0"/>
              <a:t>Formal Style, Math Topic</a:t>
            </a:r>
            <a:r>
              <a:rPr lang="en-US" sz="4800" dirty="0"/>
              <a:t>):</a:t>
            </a:r>
            <a:endParaRPr lang="en-US" sz="2400" i="1" u="sng" dirty="0"/>
          </a:p>
        </p:txBody>
      </p:sp>
      <p:grpSp>
        <p:nvGrpSpPr>
          <p:cNvPr id="71" name="Group 70">
            <a:extLst>
              <a:ext uri="{FF2B5EF4-FFF2-40B4-BE49-F238E27FC236}">
                <a16:creationId xmlns:a16="http://schemas.microsoft.com/office/drawing/2014/main" id="{3ACEB313-D584-4442-9304-BA97528B8AC0}"/>
              </a:ext>
            </a:extLst>
          </p:cNvPr>
          <p:cNvGrpSpPr/>
          <p:nvPr/>
        </p:nvGrpSpPr>
        <p:grpSpPr>
          <a:xfrm>
            <a:off x="2827802" y="6129682"/>
            <a:ext cx="1970220" cy="1852939"/>
            <a:chOff x="9353703" y="3660934"/>
            <a:chExt cx="1970220" cy="1852939"/>
          </a:xfrm>
        </p:grpSpPr>
        <p:grpSp>
          <p:nvGrpSpPr>
            <p:cNvPr id="72" name="Group 71">
              <a:extLst>
                <a:ext uri="{FF2B5EF4-FFF2-40B4-BE49-F238E27FC236}">
                  <a16:creationId xmlns:a16="http://schemas.microsoft.com/office/drawing/2014/main" id="{E3D4F23F-5AA5-744D-BDB1-7A53AC2E7C40}"/>
                </a:ext>
              </a:extLst>
            </p:cNvPr>
            <p:cNvGrpSpPr/>
            <p:nvPr/>
          </p:nvGrpSpPr>
          <p:grpSpPr>
            <a:xfrm>
              <a:off x="9908591" y="4036368"/>
              <a:ext cx="925937" cy="1007668"/>
              <a:chOff x="11356673" y="3803115"/>
              <a:chExt cx="1277499" cy="1337986"/>
            </a:xfrm>
          </p:grpSpPr>
          <p:pic>
            <p:nvPicPr>
              <p:cNvPr id="74" name="Picture 73" descr="Icon&#10;&#10;Description automatically generated">
                <a:extLst>
                  <a:ext uri="{FF2B5EF4-FFF2-40B4-BE49-F238E27FC236}">
                    <a16:creationId xmlns:a16="http://schemas.microsoft.com/office/drawing/2014/main" id="{0B38F499-7D08-9843-BF51-D11E2BBC1D73}"/>
                  </a:ext>
                </a:extLst>
              </p:cNvPr>
              <p:cNvPicPr>
                <a:picLocks noChangeAspect="1"/>
              </p:cNvPicPr>
              <p:nvPr/>
            </p:nvPicPr>
            <p:blipFill>
              <a:blip r:embed="rId8"/>
              <a:stretch>
                <a:fillRect/>
              </a:stretch>
            </p:blipFill>
            <p:spPr>
              <a:xfrm>
                <a:off x="11356673" y="4460325"/>
                <a:ext cx="720803" cy="680776"/>
              </a:xfrm>
              <a:prstGeom prst="rect">
                <a:avLst/>
              </a:prstGeom>
            </p:spPr>
          </p:pic>
          <p:grpSp>
            <p:nvGrpSpPr>
              <p:cNvPr id="75" name="Group 74">
                <a:extLst>
                  <a:ext uri="{FF2B5EF4-FFF2-40B4-BE49-F238E27FC236}">
                    <a16:creationId xmlns:a16="http://schemas.microsoft.com/office/drawing/2014/main" id="{29EF47E2-BC9E-3748-AEB8-8DFACFC15BF3}"/>
                  </a:ext>
                </a:extLst>
              </p:cNvPr>
              <p:cNvGrpSpPr/>
              <p:nvPr/>
            </p:nvGrpSpPr>
            <p:grpSpPr>
              <a:xfrm>
                <a:off x="11913370" y="3803115"/>
                <a:ext cx="720802" cy="713627"/>
                <a:chOff x="10931975" y="2150945"/>
                <a:chExt cx="1693881" cy="1799221"/>
              </a:xfrm>
            </p:grpSpPr>
            <p:pic>
              <p:nvPicPr>
                <p:cNvPr id="76" name="Picture 10" descr="Thought Bubble transparent PNG - StickPNG">
                  <a:extLst>
                    <a:ext uri="{FF2B5EF4-FFF2-40B4-BE49-F238E27FC236}">
                      <a16:creationId xmlns:a16="http://schemas.microsoft.com/office/drawing/2014/main" id="{3F834110-B953-BD4D-B3F6-B3227D56CFA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B9C12B0C-A4C0-7E47-B552-C1E106E3CF76}"/>
                        </a:ext>
                      </a:extLst>
                    </p:cNvPr>
                    <p:cNvSpPr txBox="1"/>
                    <p:nvPr/>
                  </p:nvSpPr>
                  <p:spPr>
                    <a:xfrm>
                      <a:off x="11124958" y="2150945"/>
                      <a:ext cx="1297463" cy="13394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sz="2000" i="1" smtClean="0">
                                <a:latin typeface="Cambria Math" panose="02040503050406030204" pitchFamily="18" charset="0"/>
                              </a:rPr>
                              <m:t>𝜋</m:t>
                            </m:r>
                          </m:oMath>
                        </m:oMathPara>
                      </a14:m>
                      <a:endParaRPr lang="en-US" sz="2000" dirty="0"/>
                    </a:p>
                  </p:txBody>
                </p:sp>
              </mc:Choice>
              <mc:Fallback xmlns="">
                <p:sp>
                  <p:nvSpPr>
                    <p:cNvPr id="77" name="TextBox 76">
                      <a:extLst>
                        <a:ext uri="{FF2B5EF4-FFF2-40B4-BE49-F238E27FC236}">
                          <a16:creationId xmlns:a16="http://schemas.microsoft.com/office/drawing/2014/main" id="{B9C12B0C-A4C0-7E47-B552-C1E106E3CF76}"/>
                        </a:ext>
                      </a:extLst>
                    </p:cNvPr>
                    <p:cNvSpPr txBox="1">
                      <a:spLocks noRot="1" noChangeAspect="1" noMove="1" noResize="1" noEditPoints="1" noAdjustHandles="1" noChangeArrowheads="1" noChangeShapeType="1" noTextEdit="1"/>
                    </p:cNvSpPr>
                    <p:nvPr/>
                  </p:nvSpPr>
                  <p:spPr>
                    <a:xfrm>
                      <a:off x="11124958" y="2150945"/>
                      <a:ext cx="1297463" cy="1339450"/>
                    </a:xfrm>
                    <a:prstGeom prst="rect">
                      <a:avLst/>
                    </a:prstGeom>
                    <a:blipFill>
                      <a:blip r:embed="rId16"/>
                      <a:stretch>
                        <a:fillRect/>
                      </a:stretch>
                    </a:blipFill>
                  </p:spPr>
                  <p:txBody>
                    <a:bodyPr/>
                    <a:lstStyle/>
                    <a:p>
                      <a:r>
                        <a:rPr lang="en-US">
                          <a:noFill/>
                        </a:rPr>
                        <a:t> </a:t>
                      </a:r>
                    </a:p>
                  </p:txBody>
                </p:sp>
              </mc:Fallback>
            </mc:AlternateContent>
          </p:grpSp>
        </p:grpSp>
        <p:pic>
          <p:nvPicPr>
            <p:cNvPr id="73" name="Picture 72" descr="Icon&#10;&#10;Description automatically generated">
              <a:extLst>
                <a:ext uri="{FF2B5EF4-FFF2-40B4-BE49-F238E27FC236}">
                  <a16:creationId xmlns:a16="http://schemas.microsoft.com/office/drawing/2014/main" id="{C69B81EC-414B-3B4D-91C9-DB28BEA9FC07}"/>
                </a:ext>
              </a:extLst>
            </p:cNvPr>
            <p:cNvPicPr>
              <a:picLocks noChangeAspect="1"/>
            </p:cNvPicPr>
            <p:nvPr/>
          </p:nvPicPr>
          <p:blipFill rotWithShape="1">
            <a:blip r:embed="rId10"/>
            <a:srcRect b="5953"/>
            <a:stretch/>
          </p:blipFill>
          <p:spPr>
            <a:xfrm>
              <a:off x="9353703" y="3660934"/>
              <a:ext cx="1970220" cy="1852939"/>
            </a:xfrm>
            <a:prstGeom prst="rect">
              <a:avLst/>
            </a:prstGeom>
          </p:spPr>
        </p:pic>
      </p:grpSp>
      <p:grpSp>
        <p:nvGrpSpPr>
          <p:cNvPr id="78" name="Group 77">
            <a:extLst>
              <a:ext uri="{FF2B5EF4-FFF2-40B4-BE49-F238E27FC236}">
                <a16:creationId xmlns:a16="http://schemas.microsoft.com/office/drawing/2014/main" id="{F95D1F80-BAB8-7E4F-8966-185DEACC1857}"/>
              </a:ext>
            </a:extLst>
          </p:cNvPr>
          <p:cNvGrpSpPr/>
          <p:nvPr/>
        </p:nvGrpSpPr>
        <p:grpSpPr>
          <a:xfrm>
            <a:off x="10996005" y="4912403"/>
            <a:ext cx="1693881" cy="1716395"/>
            <a:chOff x="10931975" y="2233771"/>
            <a:chExt cx="1693881" cy="1716395"/>
          </a:xfrm>
        </p:grpSpPr>
        <p:pic>
          <p:nvPicPr>
            <p:cNvPr id="79" name="Picture 10" descr="Thought Bubble transparent PNG - StickPNG">
              <a:extLst>
                <a:ext uri="{FF2B5EF4-FFF2-40B4-BE49-F238E27FC236}">
                  <a16:creationId xmlns:a16="http://schemas.microsoft.com/office/drawing/2014/main" id="{DBEB89A3-B344-E44F-B931-B908453FC63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6F3CD96-6004-4B49-ADB3-ECAB22A3FBCB}"/>
                    </a:ext>
                  </a:extLst>
                </p:cNvPr>
                <p:cNvSpPr txBox="1"/>
                <p:nvPr/>
              </p:nvSpPr>
              <p:spPr>
                <a:xfrm>
                  <a:off x="11395412" y="2362493"/>
                  <a:ext cx="767005"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sz="5400" i="1" smtClean="0">
                            <a:latin typeface="Cambria Math" panose="02040503050406030204" pitchFamily="18" charset="0"/>
                          </a:rPr>
                          <m:t>𝜋</m:t>
                        </m:r>
                      </m:oMath>
                    </m:oMathPara>
                  </a14:m>
                  <a:endParaRPr lang="en-US" sz="5400" dirty="0"/>
                </a:p>
              </p:txBody>
            </p:sp>
          </mc:Choice>
          <mc:Fallback xmlns="">
            <p:sp>
              <p:nvSpPr>
                <p:cNvPr id="80" name="TextBox 79">
                  <a:extLst>
                    <a:ext uri="{FF2B5EF4-FFF2-40B4-BE49-F238E27FC236}">
                      <a16:creationId xmlns:a16="http://schemas.microsoft.com/office/drawing/2014/main" id="{26F3CD96-6004-4B49-ADB3-ECAB22A3FBCB}"/>
                    </a:ext>
                  </a:extLst>
                </p:cNvPr>
                <p:cNvSpPr txBox="1">
                  <a:spLocks noRot="1" noChangeAspect="1" noMove="1" noResize="1" noEditPoints="1" noAdjustHandles="1" noChangeArrowheads="1" noChangeShapeType="1" noTextEdit="1"/>
                </p:cNvSpPr>
                <p:nvPr/>
              </p:nvSpPr>
              <p:spPr>
                <a:xfrm>
                  <a:off x="11395412" y="2362493"/>
                  <a:ext cx="767005" cy="923330"/>
                </a:xfrm>
                <a:prstGeom prst="rect">
                  <a:avLst/>
                </a:prstGeom>
                <a:blipFill>
                  <a:blip r:embed="rId17"/>
                  <a:stretch>
                    <a:fillRect/>
                  </a:stretch>
                </a:blipFill>
              </p:spPr>
              <p:txBody>
                <a:bodyPr/>
                <a:lstStyle/>
                <a:p>
                  <a:r>
                    <a:rPr lang="en-US">
                      <a:noFill/>
                    </a:rPr>
                    <a:t> </a:t>
                  </a:r>
                </a:p>
              </p:txBody>
            </p:sp>
          </mc:Fallback>
        </mc:AlternateContent>
      </p:grpSp>
      <p:pic>
        <p:nvPicPr>
          <p:cNvPr id="51" name="Picture 2">
            <a:extLst>
              <a:ext uri="{FF2B5EF4-FFF2-40B4-BE49-F238E27FC236}">
                <a16:creationId xmlns:a16="http://schemas.microsoft.com/office/drawing/2014/main" id="{52523112-F984-7741-A05F-15C1ECB95C42}"/>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2" name="Table 9">
            <a:extLst>
              <a:ext uri="{FF2B5EF4-FFF2-40B4-BE49-F238E27FC236}">
                <a16:creationId xmlns:a16="http://schemas.microsoft.com/office/drawing/2014/main" id="{A6656E29-E248-F94F-9454-7053D19BE7EA}"/>
              </a:ext>
            </a:extLst>
          </p:cNvPr>
          <p:cNvGraphicFramePr>
            <a:graphicFrameLocks noGrp="1"/>
          </p:cNvGraphicFramePr>
          <p:nvPr>
            <p:extLst>
              <p:ext uri="{D42A27DB-BD31-4B8C-83A1-F6EECF244321}">
                <p14:modId xmlns:p14="http://schemas.microsoft.com/office/powerpoint/2010/main" val="1495401911"/>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p:graphicFrame>
        <p:nvGraphicFramePr>
          <p:cNvPr id="53" name="Table 8">
            <a:extLst>
              <a:ext uri="{FF2B5EF4-FFF2-40B4-BE49-F238E27FC236}">
                <a16:creationId xmlns:a16="http://schemas.microsoft.com/office/drawing/2014/main" id="{7DC46662-7156-4648-8926-878F19D821D9}"/>
              </a:ext>
            </a:extLst>
          </p:cNvPr>
          <p:cNvGraphicFramePr>
            <a:graphicFrameLocks noGrp="1"/>
          </p:cNvGraphicFramePr>
          <p:nvPr>
            <p:extLst>
              <p:ext uri="{D42A27DB-BD31-4B8C-83A1-F6EECF244321}">
                <p14:modId xmlns:p14="http://schemas.microsoft.com/office/powerpoint/2010/main" val="3710660183"/>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0.2</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0.8</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0.9</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55" name="Table 20">
            <a:extLst>
              <a:ext uri="{FF2B5EF4-FFF2-40B4-BE49-F238E27FC236}">
                <a16:creationId xmlns:a16="http://schemas.microsoft.com/office/drawing/2014/main" id="{C62ECB31-21C3-114A-BCFB-0A646832D17D}"/>
              </a:ext>
            </a:extLst>
          </p:cNvPr>
          <p:cNvGraphicFramePr>
            <a:graphicFrameLocks noGrp="1"/>
          </p:cNvGraphicFramePr>
          <p:nvPr>
            <p:extLst>
              <p:ext uri="{D42A27DB-BD31-4B8C-83A1-F6EECF244321}">
                <p14:modId xmlns:p14="http://schemas.microsoft.com/office/powerpoint/2010/main" val="1587887844"/>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a:solidFill>
                            <a:schemeClr val="tx1"/>
                          </a:solidFill>
                        </a:rPr>
                        <a:t>thus</a:t>
                      </a:r>
                      <a:endParaRPr lang="en-US" b="1" dirty="0">
                        <a:solidFill>
                          <a:schemeClr val="tx1"/>
                        </a:solidFill>
                      </a:endParaRPr>
                    </a:p>
                  </a:txBody>
                  <a:tcPr/>
                </a:tc>
                <a:extLst>
                  <a:ext uri="{0D108BD9-81ED-4DB2-BD59-A6C34878D82A}">
                    <a16:rowId xmlns:a16="http://schemas.microsoft.com/office/drawing/2014/main" val="3099204608"/>
                  </a:ext>
                </a:extLst>
              </a:tr>
            </a:tbl>
          </a:graphicData>
        </a:graphic>
      </p:graphicFrame>
      <p:graphicFrame>
        <p:nvGraphicFramePr>
          <p:cNvPr id="59" name="Table 8">
            <a:extLst>
              <a:ext uri="{FF2B5EF4-FFF2-40B4-BE49-F238E27FC236}">
                <a16:creationId xmlns:a16="http://schemas.microsoft.com/office/drawing/2014/main" id="{97A86DF6-AD09-644E-BC2F-672F76357391}"/>
              </a:ext>
            </a:extLst>
          </p:cNvPr>
          <p:cNvGraphicFramePr>
            <a:graphicFrameLocks noGrp="1"/>
          </p:cNvGraphicFramePr>
          <p:nvPr>
            <p:extLst>
              <p:ext uri="{D42A27DB-BD31-4B8C-83A1-F6EECF244321}">
                <p14:modId xmlns:p14="http://schemas.microsoft.com/office/powerpoint/2010/main" val="2807612573"/>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0.02</a:t>
                      </a:r>
                    </a:p>
                  </a:txBody>
                  <a:tcPr/>
                </a:tc>
                <a:extLst>
                  <a:ext uri="{0D108BD9-81ED-4DB2-BD59-A6C34878D82A}">
                    <a16:rowId xmlns:a16="http://schemas.microsoft.com/office/drawing/2014/main" val="1083780517"/>
                  </a:ext>
                </a:extLst>
              </a:tr>
              <a:tr h="370840">
                <a:tc>
                  <a:txBody>
                    <a:bodyPr/>
                    <a:lstStyle/>
                    <a:p>
                      <a:pPr algn="ctr"/>
                      <a:r>
                        <a:rPr lang="en-US" b="0" dirty="0">
                          <a:solidFill>
                            <a:srgbClr val="7030A0"/>
                          </a:solidFill>
                        </a:rPr>
                        <a:t>prefer</a:t>
                      </a:r>
                    </a:p>
                  </a:txBody>
                  <a:tcPr/>
                </a:tc>
                <a:tc>
                  <a:txBody>
                    <a:bodyPr/>
                    <a:lstStyle/>
                    <a:p>
                      <a:pPr algn="ctr"/>
                      <a:r>
                        <a:rPr lang="en-US" dirty="0">
                          <a:solidFill>
                            <a:srgbClr val="7030A0"/>
                          </a:solidFill>
                        </a:rPr>
                        <a:t>0.02</a:t>
                      </a:r>
                    </a:p>
                  </a:txBody>
                  <a:tcPr/>
                </a:tc>
                <a:extLst>
                  <a:ext uri="{0D108BD9-81ED-4DB2-BD59-A6C34878D82A}">
                    <a16:rowId xmlns:a16="http://schemas.microsoft.com/office/drawing/2014/main" val="1001916255"/>
                  </a:ext>
                </a:extLst>
              </a:tr>
              <a:tr h="370840">
                <a:tc>
                  <a:txBody>
                    <a:bodyPr/>
                    <a:lstStyle/>
                    <a:p>
                      <a:pPr algn="ctr"/>
                      <a:r>
                        <a:rPr lang="en-US" b="1" dirty="0">
                          <a:solidFill>
                            <a:srgbClr val="7030A0"/>
                          </a:solidFill>
                        </a:rPr>
                        <a:t>thus</a:t>
                      </a:r>
                    </a:p>
                  </a:txBody>
                  <a:tcPr/>
                </a:tc>
                <a:tc>
                  <a:txBody>
                    <a:bodyPr/>
                    <a:lstStyle/>
                    <a:p>
                      <a:pPr algn="ctr"/>
                      <a:r>
                        <a:rPr lang="en-US" dirty="0">
                          <a:solidFill>
                            <a:srgbClr val="7030A0"/>
                          </a:solidFill>
                        </a:rPr>
                        <a:t>0.08</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spTree>
    <p:extLst>
      <p:ext uri="{BB962C8B-B14F-4D97-AF65-F5344CB8AC3E}">
        <p14:creationId xmlns:p14="http://schemas.microsoft.com/office/powerpoint/2010/main" val="22119141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02E7E17D-CE9D-4647-BD37-A8973E72074C}"/>
              </a:ext>
            </a:extLst>
          </p:cNvPr>
          <p:cNvCxnSpPr>
            <a:cxnSpLocks/>
          </p:cNvCxnSpPr>
          <p:nvPr/>
        </p:nvCxnSpPr>
        <p:spPr>
          <a:xfrm>
            <a:off x="7285573" y="3532150"/>
            <a:ext cx="5209" cy="3552541"/>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Compositionality</a:t>
            </a:r>
          </a:p>
        </p:txBody>
      </p:sp>
      <p:cxnSp>
        <p:nvCxnSpPr>
          <p:cNvPr id="4" name="Straight Arrow Connector 3">
            <a:extLst>
              <a:ext uri="{FF2B5EF4-FFF2-40B4-BE49-F238E27FC236}">
                <a16:creationId xmlns:a16="http://schemas.microsoft.com/office/drawing/2014/main" id="{98009E4D-3691-034E-A9FB-7DA105E55A31}"/>
              </a:ext>
            </a:extLst>
          </p:cNvPr>
          <p:cNvCxnSpPr>
            <a:cxnSpLocks/>
          </p:cNvCxnSpPr>
          <p:nvPr/>
        </p:nvCxnSpPr>
        <p:spPr>
          <a:xfrm flipV="1">
            <a:off x="2439643" y="5313156"/>
            <a:ext cx="2873668" cy="2438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39643" y="3516753"/>
            <a:ext cx="1458" cy="1820787"/>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7"/>
                <a:stretch>
                  <a:fillRect b="-13333"/>
                </a:stretch>
              </a:blipFill>
            </p:spPr>
            <p:txBody>
              <a:bodyPr/>
              <a:lstStyle/>
              <a:p>
                <a:r>
                  <a:rPr lang="en-US">
                    <a:noFill/>
                  </a:rPr>
                  <a:t> </a:t>
                </a:r>
              </a:p>
            </p:txBody>
          </p:sp>
        </mc:Fallback>
      </mc:AlternateContent>
      <p:pic>
        <p:nvPicPr>
          <p:cNvPr id="58" name="Picture 57" descr="Icon&#10;&#10;Description automatically generated">
            <a:extLst>
              <a:ext uri="{FF2B5EF4-FFF2-40B4-BE49-F238E27FC236}">
                <a16:creationId xmlns:a16="http://schemas.microsoft.com/office/drawing/2014/main" id="{3741033E-7EC2-7047-AD1D-33091B59C1EC}"/>
              </a:ext>
            </a:extLst>
          </p:cNvPr>
          <p:cNvPicPr>
            <a:picLocks noChangeAspect="1"/>
          </p:cNvPicPr>
          <p:nvPr/>
        </p:nvPicPr>
        <p:blipFill>
          <a:blip r:embed="rId8"/>
          <a:stretch>
            <a:fillRect/>
          </a:stretch>
        </p:blipFill>
        <p:spPr>
          <a:xfrm>
            <a:off x="9391043" y="5931225"/>
            <a:ext cx="1801347" cy="1801347"/>
          </a:xfrm>
          <a:prstGeom prst="rect">
            <a:avLst/>
          </a:prstGeom>
        </p:spPr>
      </p:pic>
      <p:sp>
        <p:nvSpPr>
          <p:cNvPr id="59" name="TextBox 58">
            <a:extLst>
              <a:ext uri="{FF2B5EF4-FFF2-40B4-BE49-F238E27FC236}">
                <a16:creationId xmlns:a16="http://schemas.microsoft.com/office/drawing/2014/main" id="{E6DCED51-4CE5-D644-BCD6-EC3F9E968C4C}"/>
              </a:ext>
            </a:extLst>
          </p:cNvPr>
          <p:cNvSpPr txBox="1"/>
          <p:nvPr/>
        </p:nvSpPr>
        <p:spPr>
          <a:xfrm>
            <a:off x="11264675"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60" name="Picture 59" descr="Logo, company name&#10;&#10;Description automatically generated">
            <a:extLst>
              <a:ext uri="{FF2B5EF4-FFF2-40B4-BE49-F238E27FC236}">
                <a16:creationId xmlns:a16="http://schemas.microsoft.com/office/drawing/2014/main" id="{0416722A-64B1-4B46-9547-7553DB38002F}"/>
              </a:ext>
            </a:extLst>
          </p:cNvPr>
          <p:cNvPicPr>
            <a:picLocks noChangeAspect="1"/>
          </p:cNvPicPr>
          <p:nvPr/>
        </p:nvPicPr>
        <p:blipFill>
          <a:blip r:embed="rId9"/>
          <a:stretch>
            <a:fillRect/>
          </a:stretch>
        </p:blipFill>
        <p:spPr>
          <a:xfrm>
            <a:off x="12341093" y="6388458"/>
            <a:ext cx="954107" cy="954107"/>
          </a:xfrm>
          <a:prstGeom prst="rect">
            <a:avLst/>
          </a:prstGeom>
        </p:spPr>
      </p:pic>
      <p:pic>
        <p:nvPicPr>
          <p:cNvPr id="61" name="Picture 60" descr="A picture containing cup&#10;&#10;Description automatically generated">
            <a:extLst>
              <a:ext uri="{FF2B5EF4-FFF2-40B4-BE49-F238E27FC236}">
                <a16:creationId xmlns:a16="http://schemas.microsoft.com/office/drawing/2014/main" id="{B2DC68C6-7B00-9F4B-BD3E-7ED552BAEC76}"/>
              </a:ext>
            </a:extLst>
          </p:cNvPr>
          <p:cNvPicPr>
            <a:picLocks noChangeAspect="1"/>
          </p:cNvPicPr>
          <p:nvPr/>
        </p:nvPicPr>
        <p:blipFill>
          <a:blip r:embed="rId10"/>
          <a:stretch>
            <a:fillRect/>
          </a:stretch>
        </p:blipFill>
        <p:spPr>
          <a:xfrm rot="699673">
            <a:off x="9914883" y="4898924"/>
            <a:ext cx="1277551" cy="1277551"/>
          </a:xfrm>
          <a:prstGeom prst="rect">
            <a:avLst/>
          </a:prstGeom>
        </p:spPr>
      </p:pic>
      <p:grpSp>
        <p:nvGrpSpPr>
          <p:cNvPr id="23" name="Group 22">
            <a:extLst>
              <a:ext uri="{FF2B5EF4-FFF2-40B4-BE49-F238E27FC236}">
                <a16:creationId xmlns:a16="http://schemas.microsoft.com/office/drawing/2014/main" id="{E863C6C8-CBD0-114C-AEF5-307A525E8811}"/>
              </a:ext>
            </a:extLst>
          </p:cNvPr>
          <p:cNvGrpSpPr/>
          <p:nvPr/>
        </p:nvGrpSpPr>
        <p:grpSpPr>
          <a:xfrm>
            <a:off x="2826127" y="4276743"/>
            <a:ext cx="1970220" cy="1852939"/>
            <a:chOff x="2650309" y="5775932"/>
            <a:chExt cx="1970220" cy="1852939"/>
          </a:xfrm>
        </p:grpSpPr>
        <p:grpSp>
          <p:nvGrpSpPr>
            <p:cNvPr id="36" name="Group 35">
              <a:extLst>
                <a:ext uri="{FF2B5EF4-FFF2-40B4-BE49-F238E27FC236}">
                  <a16:creationId xmlns:a16="http://schemas.microsoft.com/office/drawing/2014/main" id="{EA7CEE74-02AF-3047-8200-FE7D1E05CA7F}"/>
                </a:ext>
              </a:extLst>
            </p:cNvPr>
            <p:cNvGrpSpPr/>
            <p:nvPr/>
          </p:nvGrpSpPr>
          <p:grpSpPr>
            <a:xfrm>
              <a:off x="3249449" y="6090664"/>
              <a:ext cx="720821" cy="1070910"/>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8"/>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10"/>
              <a:stretch>
                <a:fillRect/>
              </a:stretch>
            </p:blipFill>
            <p:spPr>
              <a:xfrm rot="699673">
                <a:off x="3352704" y="3693636"/>
                <a:ext cx="1277551" cy="1277551"/>
              </a:xfrm>
              <a:prstGeom prst="rect">
                <a:avLst/>
              </a:prstGeom>
            </p:spPr>
          </p:pic>
        </p:grpSp>
        <p:pic>
          <p:nvPicPr>
            <p:cNvPr id="56" name="Picture 55" descr="Icon&#10;&#10;Description automatically generated">
              <a:extLst>
                <a:ext uri="{FF2B5EF4-FFF2-40B4-BE49-F238E27FC236}">
                  <a16:creationId xmlns:a16="http://schemas.microsoft.com/office/drawing/2014/main" id="{7791C89D-AC78-8440-8FE4-49E344DA11E0}"/>
                </a:ext>
              </a:extLst>
            </p:cNvPr>
            <p:cNvPicPr>
              <a:picLocks noChangeAspect="1"/>
            </p:cNvPicPr>
            <p:nvPr/>
          </p:nvPicPr>
          <p:blipFill rotWithShape="1">
            <a:blip r:embed="rId11"/>
            <a:srcRect b="5953"/>
            <a:stretch/>
          </p:blipFill>
          <p:spPr>
            <a:xfrm>
              <a:off x="2650309" y="5775932"/>
              <a:ext cx="1970220" cy="1852939"/>
            </a:xfrm>
            <a:prstGeom prst="rect">
              <a:avLst/>
            </a:prstGeom>
          </p:spPr>
        </p:pic>
      </p:grpSp>
      <p:graphicFrame>
        <p:nvGraphicFramePr>
          <p:cNvPr id="64" name="Table 8">
            <a:extLst>
              <a:ext uri="{FF2B5EF4-FFF2-40B4-BE49-F238E27FC236}">
                <a16:creationId xmlns:a16="http://schemas.microsoft.com/office/drawing/2014/main" id="{84B2613B-E1C5-5A43-94B0-8F494416A9FE}"/>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81D7807-7F6C-BD42-A629-920F14BF477D}"/>
                  </a:ext>
                </a:extLst>
              </p:cNvPr>
              <p:cNvSpPr txBox="1"/>
              <p:nvPr/>
            </p:nvSpPr>
            <p:spPr>
              <a:xfrm>
                <a:off x="7709810" y="3128611"/>
                <a:ext cx="1717393"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oMath>
                  </m:oMathPara>
                </a14:m>
                <a:endParaRPr lang="en-US" dirty="0"/>
              </a:p>
            </p:txBody>
          </p:sp>
        </mc:Choice>
        <mc:Fallback xmlns="">
          <p:sp>
            <p:nvSpPr>
              <p:cNvPr id="65" name="TextBox 64">
                <a:extLst>
                  <a:ext uri="{FF2B5EF4-FFF2-40B4-BE49-F238E27FC236}">
                    <a16:creationId xmlns:a16="http://schemas.microsoft.com/office/drawing/2014/main" id="{581D7807-7F6C-BD42-A629-920F14BF477D}"/>
                  </a:ext>
                </a:extLst>
              </p:cNvPr>
              <p:cNvSpPr txBox="1">
                <a:spLocks noRot="1" noChangeAspect="1" noMove="1" noResize="1" noEditPoints="1" noAdjustHandles="1" noChangeArrowheads="1" noChangeShapeType="1" noTextEdit="1"/>
              </p:cNvSpPr>
              <p:nvPr/>
            </p:nvSpPr>
            <p:spPr>
              <a:xfrm>
                <a:off x="7709810" y="3128611"/>
                <a:ext cx="1717393" cy="424732"/>
              </a:xfrm>
              <a:prstGeom prst="rect">
                <a:avLst/>
              </a:prstGeom>
              <a:blipFill>
                <a:blip r:embed="rId14"/>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264ECC6-78E7-D545-93F0-61A25504AC95}"/>
                  </a:ext>
                </a:extLst>
              </p:cNvPr>
              <p:cNvSpPr txBox="1"/>
              <p:nvPr/>
            </p:nvSpPr>
            <p:spPr>
              <a:xfrm>
                <a:off x="9585688" y="3651728"/>
                <a:ext cx="1727076" cy="757130"/>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a:p>
                <a:pPr algn="ctr"/>
                <a:r>
                  <a:rPr lang="en-US" dirty="0"/>
                  <a:t>proportional  </a:t>
                </a:r>
              </a:p>
            </p:txBody>
          </p:sp>
        </mc:Choice>
        <mc:Fallback xmlns="">
          <p:sp>
            <p:nvSpPr>
              <p:cNvPr id="66" name="TextBox 65">
                <a:extLst>
                  <a:ext uri="{FF2B5EF4-FFF2-40B4-BE49-F238E27FC236}">
                    <a16:creationId xmlns:a16="http://schemas.microsoft.com/office/drawing/2014/main" id="{B264ECC6-78E7-D545-93F0-61A25504AC95}"/>
                  </a:ext>
                </a:extLst>
              </p:cNvPr>
              <p:cNvSpPr txBox="1">
                <a:spLocks noRot="1" noChangeAspect="1" noMove="1" noResize="1" noEditPoints="1" noAdjustHandles="1" noChangeArrowheads="1" noChangeShapeType="1" noTextEdit="1"/>
              </p:cNvSpPr>
              <p:nvPr/>
            </p:nvSpPr>
            <p:spPr>
              <a:xfrm>
                <a:off x="9585688" y="3651728"/>
                <a:ext cx="1727076" cy="757130"/>
              </a:xfrm>
              <a:prstGeom prst="rect">
                <a:avLst/>
              </a:prstGeom>
              <a:blipFill>
                <a:blip r:embed="rId15"/>
                <a:stretch>
                  <a:fillRect l="-3650" t="-4918" r="-4380" b="-14754"/>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F2C9AED7-A69C-1C4D-8BF2-6E2BB52A8C66}"/>
              </a:ext>
            </a:extLst>
          </p:cNvPr>
          <p:cNvCxnSpPr>
            <a:cxnSpLocks/>
          </p:cNvCxnSpPr>
          <p:nvPr/>
        </p:nvCxnSpPr>
        <p:spPr>
          <a:xfrm>
            <a:off x="2448547" y="7076352"/>
            <a:ext cx="2864764" cy="833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7C29258-A781-624E-91D6-7B6BBBBA0766}"/>
              </a:ext>
            </a:extLst>
          </p:cNvPr>
          <p:cNvCxnSpPr>
            <a:cxnSpLocks/>
          </p:cNvCxnSpPr>
          <p:nvPr/>
        </p:nvCxnSpPr>
        <p:spPr>
          <a:xfrm flipH="1">
            <a:off x="2441987" y="5289673"/>
            <a:ext cx="0" cy="1784211"/>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FDFF8C7-5760-1E40-979F-AE992FAB1DCD}"/>
              </a:ext>
            </a:extLst>
          </p:cNvPr>
          <p:cNvCxnSpPr>
            <a:cxnSpLocks/>
          </p:cNvCxnSpPr>
          <p:nvPr/>
        </p:nvCxnSpPr>
        <p:spPr>
          <a:xfrm>
            <a:off x="6862739" y="7077042"/>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271AA9D6-5B70-244E-B255-DCD74A1628FE}"/>
              </a:ext>
            </a:extLst>
          </p:cNvPr>
          <p:cNvSpPr txBox="1"/>
          <p:nvPr/>
        </p:nvSpPr>
        <p:spPr>
          <a:xfrm>
            <a:off x="1670930" y="1552560"/>
            <a:ext cx="11412882" cy="830997"/>
          </a:xfrm>
          <a:prstGeom prst="rect">
            <a:avLst/>
          </a:prstGeom>
          <a:noFill/>
        </p:spPr>
        <p:txBody>
          <a:bodyPr wrap="square" rtlCol="0">
            <a:spAutoFit/>
          </a:bodyPr>
          <a:lstStyle/>
          <a:p>
            <a:pPr algn="ctr"/>
            <a:r>
              <a:rPr lang="en-US" sz="4800" dirty="0"/>
              <a:t>Generate Text (</a:t>
            </a:r>
            <a:r>
              <a:rPr lang="en-US" sz="4800" b="1" dirty="0"/>
              <a:t>Formal Style, Math Topic</a:t>
            </a:r>
            <a:r>
              <a:rPr lang="en-US" sz="4800" dirty="0"/>
              <a:t>):</a:t>
            </a:r>
            <a:endParaRPr lang="en-US" sz="2400" i="1" u="sng" dirty="0"/>
          </a:p>
        </p:txBody>
      </p:sp>
      <p:grpSp>
        <p:nvGrpSpPr>
          <p:cNvPr id="71" name="Group 70">
            <a:extLst>
              <a:ext uri="{FF2B5EF4-FFF2-40B4-BE49-F238E27FC236}">
                <a16:creationId xmlns:a16="http://schemas.microsoft.com/office/drawing/2014/main" id="{3ACEB313-D584-4442-9304-BA97528B8AC0}"/>
              </a:ext>
            </a:extLst>
          </p:cNvPr>
          <p:cNvGrpSpPr/>
          <p:nvPr/>
        </p:nvGrpSpPr>
        <p:grpSpPr>
          <a:xfrm>
            <a:off x="2827802" y="6129682"/>
            <a:ext cx="1970220" cy="1852939"/>
            <a:chOff x="9353703" y="3660934"/>
            <a:chExt cx="1970220" cy="1852939"/>
          </a:xfrm>
        </p:grpSpPr>
        <p:grpSp>
          <p:nvGrpSpPr>
            <p:cNvPr id="72" name="Group 71">
              <a:extLst>
                <a:ext uri="{FF2B5EF4-FFF2-40B4-BE49-F238E27FC236}">
                  <a16:creationId xmlns:a16="http://schemas.microsoft.com/office/drawing/2014/main" id="{E3D4F23F-5AA5-744D-BDB1-7A53AC2E7C40}"/>
                </a:ext>
              </a:extLst>
            </p:cNvPr>
            <p:cNvGrpSpPr/>
            <p:nvPr/>
          </p:nvGrpSpPr>
          <p:grpSpPr>
            <a:xfrm>
              <a:off x="9908591" y="4036368"/>
              <a:ext cx="925937" cy="1007668"/>
              <a:chOff x="11356673" y="3803115"/>
              <a:chExt cx="1277499" cy="1337986"/>
            </a:xfrm>
          </p:grpSpPr>
          <p:pic>
            <p:nvPicPr>
              <p:cNvPr id="74" name="Picture 73" descr="Icon&#10;&#10;Description automatically generated">
                <a:extLst>
                  <a:ext uri="{FF2B5EF4-FFF2-40B4-BE49-F238E27FC236}">
                    <a16:creationId xmlns:a16="http://schemas.microsoft.com/office/drawing/2014/main" id="{0B38F499-7D08-9843-BF51-D11E2BBC1D73}"/>
                  </a:ext>
                </a:extLst>
              </p:cNvPr>
              <p:cNvPicPr>
                <a:picLocks noChangeAspect="1"/>
              </p:cNvPicPr>
              <p:nvPr/>
            </p:nvPicPr>
            <p:blipFill>
              <a:blip r:embed="rId8"/>
              <a:stretch>
                <a:fillRect/>
              </a:stretch>
            </p:blipFill>
            <p:spPr>
              <a:xfrm>
                <a:off x="11356673" y="4460325"/>
                <a:ext cx="720803" cy="680776"/>
              </a:xfrm>
              <a:prstGeom prst="rect">
                <a:avLst/>
              </a:prstGeom>
            </p:spPr>
          </p:pic>
          <p:grpSp>
            <p:nvGrpSpPr>
              <p:cNvPr id="75" name="Group 74">
                <a:extLst>
                  <a:ext uri="{FF2B5EF4-FFF2-40B4-BE49-F238E27FC236}">
                    <a16:creationId xmlns:a16="http://schemas.microsoft.com/office/drawing/2014/main" id="{29EF47E2-BC9E-3748-AEB8-8DFACFC15BF3}"/>
                  </a:ext>
                </a:extLst>
              </p:cNvPr>
              <p:cNvGrpSpPr/>
              <p:nvPr/>
            </p:nvGrpSpPr>
            <p:grpSpPr>
              <a:xfrm>
                <a:off x="11913370" y="3803115"/>
                <a:ext cx="720802" cy="713627"/>
                <a:chOff x="10931975" y="2150945"/>
                <a:chExt cx="1693881" cy="1799221"/>
              </a:xfrm>
            </p:grpSpPr>
            <p:pic>
              <p:nvPicPr>
                <p:cNvPr id="76" name="Picture 10" descr="Thought Bubble transparent PNG - StickPNG">
                  <a:extLst>
                    <a:ext uri="{FF2B5EF4-FFF2-40B4-BE49-F238E27FC236}">
                      <a16:creationId xmlns:a16="http://schemas.microsoft.com/office/drawing/2014/main" id="{3F834110-B953-BD4D-B3F6-B3227D56CFA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B9C12B0C-A4C0-7E47-B552-C1E106E3CF76}"/>
                        </a:ext>
                      </a:extLst>
                    </p:cNvPr>
                    <p:cNvSpPr txBox="1"/>
                    <p:nvPr/>
                  </p:nvSpPr>
                  <p:spPr>
                    <a:xfrm>
                      <a:off x="11124958" y="2150945"/>
                      <a:ext cx="1297463" cy="13394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sz="2000" i="1" smtClean="0">
                                <a:latin typeface="Cambria Math" panose="02040503050406030204" pitchFamily="18" charset="0"/>
                              </a:rPr>
                              <m:t>𝜋</m:t>
                            </m:r>
                          </m:oMath>
                        </m:oMathPara>
                      </a14:m>
                      <a:endParaRPr lang="en-US" sz="2000" dirty="0"/>
                    </a:p>
                  </p:txBody>
                </p:sp>
              </mc:Choice>
              <mc:Fallback xmlns="">
                <p:sp>
                  <p:nvSpPr>
                    <p:cNvPr id="77" name="TextBox 76">
                      <a:extLst>
                        <a:ext uri="{FF2B5EF4-FFF2-40B4-BE49-F238E27FC236}">
                          <a16:creationId xmlns:a16="http://schemas.microsoft.com/office/drawing/2014/main" id="{B9C12B0C-A4C0-7E47-B552-C1E106E3CF76}"/>
                        </a:ext>
                      </a:extLst>
                    </p:cNvPr>
                    <p:cNvSpPr txBox="1">
                      <a:spLocks noRot="1" noChangeAspect="1" noMove="1" noResize="1" noEditPoints="1" noAdjustHandles="1" noChangeArrowheads="1" noChangeShapeType="1" noTextEdit="1"/>
                    </p:cNvSpPr>
                    <p:nvPr/>
                  </p:nvSpPr>
                  <p:spPr>
                    <a:xfrm>
                      <a:off x="11124958" y="2150945"/>
                      <a:ext cx="1297463" cy="1339450"/>
                    </a:xfrm>
                    <a:prstGeom prst="rect">
                      <a:avLst/>
                    </a:prstGeom>
                    <a:blipFill>
                      <a:blip r:embed="rId17"/>
                      <a:stretch>
                        <a:fillRect/>
                      </a:stretch>
                    </a:blipFill>
                  </p:spPr>
                  <p:txBody>
                    <a:bodyPr/>
                    <a:lstStyle/>
                    <a:p>
                      <a:r>
                        <a:rPr lang="en-US">
                          <a:noFill/>
                        </a:rPr>
                        <a:t> </a:t>
                      </a:r>
                    </a:p>
                  </p:txBody>
                </p:sp>
              </mc:Fallback>
            </mc:AlternateContent>
          </p:grpSp>
        </p:grpSp>
        <p:pic>
          <p:nvPicPr>
            <p:cNvPr id="73" name="Picture 72" descr="Icon&#10;&#10;Description automatically generated">
              <a:extLst>
                <a:ext uri="{FF2B5EF4-FFF2-40B4-BE49-F238E27FC236}">
                  <a16:creationId xmlns:a16="http://schemas.microsoft.com/office/drawing/2014/main" id="{C69B81EC-414B-3B4D-91C9-DB28BEA9FC07}"/>
                </a:ext>
              </a:extLst>
            </p:cNvPr>
            <p:cNvPicPr>
              <a:picLocks noChangeAspect="1"/>
            </p:cNvPicPr>
            <p:nvPr/>
          </p:nvPicPr>
          <p:blipFill rotWithShape="1">
            <a:blip r:embed="rId11"/>
            <a:srcRect b="5953"/>
            <a:stretch/>
          </p:blipFill>
          <p:spPr>
            <a:xfrm>
              <a:off x="9353703" y="3660934"/>
              <a:ext cx="1970220" cy="1852939"/>
            </a:xfrm>
            <a:prstGeom prst="rect">
              <a:avLst/>
            </a:prstGeom>
          </p:spPr>
        </p:pic>
      </p:grpSp>
      <p:grpSp>
        <p:nvGrpSpPr>
          <p:cNvPr id="78" name="Group 77">
            <a:extLst>
              <a:ext uri="{FF2B5EF4-FFF2-40B4-BE49-F238E27FC236}">
                <a16:creationId xmlns:a16="http://schemas.microsoft.com/office/drawing/2014/main" id="{F95D1F80-BAB8-7E4F-8966-185DEACC1857}"/>
              </a:ext>
            </a:extLst>
          </p:cNvPr>
          <p:cNvGrpSpPr/>
          <p:nvPr/>
        </p:nvGrpSpPr>
        <p:grpSpPr>
          <a:xfrm>
            <a:off x="10996005" y="4912403"/>
            <a:ext cx="1693881" cy="1716395"/>
            <a:chOff x="10931975" y="2233771"/>
            <a:chExt cx="1693881" cy="1716395"/>
          </a:xfrm>
        </p:grpSpPr>
        <p:pic>
          <p:nvPicPr>
            <p:cNvPr id="79" name="Picture 10" descr="Thought Bubble transparent PNG - StickPNG">
              <a:extLst>
                <a:ext uri="{FF2B5EF4-FFF2-40B4-BE49-F238E27FC236}">
                  <a16:creationId xmlns:a16="http://schemas.microsoft.com/office/drawing/2014/main" id="{DBEB89A3-B344-E44F-B931-B908453FC63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6F3CD96-6004-4B49-ADB3-ECAB22A3FBCB}"/>
                    </a:ext>
                  </a:extLst>
                </p:cNvPr>
                <p:cNvSpPr txBox="1"/>
                <p:nvPr/>
              </p:nvSpPr>
              <p:spPr>
                <a:xfrm>
                  <a:off x="11395412" y="2362493"/>
                  <a:ext cx="767005"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sz="5400" i="1" smtClean="0">
                            <a:latin typeface="Cambria Math" panose="02040503050406030204" pitchFamily="18" charset="0"/>
                          </a:rPr>
                          <m:t>𝜋</m:t>
                        </m:r>
                      </m:oMath>
                    </m:oMathPara>
                  </a14:m>
                  <a:endParaRPr lang="en-US" sz="5400" dirty="0"/>
                </a:p>
              </p:txBody>
            </p:sp>
          </mc:Choice>
          <mc:Fallback xmlns="">
            <p:sp>
              <p:nvSpPr>
                <p:cNvPr id="80" name="TextBox 79">
                  <a:extLst>
                    <a:ext uri="{FF2B5EF4-FFF2-40B4-BE49-F238E27FC236}">
                      <a16:creationId xmlns:a16="http://schemas.microsoft.com/office/drawing/2014/main" id="{26F3CD96-6004-4B49-ADB3-ECAB22A3FBCB}"/>
                    </a:ext>
                  </a:extLst>
                </p:cNvPr>
                <p:cNvSpPr txBox="1">
                  <a:spLocks noRot="1" noChangeAspect="1" noMove="1" noResize="1" noEditPoints="1" noAdjustHandles="1" noChangeArrowheads="1" noChangeShapeType="1" noTextEdit="1"/>
                </p:cNvSpPr>
                <p:nvPr/>
              </p:nvSpPr>
              <p:spPr>
                <a:xfrm>
                  <a:off x="11395412" y="2362493"/>
                  <a:ext cx="767005" cy="923330"/>
                </a:xfrm>
                <a:prstGeom prst="rect">
                  <a:avLst/>
                </a:prstGeom>
                <a:blipFill>
                  <a:blip r:embed="rId18"/>
                  <a:stretch>
                    <a:fillRect/>
                  </a:stretch>
                </a:blipFill>
              </p:spPr>
              <p:txBody>
                <a:bodyPr/>
                <a:lstStyle/>
                <a:p>
                  <a:r>
                    <a:rPr lang="en-US">
                      <a:noFill/>
                    </a:rPr>
                    <a:t> </a:t>
                  </a:r>
                </a:p>
              </p:txBody>
            </p:sp>
          </mc:Fallback>
        </mc:AlternateContent>
      </p:grpSp>
      <p:pic>
        <p:nvPicPr>
          <p:cNvPr id="53" name="Picture 2">
            <a:extLst>
              <a:ext uri="{FF2B5EF4-FFF2-40B4-BE49-F238E27FC236}">
                <a16:creationId xmlns:a16="http://schemas.microsoft.com/office/drawing/2014/main" id="{F68747F5-67A0-DA47-B9F1-B7C6FC3A8269}"/>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5" name="Table 8">
            <a:extLst>
              <a:ext uri="{FF2B5EF4-FFF2-40B4-BE49-F238E27FC236}">
                <a16:creationId xmlns:a16="http://schemas.microsoft.com/office/drawing/2014/main" id="{577741A9-57CA-284E-89BC-19618C052DFB}"/>
              </a:ext>
            </a:extLst>
          </p:cNvPr>
          <p:cNvGraphicFramePr>
            <a:graphicFrameLocks noGrp="1"/>
          </p:cNvGraphicFramePr>
          <p:nvPr>
            <p:extLst>
              <p:ext uri="{D42A27DB-BD31-4B8C-83A1-F6EECF244321}">
                <p14:modId xmlns:p14="http://schemas.microsoft.com/office/powerpoint/2010/main" val="3738278163"/>
              </p:ext>
            </p:extLst>
          </p:nvPr>
        </p:nvGraphicFramePr>
        <p:xfrm>
          <a:off x="5313311" y="6243443"/>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0.3</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0.1</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0.9</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62" name="Table 9">
            <a:extLst>
              <a:ext uri="{FF2B5EF4-FFF2-40B4-BE49-F238E27FC236}">
                <a16:creationId xmlns:a16="http://schemas.microsoft.com/office/drawing/2014/main" id="{A47FF9EA-ACC8-1E43-91F4-35DE8804A364}"/>
              </a:ext>
            </a:extLst>
          </p:cNvPr>
          <p:cNvGraphicFramePr>
            <a:graphicFrameLocks noGrp="1"/>
          </p:cNvGraphicFramePr>
          <p:nvPr>
            <p:extLst>
              <p:ext uri="{D42A27DB-BD31-4B8C-83A1-F6EECF244321}">
                <p14:modId xmlns:p14="http://schemas.microsoft.com/office/powerpoint/2010/main" val="1031522244"/>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p:graphicFrame>
        <p:nvGraphicFramePr>
          <p:cNvPr id="67" name="Table 8">
            <a:extLst>
              <a:ext uri="{FF2B5EF4-FFF2-40B4-BE49-F238E27FC236}">
                <a16:creationId xmlns:a16="http://schemas.microsoft.com/office/drawing/2014/main" id="{C5C0197D-B735-8642-BCDB-9F3155B52DEC}"/>
              </a:ext>
            </a:extLst>
          </p:cNvPr>
          <p:cNvGraphicFramePr>
            <a:graphicFrameLocks noGrp="1"/>
          </p:cNvGraphicFramePr>
          <p:nvPr>
            <p:extLst>
              <p:ext uri="{D42A27DB-BD31-4B8C-83A1-F6EECF244321}">
                <p14:modId xmlns:p14="http://schemas.microsoft.com/office/powerpoint/2010/main" val="4190624389"/>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0.2</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0.8</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0.9</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68" name="Table 20">
            <a:extLst>
              <a:ext uri="{FF2B5EF4-FFF2-40B4-BE49-F238E27FC236}">
                <a16:creationId xmlns:a16="http://schemas.microsoft.com/office/drawing/2014/main" id="{648ABCF4-7835-F94B-9EEE-96D79E82ABA8}"/>
              </a:ext>
            </a:extLst>
          </p:cNvPr>
          <p:cNvGraphicFramePr>
            <a:graphicFrameLocks noGrp="1"/>
          </p:cNvGraphicFramePr>
          <p:nvPr>
            <p:extLst>
              <p:ext uri="{D42A27DB-BD31-4B8C-83A1-F6EECF244321}">
                <p14:modId xmlns:p14="http://schemas.microsoft.com/office/powerpoint/2010/main" val="1861076397"/>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p:graphicFrame>
        <p:nvGraphicFramePr>
          <p:cNvPr id="69" name="Table 8">
            <a:extLst>
              <a:ext uri="{FF2B5EF4-FFF2-40B4-BE49-F238E27FC236}">
                <a16:creationId xmlns:a16="http://schemas.microsoft.com/office/drawing/2014/main" id="{8CC3B1BB-3716-E14F-810A-1AFEE419AAD4}"/>
              </a:ext>
            </a:extLst>
          </p:cNvPr>
          <p:cNvGraphicFramePr>
            <a:graphicFrameLocks noGrp="1"/>
          </p:cNvGraphicFramePr>
          <p:nvPr>
            <p:extLst>
              <p:ext uri="{D42A27DB-BD31-4B8C-83A1-F6EECF244321}">
                <p14:modId xmlns:p14="http://schemas.microsoft.com/office/powerpoint/2010/main" val="1152396696"/>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0.08</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0.24</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0.09</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spTree>
    <p:extLst>
      <p:ext uri="{BB962C8B-B14F-4D97-AF65-F5344CB8AC3E}">
        <p14:creationId xmlns:p14="http://schemas.microsoft.com/office/powerpoint/2010/main" val="15639087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5" name="Content Placeholder 4">
            <a:extLst>
              <a:ext uri="{FF2B5EF4-FFF2-40B4-BE49-F238E27FC236}">
                <a16:creationId xmlns:a16="http://schemas.microsoft.com/office/drawing/2014/main" id="{B8AE52AC-580A-574C-8DA6-3D8EEFBE24E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716705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4" name="Rectangle 3">
            <a:extLst>
              <a:ext uri="{FF2B5EF4-FFF2-40B4-BE49-F238E27FC236}">
                <a16:creationId xmlns:a16="http://schemas.microsoft.com/office/drawing/2014/main" id="{2C5E0868-53D2-7840-AD30-BBFC4CBB8CFA}"/>
              </a:ext>
            </a:extLst>
          </p:cNvPr>
          <p:cNvSpPr/>
          <p:nvPr/>
        </p:nvSpPr>
        <p:spPr>
          <a:xfrm>
            <a:off x="5197033" y="3645848"/>
            <a:ext cx="4206240"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sym typeface="Wingdings" pitchFamily="2" charset="2"/>
              </a:rPr>
              <a:t>and thou art a good friend 	of mine. The King’s 	Guard…</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854494" y="5233071"/>
            <a:ext cx="5745815" cy="584393"/>
          </a:xfrm>
        </p:spPr>
        <p:txBody>
          <a:bodyPr>
            <a:normAutofit/>
          </a:bodyPr>
          <a:lstStyle/>
          <a:p>
            <a:pPr marL="0" indent="0" algn="ctr">
              <a:buNone/>
            </a:pPr>
            <a:r>
              <a:rPr lang="en-US" sz="2800" dirty="0">
                <a:solidFill>
                  <a:schemeClr val="tx1">
                    <a:lumMod val="60000"/>
                    <a:lumOff val="40000"/>
                  </a:schemeClr>
                </a:solidFill>
              </a:rPr>
              <a:t>Language Model</a:t>
            </a:r>
          </a:p>
        </p:txBody>
      </p:sp>
      <p:sp>
        <p:nvSpPr>
          <p:cNvPr id="9" name="TextBox 8">
            <a:extLst>
              <a:ext uri="{FF2B5EF4-FFF2-40B4-BE49-F238E27FC236}">
                <a16:creationId xmlns:a16="http://schemas.microsoft.com/office/drawing/2014/main" id="{AC182160-84AA-E544-A908-E70D728776CE}"/>
              </a:ext>
            </a:extLst>
          </p:cNvPr>
          <p:cNvSpPr txBox="1"/>
          <p:nvPr/>
        </p:nvSpPr>
        <p:spPr>
          <a:xfrm>
            <a:off x="11401468"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pretty clear.</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7" name="TextBox 26">
            <a:extLst>
              <a:ext uri="{FF2B5EF4-FFF2-40B4-BE49-F238E27FC236}">
                <a16:creationId xmlns:a16="http://schemas.microsoft.com/office/drawing/2014/main" id="{F3FFD54E-8343-EB44-87BB-406E873F4090}"/>
              </a:ext>
            </a:extLst>
          </p:cNvPr>
          <p:cNvSpPr txBox="1"/>
          <p:nvPr/>
        </p:nvSpPr>
        <p:spPr>
          <a:xfrm>
            <a:off x="11375888"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6460" y="4421240"/>
            <a:ext cx="1865376" cy="1865376"/>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9201FD6F-4A9C-CC4B-9EC5-544A5F54F5C7}"/>
              </a:ext>
            </a:extLst>
          </p:cNvPr>
          <p:cNvGrpSpPr/>
          <p:nvPr/>
        </p:nvGrpSpPr>
        <p:grpSpPr>
          <a:xfrm>
            <a:off x="12466652" y="6357680"/>
            <a:ext cx="1014984" cy="1015664"/>
            <a:chOff x="11192399" y="6241760"/>
            <a:chExt cx="1865376" cy="1865376"/>
          </a:xfrm>
        </p:grpSpPr>
        <p:pic>
          <p:nvPicPr>
            <p:cNvPr id="32" name="Picture 2" descr="William Shakespeare - Quotes, Plays &amp; Wife - Biography">
              <a:extLst>
                <a:ext uri="{FF2B5EF4-FFF2-40B4-BE49-F238E27FC236}">
                  <a16:creationId xmlns:a16="http://schemas.microsoft.com/office/drawing/2014/main" id="{A30AC16A-F00D-4C46-B4F8-EB1E46B8B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239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Shape&#10;&#10;Description automatically generated">
              <a:extLst>
                <a:ext uri="{FF2B5EF4-FFF2-40B4-BE49-F238E27FC236}">
                  <a16:creationId xmlns:a16="http://schemas.microsoft.com/office/drawing/2014/main" id="{AA5DFF8B-4B83-A64C-911F-530B78C2EB1B}"/>
                </a:ext>
              </a:extLst>
            </p:cNvPr>
            <p:cNvPicPr>
              <a:picLocks noChangeAspect="1"/>
            </p:cNvPicPr>
            <p:nvPr/>
          </p:nvPicPr>
          <p:blipFill>
            <a:blip r:embed="rId4"/>
            <a:stretch>
              <a:fillRect/>
            </a:stretch>
          </p:blipFill>
          <p:spPr>
            <a:xfrm rot="20436035">
              <a:off x="11383143" y="6760575"/>
              <a:ext cx="552330" cy="552330"/>
            </a:xfrm>
            <a:prstGeom prst="rect">
              <a:avLst/>
            </a:prstGeom>
          </p:spPr>
        </p:pic>
        <p:pic>
          <p:nvPicPr>
            <p:cNvPr id="34" name="Picture 33" descr="Shape&#10;&#10;Description automatically generated">
              <a:extLst>
                <a:ext uri="{FF2B5EF4-FFF2-40B4-BE49-F238E27FC236}">
                  <a16:creationId xmlns:a16="http://schemas.microsoft.com/office/drawing/2014/main" id="{16540A98-604E-1046-9128-0E91F98B4101}"/>
                </a:ext>
              </a:extLst>
            </p:cNvPr>
            <p:cNvPicPr>
              <a:picLocks noChangeAspect="1"/>
            </p:cNvPicPr>
            <p:nvPr/>
          </p:nvPicPr>
          <p:blipFill>
            <a:blip r:embed="rId4"/>
            <a:stretch>
              <a:fillRect/>
            </a:stretch>
          </p:blipFill>
          <p:spPr>
            <a:xfrm rot="1461091">
              <a:off x="11893016" y="6774517"/>
              <a:ext cx="552330" cy="552330"/>
            </a:xfrm>
            <a:prstGeom prst="rect">
              <a:avLst/>
            </a:prstGeom>
          </p:spPr>
        </p:pic>
        <p:sp>
          <p:nvSpPr>
            <p:cNvPr id="35" name="Moon 34">
              <a:extLst>
                <a:ext uri="{FF2B5EF4-FFF2-40B4-BE49-F238E27FC236}">
                  <a16:creationId xmlns:a16="http://schemas.microsoft.com/office/drawing/2014/main" id="{43D6A438-621C-A94E-ADDA-AEB7F6E8B698}"/>
                </a:ext>
              </a:extLst>
            </p:cNvPr>
            <p:cNvSpPr/>
            <p:nvPr/>
          </p:nvSpPr>
          <p:spPr>
            <a:xfrm rot="16200000">
              <a:off x="11795681" y="7221591"/>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13CF7103-BDDD-164A-B98C-A84026A58A37}"/>
              </a:ext>
            </a:extLst>
          </p:cNvPr>
          <p:cNvGrpSpPr/>
          <p:nvPr/>
        </p:nvGrpSpPr>
        <p:grpSpPr>
          <a:xfrm>
            <a:off x="12466652" y="4421240"/>
            <a:ext cx="1014984" cy="1014984"/>
            <a:chOff x="6382509" y="6241760"/>
            <a:chExt cx="1865376" cy="1865376"/>
          </a:xfrm>
        </p:grpSpPr>
        <p:pic>
          <p:nvPicPr>
            <p:cNvPr id="37" name="Picture 2" descr="William Shakespeare - Quotes, Plays &amp; Wife - Biography">
              <a:extLst>
                <a:ext uri="{FF2B5EF4-FFF2-40B4-BE49-F238E27FC236}">
                  <a16:creationId xmlns:a16="http://schemas.microsoft.com/office/drawing/2014/main" id="{36C7C4E8-4EA4-2B4F-9A28-BEAFBAB96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0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 Anger Symbol Meaning with Pictures: from A to Z">
              <a:extLst>
                <a:ext uri="{FF2B5EF4-FFF2-40B4-BE49-F238E27FC236}">
                  <a16:creationId xmlns:a16="http://schemas.microsoft.com/office/drawing/2014/main" id="{1B76CDC3-0339-1C43-9410-B99952AA0E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19471">
              <a:off x="7238710" y="6335636"/>
              <a:ext cx="598866" cy="598866"/>
            </a:xfrm>
            <a:prstGeom prst="rect">
              <a:avLst/>
            </a:prstGeom>
            <a:noFill/>
            <a:extLst>
              <a:ext uri="{909E8E84-426E-40DD-AFC4-6F175D3DCCD1}">
                <a14:hiddenFill xmlns:a14="http://schemas.microsoft.com/office/drawing/2010/main">
                  <a:solidFill>
                    <a:srgbClr val="FFFFFF"/>
                  </a:solidFill>
                </a14:hiddenFill>
              </a:ext>
            </a:extLst>
          </p:spPr>
        </p:pic>
        <p:sp>
          <p:nvSpPr>
            <p:cNvPr id="39" name="Moon 38">
              <a:extLst>
                <a:ext uri="{FF2B5EF4-FFF2-40B4-BE49-F238E27FC236}">
                  <a16:creationId xmlns:a16="http://schemas.microsoft.com/office/drawing/2014/main" id="{40D54CDA-C1C0-1B40-83BB-5FA92DF5127A}"/>
                </a:ext>
              </a:extLst>
            </p:cNvPr>
            <p:cNvSpPr/>
            <p:nvPr/>
          </p:nvSpPr>
          <p:spPr>
            <a:xfrm rot="5612176">
              <a:off x="6948350" y="7311489"/>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5F3B538-6B04-8B4C-8690-9F34956123D6}"/>
                </a:ext>
              </a:extLst>
            </p:cNvPr>
            <p:cNvSpPr/>
            <p:nvPr/>
          </p:nvSpPr>
          <p:spPr>
            <a:xfrm rot="1584501">
              <a:off x="6679916" y="6844898"/>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3F2DFCB8-EFFA-6B4F-A1EE-B16501123B1F}"/>
                </a:ext>
              </a:extLst>
            </p:cNvPr>
            <p:cNvSpPr/>
            <p:nvPr/>
          </p:nvSpPr>
          <p:spPr>
            <a:xfrm rot="20365664">
              <a:off x="7156756" y="688209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5" name="Rounded Rectangle 54">
            <a:extLst>
              <a:ext uri="{FF2B5EF4-FFF2-40B4-BE49-F238E27FC236}">
                <a16:creationId xmlns:a16="http://schemas.microsoft.com/office/drawing/2014/main" id="{563888CB-04C5-264E-95D0-467545F294BC}"/>
              </a:ext>
            </a:extLst>
          </p:cNvPr>
          <p:cNvSpPr/>
          <p:nvPr/>
        </p:nvSpPr>
        <p:spPr>
          <a:xfrm rot="160113">
            <a:off x="9946357" y="4969091"/>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45740" y="5103692"/>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118603" y="5613791"/>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269" t="45484" r="26353"/>
          <a:stretch/>
        </p:blipFill>
        <p:spPr bwMode="auto">
          <a:xfrm>
            <a:off x="9793995" y="5339743"/>
            <a:ext cx="1082918" cy="83566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4CE695C1-D61A-EC44-9508-D6969B91456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851103"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FBABEA7F-5B78-A142-8FBD-C900CB7D28F8}"/>
              </a:ext>
            </a:extLst>
          </p:cNvPr>
          <p:cNvGrpSpPr/>
          <p:nvPr/>
        </p:nvGrpSpPr>
        <p:grpSpPr>
          <a:xfrm>
            <a:off x="2766558" y="6197280"/>
            <a:ext cx="1939092" cy="1100290"/>
            <a:chOff x="3070749" y="3909592"/>
            <a:chExt cx="1939092" cy="1100290"/>
          </a:xfrm>
        </p:grpSpPr>
        <p:pic>
          <p:nvPicPr>
            <p:cNvPr id="31" name="Picture 6" descr="998 Fudge Illustrations &amp; Clip Art - iStock">
              <a:extLst>
                <a:ext uri="{FF2B5EF4-FFF2-40B4-BE49-F238E27FC236}">
                  <a16:creationId xmlns:a16="http://schemas.microsoft.com/office/drawing/2014/main" id="{A6132F46-101F-3A42-9056-DAA2F542A767}"/>
                </a:ext>
              </a:extLst>
            </p:cNvPr>
            <p:cNvPicPr>
              <a:picLocks noChangeAspect="1" noChangeArrowheads="1"/>
            </p:cNvPicPr>
            <p:nvPr/>
          </p:nvPicPr>
          <p:blipFill rotWithShape="1">
            <a:blip r:embed="rId9">
              <a:alphaModFix/>
              <a:extLst>
                <a:ext uri="{BEBA8EAE-BF5A-486C-A8C5-ECC9F3942E4B}">
                  <a14:imgProps xmlns:a14="http://schemas.microsoft.com/office/drawing/2010/main">
                    <a14:imgLayer r:embed="rId10">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998B0B70-67DC-C048-80BB-082A8DC7098E}"/>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ectangle 42">
              <a:extLst>
                <a:ext uri="{FF2B5EF4-FFF2-40B4-BE49-F238E27FC236}">
                  <a16:creationId xmlns:a16="http://schemas.microsoft.com/office/drawing/2014/main" id="{70199809-AD9D-0041-9877-6486DC3F3BA9}"/>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4434103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pretty clear.</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7" name="TextBox 26">
            <a:extLst>
              <a:ext uri="{FF2B5EF4-FFF2-40B4-BE49-F238E27FC236}">
                <a16:creationId xmlns:a16="http://schemas.microsoft.com/office/drawing/2014/main" id="{F3FFD54E-8343-EB44-87BB-406E873F4090}"/>
              </a:ext>
            </a:extLst>
          </p:cNvPr>
          <p:cNvSpPr txBox="1"/>
          <p:nvPr/>
        </p:nvSpPr>
        <p:spPr>
          <a:xfrm>
            <a:off x="11462387"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9201FD6F-4A9C-CC4B-9EC5-544A5F54F5C7}"/>
              </a:ext>
            </a:extLst>
          </p:cNvPr>
          <p:cNvGrpSpPr/>
          <p:nvPr/>
        </p:nvGrpSpPr>
        <p:grpSpPr>
          <a:xfrm>
            <a:off x="12466652" y="6357680"/>
            <a:ext cx="1014984" cy="1015664"/>
            <a:chOff x="11192399" y="6241760"/>
            <a:chExt cx="1865376" cy="1865376"/>
          </a:xfrm>
        </p:grpSpPr>
        <p:pic>
          <p:nvPicPr>
            <p:cNvPr id="32" name="Picture 2" descr="William Shakespeare - Quotes, Plays &amp; Wife - Biography">
              <a:extLst>
                <a:ext uri="{FF2B5EF4-FFF2-40B4-BE49-F238E27FC236}">
                  <a16:creationId xmlns:a16="http://schemas.microsoft.com/office/drawing/2014/main" id="{A30AC16A-F00D-4C46-B4F8-EB1E46B8B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239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Shape&#10;&#10;Description automatically generated">
              <a:extLst>
                <a:ext uri="{FF2B5EF4-FFF2-40B4-BE49-F238E27FC236}">
                  <a16:creationId xmlns:a16="http://schemas.microsoft.com/office/drawing/2014/main" id="{AA5DFF8B-4B83-A64C-911F-530B78C2EB1B}"/>
                </a:ext>
              </a:extLst>
            </p:cNvPr>
            <p:cNvPicPr>
              <a:picLocks noChangeAspect="1"/>
            </p:cNvPicPr>
            <p:nvPr/>
          </p:nvPicPr>
          <p:blipFill>
            <a:blip r:embed="rId4"/>
            <a:stretch>
              <a:fillRect/>
            </a:stretch>
          </p:blipFill>
          <p:spPr>
            <a:xfrm rot="20436035">
              <a:off x="11383143" y="6760575"/>
              <a:ext cx="552330" cy="552330"/>
            </a:xfrm>
            <a:prstGeom prst="rect">
              <a:avLst/>
            </a:prstGeom>
          </p:spPr>
        </p:pic>
        <p:pic>
          <p:nvPicPr>
            <p:cNvPr id="34" name="Picture 33" descr="Shape&#10;&#10;Description automatically generated">
              <a:extLst>
                <a:ext uri="{FF2B5EF4-FFF2-40B4-BE49-F238E27FC236}">
                  <a16:creationId xmlns:a16="http://schemas.microsoft.com/office/drawing/2014/main" id="{16540A98-604E-1046-9128-0E91F98B4101}"/>
                </a:ext>
              </a:extLst>
            </p:cNvPr>
            <p:cNvPicPr>
              <a:picLocks noChangeAspect="1"/>
            </p:cNvPicPr>
            <p:nvPr/>
          </p:nvPicPr>
          <p:blipFill>
            <a:blip r:embed="rId4"/>
            <a:stretch>
              <a:fillRect/>
            </a:stretch>
          </p:blipFill>
          <p:spPr>
            <a:xfrm rot="1461091">
              <a:off x="11893016" y="6774517"/>
              <a:ext cx="552330" cy="552330"/>
            </a:xfrm>
            <a:prstGeom prst="rect">
              <a:avLst/>
            </a:prstGeom>
          </p:spPr>
        </p:pic>
        <p:sp>
          <p:nvSpPr>
            <p:cNvPr id="35" name="Moon 34">
              <a:extLst>
                <a:ext uri="{FF2B5EF4-FFF2-40B4-BE49-F238E27FC236}">
                  <a16:creationId xmlns:a16="http://schemas.microsoft.com/office/drawing/2014/main" id="{43D6A438-621C-A94E-ADDA-AEB7F6E8B698}"/>
                </a:ext>
              </a:extLst>
            </p:cNvPr>
            <p:cNvSpPr/>
            <p:nvPr/>
          </p:nvSpPr>
          <p:spPr>
            <a:xfrm rot="16200000">
              <a:off x="11795681" y="7221591"/>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5" name="Rounded Rectangle 54">
            <a:extLst>
              <a:ext uri="{FF2B5EF4-FFF2-40B4-BE49-F238E27FC236}">
                <a16:creationId xmlns:a16="http://schemas.microsoft.com/office/drawing/2014/main" id="{563888CB-04C5-264E-95D0-467545F294BC}"/>
              </a:ext>
            </a:extLst>
          </p:cNvPr>
          <p:cNvSpPr/>
          <p:nvPr/>
        </p:nvSpPr>
        <p:spPr>
          <a:xfrm rot="160113">
            <a:off x="9926318" y="64482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F78EC47-5EB6-4C4A-883B-D5CA0BA8A8CD}"/>
              </a:ext>
            </a:extLst>
          </p:cNvPr>
          <p:cNvSpPr txBox="1"/>
          <p:nvPr/>
        </p:nvSpPr>
        <p:spPr>
          <a:xfrm>
            <a:off x="2514462" y="3097103"/>
            <a:ext cx="4494628" cy="830997"/>
          </a:xfrm>
          <a:prstGeom prst="rect">
            <a:avLst/>
          </a:prstGeom>
          <a:noFill/>
        </p:spPr>
        <p:txBody>
          <a:bodyPr wrap="none" rtlCol="0">
            <a:spAutoFit/>
          </a:bodyPr>
          <a:lstStyle/>
          <a:p>
            <a:pPr marL="914400" indent="-914400">
              <a:buFont typeface="+mj-lt"/>
              <a:buAutoNum type="arabicPeriod"/>
            </a:pPr>
            <a:r>
              <a:rPr lang="en-US" sz="4800" b="1" dirty="0"/>
              <a:t>Iambic meter</a:t>
            </a:r>
          </a:p>
        </p:txBody>
      </p:sp>
      <p:grpSp>
        <p:nvGrpSpPr>
          <p:cNvPr id="23" name="Group 22">
            <a:extLst>
              <a:ext uri="{FF2B5EF4-FFF2-40B4-BE49-F238E27FC236}">
                <a16:creationId xmlns:a16="http://schemas.microsoft.com/office/drawing/2014/main" id="{4B4EA685-5276-1B44-BF2C-630FE18D9E82}"/>
              </a:ext>
            </a:extLst>
          </p:cNvPr>
          <p:cNvGrpSpPr/>
          <p:nvPr/>
        </p:nvGrpSpPr>
        <p:grpSpPr>
          <a:xfrm>
            <a:off x="2766558" y="6197280"/>
            <a:ext cx="1939092" cy="1100290"/>
            <a:chOff x="3070749" y="3909592"/>
            <a:chExt cx="1939092" cy="1100290"/>
          </a:xfrm>
        </p:grpSpPr>
        <p:pic>
          <p:nvPicPr>
            <p:cNvPr id="24" name="Picture 6" descr="998 Fudge Illustrations &amp; Clip Art - iStock">
              <a:extLst>
                <a:ext uri="{FF2B5EF4-FFF2-40B4-BE49-F238E27FC236}">
                  <a16:creationId xmlns:a16="http://schemas.microsoft.com/office/drawing/2014/main" id="{C4EC630C-2DCD-E746-BD4E-F874CE2EA465}"/>
                </a:ext>
              </a:extLst>
            </p:cNvPr>
            <p:cNvPicPr>
              <a:picLocks noChangeAspect="1" noChangeArrowheads="1"/>
            </p:cNvPicPr>
            <p:nvPr/>
          </p:nvPicPr>
          <p:blipFill rotWithShape="1">
            <a:blip r:embed="rId6">
              <a:alphaModFix/>
              <a:extLst>
                <a:ext uri="{BEBA8EAE-BF5A-486C-A8C5-ECC9F3942E4B}">
                  <a14:imgProps xmlns:a14="http://schemas.microsoft.com/office/drawing/2010/main">
                    <a14:imgLayer r:embed="rId7">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FE605A92-2A21-D943-BDEA-4495BD537BC6}"/>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id="{BC32FF30-EBB8-4146-9483-B7B66044FE12}"/>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069340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pretty clear.</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7" name="TextBox 26">
            <a:extLst>
              <a:ext uri="{FF2B5EF4-FFF2-40B4-BE49-F238E27FC236}">
                <a16:creationId xmlns:a16="http://schemas.microsoft.com/office/drawing/2014/main" id="{F3FFD54E-8343-EB44-87BB-406E873F4090}"/>
              </a:ext>
            </a:extLst>
          </p:cNvPr>
          <p:cNvSpPr txBox="1"/>
          <p:nvPr/>
        </p:nvSpPr>
        <p:spPr>
          <a:xfrm>
            <a:off x="11462387"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9201FD6F-4A9C-CC4B-9EC5-544A5F54F5C7}"/>
              </a:ext>
            </a:extLst>
          </p:cNvPr>
          <p:cNvGrpSpPr/>
          <p:nvPr/>
        </p:nvGrpSpPr>
        <p:grpSpPr>
          <a:xfrm>
            <a:off x="12466652" y="6357680"/>
            <a:ext cx="1014984" cy="1015664"/>
            <a:chOff x="11192399" y="6241760"/>
            <a:chExt cx="1865376" cy="1865376"/>
          </a:xfrm>
        </p:grpSpPr>
        <p:pic>
          <p:nvPicPr>
            <p:cNvPr id="32" name="Picture 2" descr="William Shakespeare - Quotes, Plays &amp; Wife - Biography">
              <a:extLst>
                <a:ext uri="{FF2B5EF4-FFF2-40B4-BE49-F238E27FC236}">
                  <a16:creationId xmlns:a16="http://schemas.microsoft.com/office/drawing/2014/main" id="{A30AC16A-F00D-4C46-B4F8-EB1E46B8B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239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Shape&#10;&#10;Description automatically generated">
              <a:extLst>
                <a:ext uri="{FF2B5EF4-FFF2-40B4-BE49-F238E27FC236}">
                  <a16:creationId xmlns:a16="http://schemas.microsoft.com/office/drawing/2014/main" id="{AA5DFF8B-4B83-A64C-911F-530B78C2EB1B}"/>
                </a:ext>
              </a:extLst>
            </p:cNvPr>
            <p:cNvPicPr>
              <a:picLocks noChangeAspect="1"/>
            </p:cNvPicPr>
            <p:nvPr/>
          </p:nvPicPr>
          <p:blipFill>
            <a:blip r:embed="rId4"/>
            <a:stretch>
              <a:fillRect/>
            </a:stretch>
          </p:blipFill>
          <p:spPr>
            <a:xfrm rot="20436035">
              <a:off x="11383143" y="6760575"/>
              <a:ext cx="552330" cy="552330"/>
            </a:xfrm>
            <a:prstGeom prst="rect">
              <a:avLst/>
            </a:prstGeom>
          </p:spPr>
        </p:pic>
        <p:pic>
          <p:nvPicPr>
            <p:cNvPr id="34" name="Picture 33" descr="Shape&#10;&#10;Description automatically generated">
              <a:extLst>
                <a:ext uri="{FF2B5EF4-FFF2-40B4-BE49-F238E27FC236}">
                  <a16:creationId xmlns:a16="http://schemas.microsoft.com/office/drawing/2014/main" id="{16540A98-604E-1046-9128-0E91F98B4101}"/>
                </a:ext>
              </a:extLst>
            </p:cNvPr>
            <p:cNvPicPr>
              <a:picLocks noChangeAspect="1"/>
            </p:cNvPicPr>
            <p:nvPr/>
          </p:nvPicPr>
          <p:blipFill>
            <a:blip r:embed="rId4"/>
            <a:stretch>
              <a:fillRect/>
            </a:stretch>
          </p:blipFill>
          <p:spPr>
            <a:xfrm rot="1461091">
              <a:off x="11893016" y="6774517"/>
              <a:ext cx="552330" cy="552330"/>
            </a:xfrm>
            <a:prstGeom prst="rect">
              <a:avLst/>
            </a:prstGeom>
          </p:spPr>
        </p:pic>
        <p:sp>
          <p:nvSpPr>
            <p:cNvPr id="35" name="Moon 34">
              <a:extLst>
                <a:ext uri="{FF2B5EF4-FFF2-40B4-BE49-F238E27FC236}">
                  <a16:creationId xmlns:a16="http://schemas.microsoft.com/office/drawing/2014/main" id="{43D6A438-621C-A94E-ADDA-AEB7F6E8B698}"/>
                </a:ext>
              </a:extLst>
            </p:cNvPr>
            <p:cNvSpPr/>
            <p:nvPr/>
          </p:nvSpPr>
          <p:spPr>
            <a:xfrm rot="16200000">
              <a:off x="11795681" y="7221591"/>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5" name="Rounded Rectangle 54">
            <a:extLst>
              <a:ext uri="{FF2B5EF4-FFF2-40B4-BE49-F238E27FC236}">
                <a16:creationId xmlns:a16="http://schemas.microsoft.com/office/drawing/2014/main" id="{563888CB-04C5-264E-95D0-467545F294BC}"/>
              </a:ext>
            </a:extLst>
          </p:cNvPr>
          <p:cNvSpPr/>
          <p:nvPr/>
        </p:nvSpPr>
        <p:spPr>
          <a:xfrm rot="160113">
            <a:off x="9926318" y="64482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F78EC47-5EB6-4C4A-883B-D5CA0BA8A8CD}"/>
              </a:ext>
            </a:extLst>
          </p:cNvPr>
          <p:cNvSpPr txBox="1"/>
          <p:nvPr/>
        </p:nvSpPr>
        <p:spPr>
          <a:xfrm>
            <a:off x="2514462" y="3097103"/>
            <a:ext cx="7215117" cy="1569660"/>
          </a:xfrm>
          <a:prstGeom prst="rect">
            <a:avLst/>
          </a:prstGeom>
          <a:noFill/>
        </p:spPr>
        <p:txBody>
          <a:bodyPr wrap="none" rtlCol="0">
            <a:spAutoFit/>
          </a:bodyPr>
          <a:lstStyle/>
          <a:p>
            <a:pPr marL="914400" indent="-914400">
              <a:buFont typeface="+mj-lt"/>
              <a:buAutoNum type="arabicPeriod"/>
            </a:pPr>
            <a:r>
              <a:rPr lang="en-US" sz="4800" b="1" dirty="0"/>
              <a:t>Iambic meter</a:t>
            </a:r>
          </a:p>
          <a:p>
            <a:pPr marL="914400" indent="-914400">
              <a:buFont typeface="+mj-lt"/>
              <a:buAutoNum type="arabicPeriod"/>
            </a:pPr>
            <a:r>
              <a:rPr lang="en-US" sz="4800" b="1" dirty="0"/>
              <a:t>Rhyme </a:t>
            </a:r>
            <a:r>
              <a:rPr lang="en-US" sz="4800" dirty="0"/>
              <a:t>after 10 syllables</a:t>
            </a:r>
          </a:p>
        </p:txBody>
      </p:sp>
      <p:grpSp>
        <p:nvGrpSpPr>
          <p:cNvPr id="23" name="Group 22">
            <a:extLst>
              <a:ext uri="{FF2B5EF4-FFF2-40B4-BE49-F238E27FC236}">
                <a16:creationId xmlns:a16="http://schemas.microsoft.com/office/drawing/2014/main" id="{5EA093F9-19FC-A641-AA13-9E0633048D24}"/>
              </a:ext>
            </a:extLst>
          </p:cNvPr>
          <p:cNvGrpSpPr/>
          <p:nvPr/>
        </p:nvGrpSpPr>
        <p:grpSpPr>
          <a:xfrm>
            <a:off x="2766558" y="6197280"/>
            <a:ext cx="1939092" cy="1100290"/>
            <a:chOff x="3070749" y="3909592"/>
            <a:chExt cx="1939092" cy="1100290"/>
          </a:xfrm>
        </p:grpSpPr>
        <p:pic>
          <p:nvPicPr>
            <p:cNvPr id="24" name="Picture 6" descr="998 Fudge Illustrations &amp; Clip Art - iStock">
              <a:extLst>
                <a:ext uri="{FF2B5EF4-FFF2-40B4-BE49-F238E27FC236}">
                  <a16:creationId xmlns:a16="http://schemas.microsoft.com/office/drawing/2014/main" id="{4E445340-C366-3C46-8AB0-1D9BA67BBF49}"/>
                </a:ext>
              </a:extLst>
            </p:cNvPr>
            <p:cNvPicPr>
              <a:picLocks noChangeAspect="1" noChangeArrowheads="1"/>
            </p:cNvPicPr>
            <p:nvPr/>
          </p:nvPicPr>
          <p:blipFill rotWithShape="1">
            <a:blip r:embed="rId6">
              <a:alphaModFix/>
              <a:extLst>
                <a:ext uri="{BEBA8EAE-BF5A-486C-A8C5-ECC9F3942E4B}">
                  <a14:imgProps xmlns:a14="http://schemas.microsoft.com/office/drawing/2010/main">
                    <a14:imgLayer r:embed="rId7">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059A894E-4771-7D46-8768-B4F5E892A2B2}"/>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id="{9B044A77-EBA5-E74D-A99A-CC4EF420F763}"/>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91809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a:t>
            </a:r>
            <a:r>
              <a:rPr lang="en-US" strike="sngStrike" dirty="0"/>
              <a:t>Controlled</a:t>
            </a:r>
            <a:r>
              <a:rPr lang="en-US" dirty="0"/>
              <a:t> Text Generation?</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p>
          <a:p>
            <a:r>
              <a:rPr lang="en-US" dirty="0">
                <a:latin typeface="Courier New" panose="02070309020205020404" pitchFamily="49" charset="0"/>
                <a:cs typeface="Courier New" panose="02070309020205020404" pitchFamily="49" charset="0"/>
              </a:rPr>
              <a:t>the role of a small company called Korn Ferry, which operates two vessels, the Korn and…</a:t>
            </a:r>
            <a:endParaRPr lang="en-US" dirty="0">
              <a:solidFill>
                <a:srgbClr val="FF0000"/>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Language Model </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Logo, company name&#10;&#10;Description automatically generated">
            <a:extLst>
              <a:ext uri="{FF2B5EF4-FFF2-40B4-BE49-F238E27FC236}">
                <a16:creationId xmlns:a16="http://schemas.microsoft.com/office/drawing/2014/main" id="{71798833-7A69-4C4C-B37E-F6A0D7F13F72}"/>
              </a:ext>
            </a:extLst>
          </p:cNvPr>
          <p:cNvPicPr>
            <a:picLocks noChangeAspect="1"/>
          </p:cNvPicPr>
          <p:nvPr/>
        </p:nvPicPr>
        <p:blipFill>
          <a:blip r:embed="rId3"/>
          <a:stretch>
            <a:fillRect/>
          </a:stretch>
        </p:blipFill>
        <p:spPr>
          <a:xfrm>
            <a:off x="9523754" y="4278964"/>
            <a:ext cx="954107" cy="954107"/>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95CDB7-587F-884D-84CC-8C7D3360A31A}"/>
                  </a:ext>
                </a:extLst>
              </p:cNvPr>
              <p:cNvSpPr txBox="1"/>
              <p:nvPr/>
            </p:nvSpPr>
            <p:spPr>
              <a:xfrm>
                <a:off x="3006321" y="5727311"/>
                <a:ext cx="1639871"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1">
                              <a:lumMod val="60000"/>
                              <a:lumOff val="40000"/>
                            </a:schemeClr>
                          </a:solidFill>
                          <a:latin typeface="Cambria Math" panose="02040503050406030204" pitchFamily="18" charset="0"/>
                        </a:rPr>
                        <m:t>𝑃</m:t>
                      </m:r>
                      <m:r>
                        <a:rPr lang="en-US" i="1" dirty="0" smtClean="0">
                          <a:solidFill>
                            <a:schemeClr val="tx1">
                              <a:lumMod val="60000"/>
                              <a:lumOff val="40000"/>
                            </a:schemeClr>
                          </a:solidFill>
                          <a:latin typeface="Cambria Math" panose="02040503050406030204" pitchFamily="18" charset="0"/>
                        </a:rPr>
                        <m:t>(</m:t>
                      </m:r>
                      <m:sSub>
                        <m:sSubPr>
                          <m:ctrlPr>
                            <a:rPr lang="en-US" i="1" dirty="0" smtClean="0">
                              <a:solidFill>
                                <a:schemeClr val="tx1">
                                  <a:lumMod val="60000"/>
                                  <a:lumOff val="40000"/>
                                </a:schemeClr>
                              </a:solidFill>
                              <a:latin typeface="Cambria Math" panose="02040503050406030204" pitchFamily="18" charset="0"/>
                            </a:rPr>
                          </m:ctrlPr>
                        </m:sSubPr>
                        <m:e>
                          <m:r>
                            <a:rPr lang="en-US" b="0" i="1" dirty="0" smtClean="0">
                              <a:solidFill>
                                <a:schemeClr val="tx1">
                                  <a:lumMod val="60000"/>
                                  <a:lumOff val="40000"/>
                                </a:schemeClr>
                              </a:solidFill>
                              <a:latin typeface="Cambria Math" panose="02040503050406030204" pitchFamily="18" charset="0"/>
                            </a:rPr>
                            <m:t>𝑥</m:t>
                          </m:r>
                        </m:e>
                        <m:sub>
                          <m:r>
                            <a:rPr lang="en-US" b="0" i="1" dirty="0" smtClean="0">
                              <a:solidFill>
                                <a:schemeClr val="tx1">
                                  <a:lumMod val="60000"/>
                                  <a:lumOff val="40000"/>
                                </a:schemeClr>
                              </a:solidFill>
                              <a:latin typeface="Cambria Math" panose="02040503050406030204" pitchFamily="18" charset="0"/>
                            </a:rPr>
                            <m:t>𝑖</m:t>
                          </m:r>
                          <m:r>
                            <a:rPr lang="en-US" b="0" i="1" dirty="0" smtClean="0">
                              <a:solidFill>
                                <a:schemeClr val="tx1">
                                  <a:lumMod val="60000"/>
                                  <a:lumOff val="40000"/>
                                </a:schemeClr>
                              </a:solidFill>
                              <a:latin typeface="Cambria Math" panose="02040503050406030204" pitchFamily="18" charset="0"/>
                            </a:rPr>
                            <m:t>+1</m:t>
                          </m:r>
                        </m:sub>
                      </m:sSub>
                      <m:r>
                        <a:rPr lang="en-US" b="0" i="1" dirty="0" smtClean="0">
                          <a:solidFill>
                            <a:schemeClr val="tx1">
                              <a:lumMod val="60000"/>
                              <a:lumOff val="40000"/>
                            </a:schemeClr>
                          </a:solidFill>
                          <a:latin typeface="Cambria Math" panose="02040503050406030204" pitchFamily="18" charset="0"/>
                        </a:rPr>
                        <m:t>|</m:t>
                      </m:r>
                      <m:sSub>
                        <m:sSubPr>
                          <m:ctrlPr>
                            <a:rPr lang="en-US" i="1" dirty="0">
                              <a:solidFill>
                                <a:schemeClr val="tx1">
                                  <a:lumMod val="60000"/>
                                  <a:lumOff val="40000"/>
                                </a:schemeClr>
                              </a:solidFill>
                              <a:latin typeface="Cambria Math" panose="02040503050406030204" pitchFamily="18" charset="0"/>
                            </a:rPr>
                          </m:ctrlPr>
                        </m:sSubPr>
                        <m:e>
                          <m:r>
                            <a:rPr lang="en-US" i="1" dirty="0">
                              <a:solidFill>
                                <a:schemeClr val="tx1">
                                  <a:lumMod val="60000"/>
                                  <a:lumOff val="40000"/>
                                </a:schemeClr>
                              </a:solidFill>
                              <a:latin typeface="Cambria Math" panose="02040503050406030204" pitchFamily="18" charset="0"/>
                            </a:rPr>
                            <m:t>𝑥</m:t>
                          </m:r>
                        </m:e>
                        <m:sub>
                          <m:r>
                            <a:rPr lang="en-US" i="1" dirty="0">
                              <a:solidFill>
                                <a:schemeClr val="tx1">
                                  <a:lumMod val="60000"/>
                                  <a:lumOff val="40000"/>
                                </a:schemeClr>
                              </a:solidFill>
                              <a:latin typeface="Cambria Math" panose="02040503050406030204" pitchFamily="18" charset="0"/>
                            </a:rPr>
                            <m:t>1:</m:t>
                          </m:r>
                          <m:r>
                            <a:rPr lang="en-US" b="0" i="1" dirty="0" smtClean="0">
                              <a:solidFill>
                                <a:schemeClr val="tx1">
                                  <a:lumMod val="60000"/>
                                  <a:lumOff val="40000"/>
                                </a:schemeClr>
                              </a:solidFill>
                              <a:latin typeface="Cambria Math" panose="02040503050406030204" pitchFamily="18" charset="0"/>
                            </a:rPr>
                            <m:t>𝑖</m:t>
                          </m:r>
                        </m:sub>
                      </m:sSub>
                      <m:r>
                        <a:rPr lang="en-US" i="1" dirty="0">
                          <a:solidFill>
                            <a:schemeClr val="tx1">
                              <a:lumMod val="60000"/>
                              <a:lumOff val="40000"/>
                            </a:schemeClr>
                          </a:solidFill>
                          <a:latin typeface="Cambria Math" panose="02040503050406030204" pitchFamily="18" charset="0"/>
                        </a:rPr>
                        <m:t>)</m:t>
                      </m:r>
                    </m:oMath>
                  </m:oMathPara>
                </a14:m>
                <a:endParaRPr lang="en-US" dirty="0">
                  <a:solidFill>
                    <a:schemeClr val="tx1">
                      <a:lumMod val="60000"/>
                      <a:lumOff val="40000"/>
                    </a:schemeClr>
                  </a:solidFill>
                </a:endParaRPr>
              </a:p>
            </p:txBody>
          </p:sp>
        </mc:Choice>
        <mc:Fallback xmlns="">
          <p:sp>
            <p:nvSpPr>
              <p:cNvPr id="9" name="TextBox 8">
                <a:extLst>
                  <a:ext uri="{FF2B5EF4-FFF2-40B4-BE49-F238E27FC236}">
                    <a16:creationId xmlns:a16="http://schemas.microsoft.com/office/drawing/2014/main" id="{1395CDB7-587F-884D-84CC-8C7D3360A31A}"/>
                  </a:ext>
                </a:extLst>
              </p:cNvPr>
              <p:cNvSpPr txBox="1">
                <a:spLocks noRot="1" noChangeAspect="1" noMove="1" noResize="1" noEditPoints="1" noAdjustHandles="1" noChangeArrowheads="1" noChangeShapeType="1" noTextEdit="1"/>
              </p:cNvSpPr>
              <p:nvPr/>
            </p:nvSpPr>
            <p:spPr>
              <a:xfrm>
                <a:off x="3006321" y="5727311"/>
                <a:ext cx="1639871" cy="424732"/>
              </a:xfrm>
              <a:prstGeom prst="rect">
                <a:avLst/>
              </a:prstGeom>
              <a:blipFill>
                <a:blip r:embed="rId4"/>
                <a:stretch>
                  <a:fillRect b="-14706"/>
                </a:stretch>
              </a:blipFill>
            </p:spPr>
            <p:txBody>
              <a:bodyPr/>
              <a:lstStyle/>
              <a:p>
                <a:r>
                  <a:rPr lang="en-US">
                    <a:noFill/>
                  </a:rPr>
                  <a:t> </a:t>
                </a:r>
              </a:p>
            </p:txBody>
          </p:sp>
        </mc:Fallback>
      </mc:AlternateContent>
      <p:pic>
        <p:nvPicPr>
          <p:cNvPr id="16" name="Picture 2">
            <a:extLst>
              <a:ext uri="{FF2B5EF4-FFF2-40B4-BE49-F238E27FC236}">
                <a16:creationId xmlns:a16="http://schemas.microsoft.com/office/drawing/2014/main" id="{0E2C8CFD-F3D3-3048-8056-90A6A6625EE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8740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pretty clear.</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7" name="TextBox 26">
            <a:extLst>
              <a:ext uri="{FF2B5EF4-FFF2-40B4-BE49-F238E27FC236}">
                <a16:creationId xmlns:a16="http://schemas.microsoft.com/office/drawing/2014/main" id="{F3FFD54E-8343-EB44-87BB-406E873F4090}"/>
              </a:ext>
            </a:extLst>
          </p:cNvPr>
          <p:cNvSpPr txBox="1"/>
          <p:nvPr/>
        </p:nvSpPr>
        <p:spPr>
          <a:xfrm>
            <a:off x="11462387"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9201FD6F-4A9C-CC4B-9EC5-544A5F54F5C7}"/>
              </a:ext>
            </a:extLst>
          </p:cNvPr>
          <p:cNvGrpSpPr/>
          <p:nvPr/>
        </p:nvGrpSpPr>
        <p:grpSpPr>
          <a:xfrm>
            <a:off x="12466652" y="6357680"/>
            <a:ext cx="1014984" cy="1015664"/>
            <a:chOff x="11192399" y="6241760"/>
            <a:chExt cx="1865376" cy="1865376"/>
          </a:xfrm>
        </p:grpSpPr>
        <p:pic>
          <p:nvPicPr>
            <p:cNvPr id="32" name="Picture 2" descr="William Shakespeare - Quotes, Plays &amp; Wife - Biography">
              <a:extLst>
                <a:ext uri="{FF2B5EF4-FFF2-40B4-BE49-F238E27FC236}">
                  <a16:creationId xmlns:a16="http://schemas.microsoft.com/office/drawing/2014/main" id="{A30AC16A-F00D-4C46-B4F8-EB1E46B8B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239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Shape&#10;&#10;Description automatically generated">
              <a:extLst>
                <a:ext uri="{FF2B5EF4-FFF2-40B4-BE49-F238E27FC236}">
                  <a16:creationId xmlns:a16="http://schemas.microsoft.com/office/drawing/2014/main" id="{AA5DFF8B-4B83-A64C-911F-530B78C2EB1B}"/>
                </a:ext>
              </a:extLst>
            </p:cNvPr>
            <p:cNvPicPr>
              <a:picLocks noChangeAspect="1"/>
            </p:cNvPicPr>
            <p:nvPr/>
          </p:nvPicPr>
          <p:blipFill>
            <a:blip r:embed="rId4"/>
            <a:stretch>
              <a:fillRect/>
            </a:stretch>
          </p:blipFill>
          <p:spPr>
            <a:xfrm rot="20436035">
              <a:off x="11383143" y="6760575"/>
              <a:ext cx="552330" cy="552330"/>
            </a:xfrm>
            <a:prstGeom prst="rect">
              <a:avLst/>
            </a:prstGeom>
          </p:spPr>
        </p:pic>
        <p:pic>
          <p:nvPicPr>
            <p:cNvPr id="34" name="Picture 33" descr="Shape&#10;&#10;Description automatically generated">
              <a:extLst>
                <a:ext uri="{FF2B5EF4-FFF2-40B4-BE49-F238E27FC236}">
                  <a16:creationId xmlns:a16="http://schemas.microsoft.com/office/drawing/2014/main" id="{16540A98-604E-1046-9128-0E91F98B4101}"/>
                </a:ext>
              </a:extLst>
            </p:cNvPr>
            <p:cNvPicPr>
              <a:picLocks noChangeAspect="1"/>
            </p:cNvPicPr>
            <p:nvPr/>
          </p:nvPicPr>
          <p:blipFill>
            <a:blip r:embed="rId4"/>
            <a:stretch>
              <a:fillRect/>
            </a:stretch>
          </p:blipFill>
          <p:spPr>
            <a:xfrm rot="1461091">
              <a:off x="11893016" y="6774517"/>
              <a:ext cx="552330" cy="552330"/>
            </a:xfrm>
            <a:prstGeom prst="rect">
              <a:avLst/>
            </a:prstGeom>
          </p:spPr>
        </p:pic>
        <p:sp>
          <p:nvSpPr>
            <p:cNvPr id="35" name="Moon 34">
              <a:extLst>
                <a:ext uri="{FF2B5EF4-FFF2-40B4-BE49-F238E27FC236}">
                  <a16:creationId xmlns:a16="http://schemas.microsoft.com/office/drawing/2014/main" id="{43D6A438-621C-A94E-ADDA-AEB7F6E8B698}"/>
                </a:ext>
              </a:extLst>
            </p:cNvPr>
            <p:cNvSpPr/>
            <p:nvPr/>
          </p:nvSpPr>
          <p:spPr>
            <a:xfrm rot="16200000">
              <a:off x="11795681" y="7221591"/>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5" name="Rounded Rectangle 54">
            <a:extLst>
              <a:ext uri="{FF2B5EF4-FFF2-40B4-BE49-F238E27FC236}">
                <a16:creationId xmlns:a16="http://schemas.microsoft.com/office/drawing/2014/main" id="{563888CB-04C5-264E-95D0-467545F294BC}"/>
              </a:ext>
            </a:extLst>
          </p:cNvPr>
          <p:cNvSpPr/>
          <p:nvPr/>
        </p:nvSpPr>
        <p:spPr>
          <a:xfrm rot="160113">
            <a:off x="9926318" y="64482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F78EC47-5EB6-4C4A-883B-D5CA0BA8A8CD}"/>
              </a:ext>
            </a:extLst>
          </p:cNvPr>
          <p:cNvSpPr txBox="1"/>
          <p:nvPr/>
        </p:nvSpPr>
        <p:spPr>
          <a:xfrm>
            <a:off x="2514462" y="3097103"/>
            <a:ext cx="9832307" cy="2308324"/>
          </a:xfrm>
          <a:prstGeom prst="rect">
            <a:avLst/>
          </a:prstGeom>
          <a:noFill/>
        </p:spPr>
        <p:txBody>
          <a:bodyPr wrap="none" rtlCol="0">
            <a:spAutoFit/>
          </a:bodyPr>
          <a:lstStyle/>
          <a:p>
            <a:pPr marL="914400" indent="-914400">
              <a:buFont typeface="+mj-lt"/>
              <a:buAutoNum type="arabicPeriod"/>
            </a:pPr>
            <a:r>
              <a:rPr lang="en-US" sz="4800" b="1" dirty="0"/>
              <a:t>Iambic meter</a:t>
            </a:r>
          </a:p>
          <a:p>
            <a:pPr marL="914400" indent="-914400">
              <a:buFont typeface="+mj-lt"/>
              <a:buAutoNum type="arabicPeriod"/>
            </a:pPr>
            <a:r>
              <a:rPr lang="en-US" sz="4800" b="1" dirty="0"/>
              <a:t>Rhyme </a:t>
            </a:r>
            <a:r>
              <a:rPr lang="en-US" sz="4800" dirty="0"/>
              <a:t>after 10 syllables</a:t>
            </a:r>
          </a:p>
          <a:p>
            <a:pPr marL="914400" indent="-914400">
              <a:buFont typeface="+mj-lt"/>
              <a:buAutoNum type="arabicPeriod"/>
            </a:pPr>
            <a:r>
              <a:rPr lang="en-US" sz="4800" b="1" dirty="0"/>
              <a:t>End the sentence </a:t>
            </a:r>
            <a:r>
              <a:rPr lang="en-US" sz="4800" dirty="0"/>
              <a:t>after 10 syllables</a:t>
            </a:r>
          </a:p>
        </p:txBody>
      </p:sp>
      <p:grpSp>
        <p:nvGrpSpPr>
          <p:cNvPr id="23" name="Group 22">
            <a:extLst>
              <a:ext uri="{FF2B5EF4-FFF2-40B4-BE49-F238E27FC236}">
                <a16:creationId xmlns:a16="http://schemas.microsoft.com/office/drawing/2014/main" id="{A4D9D78D-661B-7B40-8E38-EF7CED491A6D}"/>
              </a:ext>
            </a:extLst>
          </p:cNvPr>
          <p:cNvGrpSpPr/>
          <p:nvPr/>
        </p:nvGrpSpPr>
        <p:grpSpPr>
          <a:xfrm>
            <a:off x="2766558" y="6197280"/>
            <a:ext cx="1939092" cy="1100290"/>
            <a:chOff x="3070749" y="3909592"/>
            <a:chExt cx="1939092" cy="1100290"/>
          </a:xfrm>
        </p:grpSpPr>
        <p:pic>
          <p:nvPicPr>
            <p:cNvPr id="24" name="Picture 6" descr="998 Fudge Illustrations &amp; Clip Art - iStock">
              <a:extLst>
                <a:ext uri="{FF2B5EF4-FFF2-40B4-BE49-F238E27FC236}">
                  <a16:creationId xmlns:a16="http://schemas.microsoft.com/office/drawing/2014/main" id="{B8D49F2E-CB29-F044-BF3C-FCDB7C950862}"/>
                </a:ext>
              </a:extLst>
            </p:cNvPr>
            <p:cNvPicPr>
              <a:picLocks noChangeAspect="1" noChangeArrowheads="1"/>
            </p:cNvPicPr>
            <p:nvPr/>
          </p:nvPicPr>
          <p:blipFill rotWithShape="1">
            <a:blip r:embed="rId6">
              <a:alphaModFix/>
              <a:extLst>
                <a:ext uri="{BEBA8EAE-BF5A-486C-A8C5-ECC9F3942E4B}">
                  <a14:imgProps xmlns:a14="http://schemas.microsoft.com/office/drawing/2010/main">
                    <a14:imgLayer r:embed="rId7">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0E1FF5B7-E0C6-6148-AE39-9859C924872D}"/>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id="{68016D29-33C5-BD4A-985E-09B2D1A797CD}"/>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1468473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a:t>
            </a:r>
            <a:r>
              <a:rPr lang="en-US" sz="2000" strike="sngStrike" dirty="0">
                <a:solidFill>
                  <a:srgbClr val="E5EBFF"/>
                </a:solidFill>
                <a:latin typeface="Courier New" panose="02070309020205020404" pitchFamily="49" charset="0"/>
                <a:cs typeface="Courier New" panose="02070309020205020404" pitchFamily="49" charset="0"/>
              </a:rPr>
              <a:t>pretty clear.</a:t>
            </a:r>
            <a:endParaRPr lang="en-US" sz="2000" strike="sngStrike" dirty="0">
              <a:solidFill>
                <a:srgbClr val="B8CBE7"/>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55" name="Rounded Rectangle 54">
            <a:extLst>
              <a:ext uri="{FF2B5EF4-FFF2-40B4-BE49-F238E27FC236}">
                <a16:creationId xmlns:a16="http://schemas.microsoft.com/office/drawing/2014/main" id="{563888CB-04C5-264E-95D0-467545F294BC}"/>
              </a:ext>
            </a:extLst>
          </p:cNvPr>
          <p:cNvSpPr/>
          <p:nvPr/>
        </p:nvSpPr>
        <p:spPr>
          <a:xfrm rot="160113">
            <a:off x="9926318" y="64482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F78EC47-5EB6-4C4A-883B-D5CA0BA8A8CD}"/>
              </a:ext>
            </a:extLst>
          </p:cNvPr>
          <p:cNvSpPr txBox="1"/>
          <p:nvPr/>
        </p:nvSpPr>
        <p:spPr>
          <a:xfrm>
            <a:off x="2514462" y="3097103"/>
            <a:ext cx="9832307" cy="2308324"/>
          </a:xfrm>
          <a:prstGeom prst="rect">
            <a:avLst/>
          </a:prstGeom>
          <a:noFill/>
        </p:spPr>
        <p:txBody>
          <a:bodyPr wrap="none" rtlCol="0">
            <a:spAutoFit/>
          </a:bodyPr>
          <a:lstStyle/>
          <a:p>
            <a:pPr marL="914400" indent="-914400">
              <a:buFont typeface="+mj-lt"/>
              <a:buAutoNum type="arabicPeriod"/>
            </a:pPr>
            <a:r>
              <a:rPr lang="en-US" sz="4800" b="1" dirty="0"/>
              <a:t>Iambic meter</a:t>
            </a:r>
          </a:p>
          <a:p>
            <a:pPr marL="914400" indent="-914400">
              <a:buFont typeface="+mj-lt"/>
              <a:buAutoNum type="arabicPeriod"/>
            </a:pPr>
            <a:r>
              <a:rPr lang="en-US" sz="4800" b="1" dirty="0"/>
              <a:t>Rhyme </a:t>
            </a:r>
            <a:r>
              <a:rPr lang="en-US" sz="4800" dirty="0"/>
              <a:t>after 10 syllables</a:t>
            </a:r>
          </a:p>
          <a:p>
            <a:pPr marL="914400" indent="-914400">
              <a:buFont typeface="+mj-lt"/>
              <a:buAutoNum type="arabicPeriod"/>
            </a:pPr>
            <a:r>
              <a:rPr lang="en-US" sz="4800" b="1" dirty="0"/>
              <a:t>End the sentence </a:t>
            </a:r>
            <a:r>
              <a:rPr lang="en-US" sz="4800" dirty="0"/>
              <a:t>after 10 syllables</a:t>
            </a:r>
          </a:p>
        </p:txBody>
      </p:sp>
      <p:grpSp>
        <p:nvGrpSpPr>
          <p:cNvPr id="14" name="Group 13">
            <a:extLst>
              <a:ext uri="{FF2B5EF4-FFF2-40B4-BE49-F238E27FC236}">
                <a16:creationId xmlns:a16="http://schemas.microsoft.com/office/drawing/2014/main" id="{19D85083-A763-DC4D-BCF7-448388F4CF5C}"/>
              </a:ext>
            </a:extLst>
          </p:cNvPr>
          <p:cNvGrpSpPr/>
          <p:nvPr/>
        </p:nvGrpSpPr>
        <p:grpSpPr>
          <a:xfrm>
            <a:off x="2766558" y="6197280"/>
            <a:ext cx="1939092" cy="1100290"/>
            <a:chOff x="3070749" y="3909592"/>
            <a:chExt cx="1939092" cy="1100290"/>
          </a:xfrm>
        </p:grpSpPr>
        <p:pic>
          <p:nvPicPr>
            <p:cNvPr id="15" name="Picture 6" descr="998 Fudge Illustrations &amp; Clip Art - iStock">
              <a:extLst>
                <a:ext uri="{FF2B5EF4-FFF2-40B4-BE49-F238E27FC236}">
                  <a16:creationId xmlns:a16="http://schemas.microsoft.com/office/drawing/2014/main" id="{FF39820F-95A5-554F-B822-8ECA8CD39A9B}"/>
                </a:ext>
              </a:extLst>
            </p:cNvPr>
            <p:cNvPicPr>
              <a:picLocks noChangeAspect="1" noChangeArrowheads="1"/>
            </p:cNvPicPr>
            <p:nvPr/>
          </p:nvPicPr>
          <p:blipFill rotWithShape="1">
            <a:blip r:embed="rId5">
              <a:alphaModFix/>
              <a:extLst>
                <a:ext uri="{BEBA8EAE-BF5A-486C-A8C5-ECC9F3942E4B}">
                  <a14:imgProps xmlns:a14="http://schemas.microsoft.com/office/drawing/2010/main">
                    <a14:imgLayer r:embed="rId6">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CB44C4E-9753-954D-9122-AC5D2D563F86}"/>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09AAF17-F743-204E-92A5-DC0A2A50CB8D}"/>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3072659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987AF9B-4A17-5248-8BDD-97A441E72627}"/>
              </a:ext>
            </a:extLst>
          </p:cNvPr>
          <p:cNvGrpSpPr/>
          <p:nvPr/>
        </p:nvGrpSpPr>
        <p:grpSpPr>
          <a:xfrm>
            <a:off x="2766558" y="6197280"/>
            <a:ext cx="1939092" cy="1100290"/>
            <a:chOff x="3070749" y="3909592"/>
            <a:chExt cx="1939092" cy="1100290"/>
          </a:xfrm>
        </p:grpSpPr>
        <p:pic>
          <p:nvPicPr>
            <p:cNvPr id="27" name="Picture 6" descr="998 Fudge Illustrations &amp; Clip Art - iStock">
              <a:extLst>
                <a:ext uri="{FF2B5EF4-FFF2-40B4-BE49-F238E27FC236}">
                  <a16:creationId xmlns:a16="http://schemas.microsoft.com/office/drawing/2014/main" id="{A931819B-E020-8543-90B9-042CB065743A}"/>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BAFCA0D-2A79-2D48-855E-0662315A081F}"/>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id="{52A62808-216B-0C4F-8869-2E01EBD0A453}"/>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grpSp>
        <p:nvGrpSpPr>
          <p:cNvPr id="3" name="Group 2">
            <a:extLst>
              <a:ext uri="{FF2B5EF4-FFF2-40B4-BE49-F238E27FC236}">
                <a16:creationId xmlns:a16="http://schemas.microsoft.com/office/drawing/2014/main" id="{4C5727AB-D809-6A4E-BAED-97F0C605DF75}"/>
              </a:ext>
            </a:extLst>
          </p:cNvPr>
          <p:cNvGrpSpPr/>
          <p:nvPr/>
        </p:nvGrpSpPr>
        <p:grpSpPr>
          <a:xfrm>
            <a:off x="9566421" y="5900358"/>
            <a:ext cx="1865376" cy="1865376"/>
            <a:chOff x="9566421" y="5900358"/>
            <a:chExt cx="1865376" cy="1865376"/>
          </a:xfrm>
        </p:grpSpPr>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55" name="Rounded Rectangle 54">
              <a:extLst>
                <a:ext uri="{FF2B5EF4-FFF2-40B4-BE49-F238E27FC236}">
                  <a16:creationId xmlns:a16="http://schemas.microsoft.com/office/drawing/2014/main" id="{563888CB-04C5-264E-95D0-467545F294BC}"/>
                </a:ext>
              </a:extLst>
            </p:cNvPr>
            <p:cNvSpPr/>
            <p:nvPr/>
          </p:nvSpPr>
          <p:spPr>
            <a:xfrm rot="160113">
              <a:off x="9926318" y="64482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BF78EC47-5EB6-4C4A-883B-D5CA0BA8A8CD}"/>
              </a:ext>
            </a:extLst>
          </p:cNvPr>
          <p:cNvSpPr txBox="1"/>
          <p:nvPr/>
        </p:nvSpPr>
        <p:spPr>
          <a:xfrm>
            <a:off x="2514462" y="3097103"/>
            <a:ext cx="9832307" cy="2308324"/>
          </a:xfrm>
          <a:prstGeom prst="rect">
            <a:avLst/>
          </a:prstGeom>
          <a:noFill/>
        </p:spPr>
        <p:txBody>
          <a:bodyPr wrap="none" rtlCol="0">
            <a:spAutoFit/>
          </a:bodyPr>
          <a:lstStyle/>
          <a:p>
            <a:pPr marL="914400" indent="-914400">
              <a:buFont typeface="+mj-lt"/>
              <a:buAutoNum type="arabicPeriod"/>
            </a:pPr>
            <a:r>
              <a:rPr lang="en-US" sz="4800" b="1" dirty="0"/>
              <a:t>Iambic meter</a:t>
            </a:r>
          </a:p>
          <a:p>
            <a:pPr marL="914400" indent="-914400">
              <a:buFont typeface="+mj-lt"/>
              <a:buAutoNum type="arabicPeriod"/>
            </a:pPr>
            <a:r>
              <a:rPr lang="en-US" sz="4800" b="1" dirty="0"/>
              <a:t>Rhyme </a:t>
            </a:r>
            <a:r>
              <a:rPr lang="en-US" sz="4800" dirty="0"/>
              <a:t>after 10 syllables</a:t>
            </a:r>
          </a:p>
          <a:p>
            <a:pPr marL="914400" indent="-914400">
              <a:buFont typeface="+mj-lt"/>
              <a:buAutoNum type="arabicPeriod"/>
            </a:pPr>
            <a:r>
              <a:rPr lang="en-US" sz="4800" b="1" dirty="0"/>
              <a:t>End the sentence </a:t>
            </a:r>
            <a:r>
              <a:rPr lang="en-US" sz="4800" dirty="0"/>
              <a:t>after 10 syllables</a:t>
            </a:r>
          </a:p>
        </p:txBody>
      </p:sp>
      <p:grpSp>
        <p:nvGrpSpPr>
          <p:cNvPr id="4" name="Group 3">
            <a:extLst>
              <a:ext uri="{FF2B5EF4-FFF2-40B4-BE49-F238E27FC236}">
                <a16:creationId xmlns:a16="http://schemas.microsoft.com/office/drawing/2014/main" id="{F8447F75-7779-C940-B111-7F900A430A38}"/>
              </a:ext>
            </a:extLst>
          </p:cNvPr>
          <p:cNvGrpSpPr/>
          <p:nvPr/>
        </p:nvGrpSpPr>
        <p:grpSpPr>
          <a:xfrm>
            <a:off x="2034147" y="5377830"/>
            <a:ext cx="1970220" cy="1852939"/>
            <a:chOff x="923434" y="5951399"/>
            <a:chExt cx="1970220" cy="1852939"/>
          </a:xfrm>
        </p:grpSpPr>
        <p:grpSp>
          <p:nvGrpSpPr>
            <p:cNvPr id="14" name="Group 13">
              <a:extLst>
                <a:ext uri="{FF2B5EF4-FFF2-40B4-BE49-F238E27FC236}">
                  <a16:creationId xmlns:a16="http://schemas.microsoft.com/office/drawing/2014/main" id="{E3028D35-46AD-9440-8E6A-3409988098D7}"/>
                </a:ext>
              </a:extLst>
            </p:cNvPr>
            <p:cNvGrpSpPr/>
            <p:nvPr/>
          </p:nvGrpSpPr>
          <p:grpSpPr>
            <a:xfrm>
              <a:off x="1461381" y="6388239"/>
              <a:ext cx="943777" cy="939738"/>
              <a:chOff x="9566421" y="5900358"/>
              <a:chExt cx="1865376" cy="1865376"/>
            </a:xfrm>
          </p:grpSpPr>
          <p:pic>
            <p:nvPicPr>
              <p:cNvPr id="15" name="Picture 2" descr="William Shakespeare - Quotes, Plays &amp; Wife - Biography">
                <a:extLst>
                  <a:ext uri="{FF2B5EF4-FFF2-40B4-BE49-F238E27FC236}">
                    <a16:creationId xmlns:a16="http://schemas.microsoft.com/office/drawing/2014/main" id="{82FF1724-7A54-CB40-9707-C5F5D2F23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007A58C0-58BB-AB4E-B37E-DF5ECA4B1758}"/>
                  </a:ext>
                </a:extLst>
              </p:cNvPr>
              <p:cNvSpPr/>
              <p:nvPr/>
            </p:nvSpPr>
            <p:spPr>
              <a:xfrm rot="160113">
                <a:off x="9926318" y="6447828"/>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A1B67A3F-44A1-E745-83D8-79ADA77AC014}"/>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7F686867-6252-5241-8E40-1E3F2F466944}"/>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2" name="Picture 2" descr="Thinking Emoji Hand Png - Png-stock.com">
                <a:extLst>
                  <a:ext uri="{FF2B5EF4-FFF2-40B4-BE49-F238E27FC236}">
                    <a16:creationId xmlns:a16="http://schemas.microsoft.com/office/drawing/2014/main" id="{7A0A1DE9-E01E-2F4A-93EC-A6C39F5B2A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descr="Icon&#10;&#10;Description automatically generated">
              <a:extLst>
                <a:ext uri="{FF2B5EF4-FFF2-40B4-BE49-F238E27FC236}">
                  <a16:creationId xmlns:a16="http://schemas.microsoft.com/office/drawing/2014/main" id="{F5A45FB2-4119-4640-B065-624BBA83C957}"/>
                </a:ext>
              </a:extLst>
            </p:cNvPr>
            <p:cNvPicPr>
              <a:picLocks noChangeAspect="1"/>
            </p:cNvPicPr>
            <p:nvPr/>
          </p:nvPicPr>
          <p:blipFill rotWithShape="1">
            <a:blip r:embed="rId7"/>
            <a:srcRect b="5953"/>
            <a:stretch/>
          </p:blipFill>
          <p:spPr>
            <a:xfrm>
              <a:off x="923434" y="5951399"/>
              <a:ext cx="1970220" cy="1852939"/>
            </a:xfrm>
            <a:prstGeom prst="rect">
              <a:avLst/>
            </a:prstGeom>
          </p:spPr>
        </p:pic>
      </p:grpSp>
      <p:sp>
        <p:nvSpPr>
          <p:cNvPr id="31" name="Rectangle 30">
            <a:extLst>
              <a:ext uri="{FF2B5EF4-FFF2-40B4-BE49-F238E27FC236}">
                <a16:creationId xmlns:a16="http://schemas.microsoft.com/office/drawing/2014/main" id="{ED8D6ED7-CF35-9A41-AF79-E65F2C0AFD25}"/>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a:t>
            </a:r>
            <a:r>
              <a:rPr lang="en-US" sz="2000" strike="sngStrike" dirty="0">
                <a:solidFill>
                  <a:srgbClr val="E5EBFF"/>
                </a:solidFill>
                <a:latin typeface="Courier New" panose="02070309020205020404" pitchFamily="49" charset="0"/>
                <a:cs typeface="Courier New" panose="02070309020205020404" pitchFamily="49" charset="0"/>
              </a:rPr>
              <a:t>pretty clear.</a:t>
            </a:r>
          </a:p>
        </p:txBody>
      </p:sp>
    </p:spTree>
    <p:extLst>
      <p:ext uri="{BB962C8B-B14F-4D97-AF65-F5344CB8AC3E}">
        <p14:creationId xmlns:p14="http://schemas.microsoft.com/office/powerpoint/2010/main" val="14616028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70CDBA21-CD8E-FE48-8126-7149F3B1286B}"/>
              </a:ext>
            </a:extLst>
          </p:cNvPr>
          <p:cNvGrpSpPr/>
          <p:nvPr/>
        </p:nvGrpSpPr>
        <p:grpSpPr>
          <a:xfrm>
            <a:off x="2766558" y="6197280"/>
            <a:ext cx="1939092" cy="1100290"/>
            <a:chOff x="3070749" y="3909592"/>
            <a:chExt cx="1939092" cy="1100290"/>
          </a:xfrm>
        </p:grpSpPr>
        <p:pic>
          <p:nvPicPr>
            <p:cNvPr id="24" name="Picture 6" descr="998 Fudge Illustrations &amp; Clip Art - iStock">
              <a:extLst>
                <a:ext uri="{FF2B5EF4-FFF2-40B4-BE49-F238E27FC236}">
                  <a16:creationId xmlns:a16="http://schemas.microsoft.com/office/drawing/2014/main" id="{5FD8ECE8-4D4F-EC43-89EC-779841F50472}"/>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65EE845E-C8F5-4D49-A76E-A13304413772}"/>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09B73DE3-41E1-B94D-8CB9-564916605B37}"/>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a:t>
            </a:r>
            <a:r>
              <a:rPr lang="en-US" sz="2000" dirty="0">
                <a:solidFill>
                  <a:srgbClr val="FF0000"/>
                </a:solidFill>
                <a:latin typeface="Courier New" panose="02070309020205020404" pitchFamily="49" charset="0"/>
                <a:cs typeface="Courier New" panose="02070309020205020404" pitchFamily="49" charset="0"/>
              </a:rPr>
              <a:t>clear</a:t>
            </a: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55" name="Rounded Rectangle 54">
            <a:extLst>
              <a:ext uri="{FF2B5EF4-FFF2-40B4-BE49-F238E27FC236}">
                <a16:creationId xmlns:a16="http://schemas.microsoft.com/office/drawing/2014/main" id="{563888CB-04C5-264E-95D0-467545F294BC}"/>
              </a:ext>
            </a:extLst>
          </p:cNvPr>
          <p:cNvSpPr/>
          <p:nvPr/>
        </p:nvSpPr>
        <p:spPr>
          <a:xfrm rot="160113">
            <a:off x="9926318" y="64482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F78EC47-5EB6-4C4A-883B-D5CA0BA8A8CD}"/>
              </a:ext>
            </a:extLst>
          </p:cNvPr>
          <p:cNvSpPr txBox="1"/>
          <p:nvPr/>
        </p:nvSpPr>
        <p:spPr>
          <a:xfrm>
            <a:off x="2514462" y="3097103"/>
            <a:ext cx="9832307" cy="2308324"/>
          </a:xfrm>
          <a:prstGeom prst="rect">
            <a:avLst/>
          </a:prstGeom>
          <a:noFill/>
        </p:spPr>
        <p:txBody>
          <a:bodyPr wrap="none" rtlCol="0">
            <a:spAutoFit/>
          </a:bodyPr>
          <a:lstStyle/>
          <a:p>
            <a:pPr marL="914400" indent="-914400">
              <a:buFont typeface="+mj-lt"/>
              <a:buAutoNum type="arabicPeriod"/>
            </a:pPr>
            <a:r>
              <a:rPr lang="en-US" sz="4800" b="1" dirty="0"/>
              <a:t>Iambic meter</a:t>
            </a:r>
          </a:p>
          <a:p>
            <a:pPr marL="914400" indent="-914400">
              <a:buFont typeface="+mj-lt"/>
              <a:buAutoNum type="arabicPeriod"/>
            </a:pPr>
            <a:r>
              <a:rPr lang="en-US" sz="4800" b="1" dirty="0"/>
              <a:t>Rhyme </a:t>
            </a:r>
            <a:r>
              <a:rPr lang="en-US" sz="4800" dirty="0"/>
              <a:t>after 10 syllables</a:t>
            </a:r>
          </a:p>
          <a:p>
            <a:pPr marL="914400" indent="-914400">
              <a:buFont typeface="+mj-lt"/>
              <a:buAutoNum type="arabicPeriod"/>
            </a:pPr>
            <a:r>
              <a:rPr lang="en-US" sz="4800" b="1" dirty="0"/>
              <a:t>End the sentence </a:t>
            </a:r>
            <a:r>
              <a:rPr lang="en-US" sz="4800" dirty="0"/>
              <a:t>after 10 syllables</a:t>
            </a:r>
          </a:p>
        </p:txBody>
      </p:sp>
      <p:grpSp>
        <p:nvGrpSpPr>
          <p:cNvPr id="28" name="Group 27">
            <a:extLst>
              <a:ext uri="{FF2B5EF4-FFF2-40B4-BE49-F238E27FC236}">
                <a16:creationId xmlns:a16="http://schemas.microsoft.com/office/drawing/2014/main" id="{559D18DE-D934-7F43-9E74-C16A09E60F0F}"/>
              </a:ext>
            </a:extLst>
          </p:cNvPr>
          <p:cNvGrpSpPr/>
          <p:nvPr/>
        </p:nvGrpSpPr>
        <p:grpSpPr>
          <a:xfrm>
            <a:off x="2034147" y="5377830"/>
            <a:ext cx="1970220" cy="1852939"/>
            <a:chOff x="923434" y="5951399"/>
            <a:chExt cx="1970220" cy="1852939"/>
          </a:xfrm>
        </p:grpSpPr>
        <p:grpSp>
          <p:nvGrpSpPr>
            <p:cNvPr id="30" name="Group 29">
              <a:extLst>
                <a:ext uri="{FF2B5EF4-FFF2-40B4-BE49-F238E27FC236}">
                  <a16:creationId xmlns:a16="http://schemas.microsoft.com/office/drawing/2014/main" id="{2C846C43-1D28-4640-8054-E5BBB2050EEE}"/>
                </a:ext>
              </a:extLst>
            </p:cNvPr>
            <p:cNvGrpSpPr/>
            <p:nvPr/>
          </p:nvGrpSpPr>
          <p:grpSpPr>
            <a:xfrm>
              <a:off x="1461381" y="6388239"/>
              <a:ext cx="943777" cy="939738"/>
              <a:chOff x="9566421" y="5900358"/>
              <a:chExt cx="1865376" cy="1865376"/>
            </a:xfrm>
          </p:grpSpPr>
          <p:pic>
            <p:nvPicPr>
              <p:cNvPr id="32" name="Picture 2" descr="William Shakespeare - Quotes, Plays &amp; Wife - Biography">
                <a:extLst>
                  <a:ext uri="{FF2B5EF4-FFF2-40B4-BE49-F238E27FC236}">
                    <a16:creationId xmlns:a16="http://schemas.microsoft.com/office/drawing/2014/main" id="{77A114B7-9A43-744E-BA38-C257377ADF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a:extLst>
                  <a:ext uri="{FF2B5EF4-FFF2-40B4-BE49-F238E27FC236}">
                    <a16:creationId xmlns:a16="http://schemas.microsoft.com/office/drawing/2014/main" id="{7E5EA4C6-0204-DE49-AAEA-90F573492910}"/>
                  </a:ext>
                </a:extLst>
              </p:cNvPr>
              <p:cNvSpPr/>
              <p:nvPr/>
            </p:nvSpPr>
            <p:spPr>
              <a:xfrm rot="160113">
                <a:off x="9926318" y="6447828"/>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4D27056B-3798-9E4F-926A-31D95BF490CA}"/>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3AAE6289-C949-1141-A8EE-74781FDFBAA4}"/>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2" descr="Thinking Emoji Hand Png - Png-stock.com">
                <a:extLst>
                  <a:ext uri="{FF2B5EF4-FFF2-40B4-BE49-F238E27FC236}">
                    <a16:creationId xmlns:a16="http://schemas.microsoft.com/office/drawing/2014/main" id="{04C74214-2A46-4040-8E5C-2ACE56A6A9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30" descr="Icon&#10;&#10;Description automatically generated">
              <a:extLst>
                <a:ext uri="{FF2B5EF4-FFF2-40B4-BE49-F238E27FC236}">
                  <a16:creationId xmlns:a16="http://schemas.microsoft.com/office/drawing/2014/main" id="{4465326A-D84B-5048-8CF4-A72D253F3451}"/>
                </a:ext>
              </a:extLst>
            </p:cNvPr>
            <p:cNvPicPr>
              <a:picLocks noChangeAspect="1"/>
            </p:cNvPicPr>
            <p:nvPr/>
          </p:nvPicPr>
          <p:blipFill rotWithShape="1">
            <a:blip r:embed="rId7"/>
            <a:srcRect b="5953"/>
            <a:stretch/>
          </p:blipFill>
          <p:spPr>
            <a:xfrm>
              <a:off x="923434" y="5951399"/>
              <a:ext cx="1970220" cy="1852939"/>
            </a:xfrm>
            <a:prstGeom prst="rect">
              <a:avLst/>
            </a:prstGeom>
          </p:spPr>
        </p:pic>
      </p:grpSp>
    </p:spTree>
    <p:extLst>
      <p:ext uri="{BB962C8B-B14F-4D97-AF65-F5344CB8AC3E}">
        <p14:creationId xmlns:p14="http://schemas.microsoft.com/office/powerpoint/2010/main" val="1406112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E5CA2E63-948F-1746-BDDA-E8E0BF1CF036}"/>
              </a:ext>
            </a:extLst>
          </p:cNvPr>
          <p:cNvGrpSpPr/>
          <p:nvPr/>
        </p:nvGrpSpPr>
        <p:grpSpPr>
          <a:xfrm>
            <a:off x="2766558" y="6197280"/>
            <a:ext cx="1939092" cy="1100290"/>
            <a:chOff x="3070749" y="3909592"/>
            <a:chExt cx="1939092" cy="1100290"/>
          </a:xfrm>
        </p:grpSpPr>
        <p:pic>
          <p:nvPicPr>
            <p:cNvPr id="49" name="Picture 6" descr="998 Fudge Illustrations &amp; Clip Art - iStock">
              <a:extLst>
                <a:ext uri="{FF2B5EF4-FFF2-40B4-BE49-F238E27FC236}">
                  <a16:creationId xmlns:a16="http://schemas.microsoft.com/office/drawing/2014/main" id="{A07BFAFF-E651-FB44-A553-9AA8D660071D}"/>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78B5B729-E59F-EE49-9D8F-770D8D69294A}"/>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ectangle 50">
              <a:extLst>
                <a:ext uri="{FF2B5EF4-FFF2-40B4-BE49-F238E27FC236}">
                  <a16:creationId xmlns:a16="http://schemas.microsoft.com/office/drawing/2014/main" id="{CCE21BB9-3E9E-BD43-9CAB-45C1E4F99AA4}"/>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a:t>
            </a:r>
            <a:r>
              <a:rPr lang="en-US" sz="2000" dirty="0">
                <a:solidFill>
                  <a:srgbClr val="FF0000"/>
                </a:solidFill>
                <a:latin typeface="Courier New" panose="02070309020205020404" pitchFamily="49" charset="0"/>
                <a:cs typeface="Courier New" panose="02070309020205020404" pitchFamily="49" charset="0"/>
              </a:rPr>
              <a:t>clear</a:t>
            </a: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9201FD6F-4A9C-CC4B-9EC5-544A5F54F5C7}"/>
              </a:ext>
            </a:extLst>
          </p:cNvPr>
          <p:cNvGrpSpPr/>
          <p:nvPr/>
        </p:nvGrpSpPr>
        <p:grpSpPr>
          <a:xfrm>
            <a:off x="12466652" y="6357680"/>
            <a:ext cx="1014984" cy="1015664"/>
            <a:chOff x="11192399" y="6241760"/>
            <a:chExt cx="1865376" cy="1865376"/>
          </a:xfrm>
        </p:grpSpPr>
        <p:pic>
          <p:nvPicPr>
            <p:cNvPr id="32" name="Picture 2" descr="William Shakespeare - Quotes, Plays &amp; Wife - Biography">
              <a:extLst>
                <a:ext uri="{FF2B5EF4-FFF2-40B4-BE49-F238E27FC236}">
                  <a16:creationId xmlns:a16="http://schemas.microsoft.com/office/drawing/2014/main" id="{A30AC16A-F00D-4C46-B4F8-EB1E46B8B1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9239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Shape&#10;&#10;Description automatically generated">
              <a:extLst>
                <a:ext uri="{FF2B5EF4-FFF2-40B4-BE49-F238E27FC236}">
                  <a16:creationId xmlns:a16="http://schemas.microsoft.com/office/drawing/2014/main" id="{AA5DFF8B-4B83-A64C-911F-530B78C2EB1B}"/>
                </a:ext>
              </a:extLst>
            </p:cNvPr>
            <p:cNvPicPr>
              <a:picLocks noChangeAspect="1"/>
            </p:cNvPicPr>
            <p:nvPr/>
          </p:nvPicPr>
          <p:blipFill>
            <a:blip r:embed="rId6"/>
            <a:stretch>
              <a:fillRect/>
            </a:stretch>
          </p:blipFill>
          <p:spPr>
            <a:xfrm rot="20436035">
              <a:off x="11383143" y="6760575"/>
              <a:ext cx="552330" cy="552330"/>
            </a:xfrm>
            <a:prstGeom prst="rect">
              <a:avLst/>
            </a:prstGeom>
          </p:spPr>
        </p:pic>
        <p:pic>
          <p:nvPicPr>
            <p:cNvPr id="34" name="Picture 33" descr="Shape&#10;&#10;Description automatically generated">
              <a:extLst>
                <a:ext uri="{FF2B5EF4-FFF2-40B4-BE49-F238E27FC236}">
                  <a16:creationId xmlns:a16="http://schemas.microsoft.com/office/drawing/2014/main" id="{16540A98-604E-1046-9128-0E91F98B4101}"/>
                </a:ext>
              </a:extLst>
            </p:cNvPr>
            <p:cNvPicPr>
              <a:picLocks noChangeAspect="1"/>
            </p:cNvPicPr>
            <p:nvPr/>
          </p:nvPicPr>
          <p:blipFill>
            <a:blip r:embed="rId6"/>
            <a:stretch>
              <a:fillRect/>
            </a:stretch>
          </p:blipFill>
          <p:spPr>
            <a:xfrm rot="1461091">
              <a:off x="11893016" y="6774517"/>
              <a:ext cx="552330" cy="552330"/>
            </a:xfrm>
            <a:prstGeom prst="rect">
              <a:avLst/>
            </a:prstGeom>
          </p:spPr>
        </p:pic>
        <p:sp>
          <p:nvSpPr>
            <p:cNvPr id="35" name="Moon 34">
              <a:extLst>
                <a:ext uri="{FF2B5EF4-FFF2-40B4-BE49-F238E27FC236}">
                  <a16:creationId xmlns:a16="http://schemas.microsoft.com/office/drawing/2014/main" id="{43D6A438-621C-A94E-ADDA-AEB7F6E8B698}"/>
                </a:ext>
              </a:extLst>
            </p:cNvPr>
            <p:cNvSpPr/>
            <p:nvPr/>
          </p:nvSpPr>
          <p:spPr>
            <a:xfrm rot="16200000">
              <a:off x="11795681" y="7221591"/>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5" name="Rounded Rectangle 54">
            <a:extLst>
              <a:ext uri="{FF2B5EF4-FFF2-40B4-BE49-F238E27FC236}">
                <a16:creationId xmlns:a16="http://schemas.microsoft.com/office/drawing/2014/main" id="{563888CB-04C5-264E-95D0-467545F294BC}"/>
              </a:ext>
            </a:extLst>
          </p:cNvPr>
          <p:cNvSpPr/>
          <p:nvPr/>
        </p:nvSpPr>
        <p:spPr>
          <a:xfrm rot="160113">
            <a:off x="9926318" y="64482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F78EC47-5EB6-4C4A-883B-D5CA0BA8A8CD}"/>
              </a:ext>
            </a:extLst>
          </p:cNvPr>
          <p:cNvSpPr txBox="1"/>
          <p:nvPr/>
        </p:nvSpPr>
        <p:spPr>
          <a:xfrm>
            <a:off x="2514462" y="3097103"/>
            <a:ext cx="9832307" cy="2308324"/>
          </a:xfrm>
          <a:prstGeom prst="rect">
            <a:avLst/>
          </a:prstGeom>
          <a:noFill/>
        </p:spPr>
        <p:txBody>
          <a:bodyPr wrap="none" rtlCol="0">
            <a:spAutoFit/>
          </a:bodyPr>
          <a:lstStyle/>
          <a:p>
            <a:pPr marL="914400" indent="-914400">
              <a:buFont typeface="+mj-lt"/>
              <a:buAutoNum type="arabicPeriod"/>
            </a:pPr>
            <a:r>
              <a:rPr lang="en-US" sz="4800" b="1" dirty="0"/>
              <a:t>Iambic meter</a:t>
            </a:r>
          </a:p>
          <a:p>
            <a:pPr marL="914400" indent="-914400">
              <a:buFont typeface="+mj-lt"/>
              <a:buAutoNum type="arabicPeriod"/>
            </a:pPr>
            <a:r>
              <a:rPr lang="en-US" sz="4800" b="1" dirty="0"/>
              <a:t>Rhyme </a:t>
            </a:r>
            <a:r>
              <a:rPr lang="en-US" sz="4800" dirty="0"/>
              <a:t>after 10 syllables</a:t>
            </a:r>
          </a:p>
          <a:p>
            <a:pPr marL="914400" indent="-914400">
              <a:buFont typeface="+mj-lt"/>
              <a:buAutoNum type="arabicPeriod"/>
            </a:pPr>
            <a:r>
              <a:rPr lang="en-US" sz="4800" b="1" dirty="0"/>
              <a:t>End the sentence </a:t>
            </a:r>
            <a:r>
              <a:rPr lang="en-US" sz="4800" dirty="0"/>
              <a:t>after 10 syllables</a:t>
            </a:r>
          </a:p>
        </p:txBody>
      </p:sp>
      <p:grpSp>
        <p:nvGrpSpPr>
          <p:cNvPr id="36" name="Group 35">
            <a:extLst>
              <a:ext uri="{FF2B5EF4-FFF2-40B4-BE49-F238E27FC236}">
                <a16:creationId xmlns:a16="http://schemas.microsoft.com/office/drawing/2014/main" id="{751A992E-C91E-C74B-8BE1-A3933354382D}"/>
              </a:ext>
            </a:extLst>
          </p:cNvPr>
          <p:cNvGrpSpPr/>
          <p:nvPr/>
        </p:nvGrpSpPr>
        <p:grpSpPr>
          <a:xfrm>
            <a:off x="12466652" y="6358360"/>
            <a:ext cx="1014984" cy="1014984"/>
            <a:chOff x="6382509" y="6241760"/>
            <a:chExt cx="1865376" cy="1865376"/>
          </a:xfrm>
        </p:grpSpPr>
        <p:pic>
          <p:nvPicPr>
            <p:cNvPr id="37" name="Picture 2" descr="William Shakespeare - Quotes, Plays &amp; Wife - Biography">
              <a:extLst>
                <a:ext uri="{FF2B5EF4-FFF2-40B4-BE49-F238E27FC236}">
                  <a16:creationId xmlns:a16="http://schemas.microsoft.com/office/drawing/2014/main" id="{30ADCD4F-4D53-434A-8E9D-9E8908DD2C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250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 Anger Symbol Meaning with Pictures: from A to Z">
              <a:extLst>
                <a:ext uri="{FF2B5EF4-FFF2-40B4-BE49-F238E27FC236}">
                  <a16:creationId xmlns:a16="http://schemas.microsoft.com/office/drawing/2014/main" id="{032DF715-F515-3C4E-BA6B-D2BFF8CE52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19471">
              <a:off x="7238710" y="6335636"/>
              <a:ext cx="598866" cy="598866"/>
            </a:xfrm>
            <a:prstGeom prst="rect">
              <a:avLst/>
            </a:prstGeom>
            <a:noFill/>
            <a:extLst>
              <a:ext uri="{909E8E84-426E-40DD-AFC4-6F175D3DCCD1}">
                <a14:hiddenFill xmlns:a14="http://schemas.microsoft.com/office/drawing/2010/main">
                  <a:solidFill>
                    <a:srgbClr val="FFFFFF"/>
                  </a:solidFill>
                </a14:hiddenFill>
              </a:ext>
            </a:extLst>
          </p:spPr>
        </p:pic>
        <p:sp>
          <p:nvSpPr>
            <p:cNvPr id="39" name="Moon 38">
              <a:extLst>
                <a:ext uri="{FF2B5EF4-FFF2-40B4-BE49-F238E27FC236}">
                  <a16:creationId xmlns:a16="http://schemas.microsoft.com/office/drawing/2014/main" id="{F28E2BF7-422E-9D4A-A7DE-FCDAC015729A}"/>
                </a:ext>
              </a:extLst>
            </p:cNvPr>
            <p:cNvSpPr/>
            <p:nvPr/>
          </p:nvSpPr>
          <p:spPr>
            <a:xfrm rot="5612176">
              <a:off x="6948350" y="7311489"/>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59BBA6E9-D701-B04B-B5F3-90B3CC54DC15}"/>
                </a:ext>
              </a:extLst>
            </p:cNvPr>
            <p:cNvSpPr/>
            <p:nvPr/>
          </p:nvSpPr>
          <p:spPr>
            <a:xfrm rot="1584501">
              <a:off x="6679916" y="6844898"/>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E4511CB4-24D5-8342-A2B4-5675D983EA08}"/>
                </a:ext>
              </a:extLst>
            </p:cNvPr>
            <p:cNvSpPr/>
            <p:nvPr/>
          </p:nvSpPr>
          <p:spPr>
            <a:xfrm rot="20365664">
              <a:off x="7156756" y="688209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2" name="TextBox 41">
            <a:extLst>
              <a:ext uri="{FF2B5EF4-FFF2-40B4-BE49-F238E27FC236}">
                <a16:creationId xmlns:a16="http://schemas.microsoft.com/office/drawing/2014/main" id="{5ABBFB5A-6630-3A40-AC49-B595F9D50CEF}"/>
              </a:ext>
            </a:extLst>
          </p:cNvPr>
          <p:cNvSpPr txBox="1"/>
          <p:nvPr/>
        </p:nvSpPr>
        <p:spPr>
          <a:xfrm>
            <a:off x="11462387"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47" name="Group 46">
            <a:extLst>
              <a:ext uri="{FF2B5EF4-FFF2-40B4-BE49-F238E27FC236}">
                <a16:creationId xmlns:a16="http://schemas.microsoft.com/office/drawing/2014/main" id="{2F1ADDBB-BAD0-984B-AADA-7EA6A1B1F872}"/>
              </a:ext>
            </a:extLst>
          </p:cNvPr>
          <p:cNvGrpSpPr/>
          <p:nvPr/>
        </p:nvGrpSpPr>
        <p:grpSpPr>
          <a:xfrm>
            <a:off x="2034147" y="5377830"/>
            <a:ext cx="1970220" cy="1852939"/>
            <a:chOff x="923434" y="5951399"/>
            <a:chExt cx="1970220" cy="1852939"/>
          </a:xfrm>
        </p:grpSpPr>
        <p:grpSp>
          <p:nvGrpSpPr>
            <p:cNvPr id="52" name="Group 51">
              <a:extLst>
                <a:ext uri="{FF2B5EF4-FFF2-40B4-BE49-F238E27FC236}">
                  <a16:creationId xmlns:a16="http://schemas.microsoft.com/office/drawing/2014/main" id="{941F0B16-8BFF-6041-B87D-BA9E31797830}"/>
                </a:ext>
              </a:extLst>
            </p:cNvPr>
            <p:cNvGrpSpPr/>
            <p:nvPr/>
          </p:nvGrpSpPr>
          <p:grpSpPr>
            <a:xfrm>
              <a:off x="1461381" y="6388239"/>
              <a:ext cx="943777" cy="939738"/>
              <a:chOff x="9566421" y="5900358"/>
              <a:chExt cx="1865376" cy="1865376"/>
            </a:xfrm>
          </p:grpSpPr>
          <p:pic>
            <p:nvPicPr>
              <p:cNvPr id="54" name="Picture 2" descr="William Shakespeare - Quotes, Plays &amp; Wife - Biography">
                <a:extLst>
                  <a:ext uri="{FF2B5EF4-FFF2-40B4-BE49-F238E27FC236}">
                    <a16:creationId xmlns:a16="http://schemas.microsoft.com/office/drawing/2014/main" id="{FE4DC78F-9EAA-4746-AB3F-F686925BB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58" name="Rounded Rectangle 57">
                <a:extLst>
                  <a:ext uri="{FF2B5EF4-FFF2-40B4-BE49-F238E27FC236}">
                    <a16:creationId xmlns:a16="http://schemas.microsoft.com/office/drawing/2014/main" id="{494B4C4F-B909-CB48-B4DC-F3A6F4BA069A}"/>
                  </a:ext>
                </a:extLst>
              </p:cNvPr>
              <p:cNvSpPr/>
              <p:nvPr/>
            </p:nvSpPr>
            <p:spPr>
              <a:xfrm rot="160113">
                <a:off x="9926318" y="6447828"/>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5A9B0FFA-A1BA-8F41-AEB5-D6CB3D802CEE}"/>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EC2B5121-9EDC-1946-8EFF-4F590305C986}"/>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1" name="Picture 2" descr="Thinking Emoji Hand Png - Png-stock.com">
                <a:extLst>
                  <a:ext uri="{FF2B5EF4-FFF2-40B4-BE49-F238E27FC236}">
                    <a16:creationId xmlns:a16="http://schemas.microsoft.com/office/drawing/2014/main" id="{FABEA8EB-C5D8-4C4E-B8AC-9CCF112A5A1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grpSp>
        <p:pic>
          <p:nvPicPr>
            <p:cNvPr id="53" name="Picture 52" descr="Icon&#10;&#10;Description automatically generated">
              <a:extLst>
                <a:ext uri="{FF2B5EF4-FFF2-40B4-BE49-F238E27FC236}">
                  <a16:creationId xmlns:a16="http://schemas.microsoft.com/office/drawing/2014/main" id="{CF10B554-DFB0-374C-9BC3-655F761645AA}"/>
                </a:ext>
              </a:extLst>
            </p:cNvPr>
            <p:cNvPicPr>
              <a:picLocks noChangeAspect="1"/>
            </p:cNvPicPr>
            <p:nvPr/>
          </p:nvPicPr>
          <p:blipFill rotWithShape="1">
            <a:blip r:embed="rId9"/>
            <a:srcRect b="5953"/>
            <a:stretch/>
          </p:blipFill>
          <p:spPr>
            <a:xfrm>
              <a:off x="923434" y="5951399"/>
              <a:ext cx="1970220" cy="1852939"/>
            </a:xfrm>
            <a:prstGeom prst="rect">
              <a:avLst/>
            </a:prstGeom>
          </p:spPr>
        </p:pic>
      </p:grpSp>
    </p:spTree>
    <p:extLst>
      <p:ext uri="{BB962C8B-B14F-4D97-AF65-F5344CB8AC3E}">
        <p14:creationId xmlns:p14="http://schemas.microsoft.com/office/powerpoint/2010/main" val="18470532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004824A8-8FBE-6B4A-B4F5-53F5E817ADC3}"/>
              </a:ext>
            </a:extLst>
          </p:cNvPr>
          <p:cNvGrpSpPr/>
          <p:nvPr/>
        </p:nvGrpSpPr>
        <p:grpSpPr>
          <a:xfrm>
            <a:off x="2766558" y="6197280"/>
            <a:ext cx="1939092" cy="1100290"/>
            <a:chOff x="3070749" y="3909592"/>
            <a:chExt cx="1939092" cy="1100290"/>
          </a:xfrm>
        </p:grpSpPr>
        <p:pic>
          <p:nvPicPr>
            <p:cNvPr id="24" name="Picture 6" descr="998 Fudge Illustrations &amp; Clip Art - iStock">
              <a:extLst>
                <a:ext uri="{FF2B5EF4-FFF2-40B4-BE49-F238E27FC236}">
                  <a16:creationId xmlns:a16="http://schemas.microsoft.com/office/drawing/2014/main" id="{FCC06701-9731-6842-98AF-E96D2EE192B4}"/>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14364953-B893-CA44-A3D3-744C8B99EE53}"/>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AC574350-E31F-B34C-9B82-3D5AE283AB54}"/>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pretty</a:t>
            </a:r>
            <a:endParaRPr lang="en-US" sz="2000" dirty="0">
              <a:solidFill>
                <a:srgbClr val="FF0000"/>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55" name="Rounded Rectangle 54">
            <a:extLst>
              <a:ext uri="{FF2B5EF4-FFF2-40B4-BE49-F238E27FC236}">
                <a16:creationId xmlns:a16="http://schemas.microsoft.com/office/drawing/2014/main" id="{563888CB-04C5-264E-95D0-467545F294BC}"/>
              </a:ext>
            </a:extLst>
          </p:cNvPr>
          <p:cNvSpPr/>
          <p:nvPr/>
        </p:nvSpPr>
        <p:spPr>
          <a:xfrm rot="160113">
            <a:off x="9926318" y="64482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F78EC47-5EB6-4C4A-883B-D5CA0BA8A8CD}"/>
              </a:ext>
            </a:extLst>
          </p:cNvPr>
          <p:cNvSpPr txBox="1"/>
          <p:nvPr/>
        </p:nvSpPr>
        <p:spPr>
          <a:xfrm>
            <a:off x="2514462" y="3097103"/>
            <a:ext cx="9832307" cy="2308324"/>
          </a:xfrm>
          <a:prstGeom prst="rect">
            <a:avLst/>
          </a:prstGeom>
          <a:noFill/>
        </p:spPr>
        <p:txBody>
          <a:bodyPr wrap="none" rtlCol="0">
            <a:spAutoFit/>
          </a:bodyPr>
          <a:lstStyle/>
          <a:p>
            <a:pPr marL="914400" indent="-914400">
              <a:buFont typeface="+mj-lt"/>
              <a:buAutoNum type="arabicPeriod"/>
            </a:pPr>
            <a:r>
              <a:rPr lang="en-US" sz="4800" b="1" dirty="0"/>
              <a:t>Iambic meter</a:t>
            </a:r>
          </a:p>
          <a:p>
            <a:pPr marL="914400" indent="-914400">
              <a:buFont typeface="+mj-lt"/>
              <a:buAutoNum type="arabicPeriod"/>
            </a:pPr>
            <a:r>
              <a:rPr lang="en-US" sz="4800" b="1" dirty="0"/>
              <a:t>Rhyme </a:t>
            </a:r>
            <a:r>
              <a:rPr lang="en-US" sz="4800" dirty="0"/>
              <a:t>after 10 syllables</a:t>
            </a:r>
          </a:p>
          <a:p>
            <a:pPr marL="914400" indent="-914400">
              <a:buFont typeface="+mj-lt"/>
              <a:buAutoNum type="arabicPeriod"/>
            </a:pPr>
            <a:r>
              <a:rPr lang="en-US" sz="4800" b="1" dirty="0"/>
              <a:t>End the sentence </a:t>
            </a:r>
            <a:r>
              <a:rPr lang="en-US" sz="4800" dirty="0"/>
              <a:t>after 10 syllables</a:t>
            </a:r>
          </a:p>
        </p:txBody>
      </p:sp>
      <p:grpSp>
        <p:nvGrpSpPr>
          <p:cNvPr id="28" name="Group 27">
            <a:extLst>
              <a:ext uri="{FF2B5EF4-FFF2-40B4-BE49-F238E27FC236}">
                <a16:creationId xmlns:a16="http://schemas.microsoft.com/office/drawing/2014/main" id="{C8C1B4BA-2A85-544A-8C0C-C538D980F417}"/>
              </a:ext>
            </a:extLst>
          </p:cNvPr>
          <p:cNvGrpSpPr/>
          <p:nvPr/>
        </p:nvGrpSpPr>
        <p:grpSpPr>
          <a:xfrm>
            <a:off x="2034147" y="5377830"/>
            <a:ext cx="1970220" cy="1852939"/>
            <a:chOff x="923434" y="5951399"/>
            <a:chExt cx="1970220" cy="1852939"/>
          </a:xfrm>
        </p:grpSpPr>
        <p:grpSp>
          <p:nvGrpSpPr>
            <p:cNvPr id="32" name="Group 31">
              <a:extLst>
                <a:ext uri="{FF2B5EF4-FFF2-40B4-BE49-F238E27FC236}">
                  <a16:creationId xmlns:a16="http://schemas.microsoft.com/office/drawing/2014/main" id="{17A05134-040F-1B46-B073-8A0DAF1D0A9A}"/>
                </a:ext>
              </a:extLst>
            </p:cNvPr>
            <p:cNvGrpSpPr/>
            <p:nvPr/>
          </p:nvGrpSpPr>
          <p:grpSpPr>
            <a:xfrm>
              <a:off x="1461381" y="6388239"/>
              <a:ext cx="943777" cy="939738"/>
              <a:chOff x="9566421" y="5900358"/>
              <a:chExt cx="1865376" cy="1865376"/>
            </a:xfrm>
          </p:grpSpPr>
          <p:pic>
            <p:nvPicPr>
              <p:cNvPr id="34" name="Picture 2" descr="William Shakespeare - Quotes, Plays &amp; Wife - Biography">
                <a:extLst>
                  <a:ext uri="{FF2B5EF4-FFF2-40B4-BE49-F238E27FC236}">
                    <a16:creationId xmlns:a16="http://schemas.microsoft.com/office/drawing/2014/main" id="{7FBBE36A-535B-484D-822E-E6BB17889E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35" name="Rounded Rectangle 34">
                <a:extLst>
                  <a:ext uri="{FF2B5EF4-FFF2-40B4-BE49-F238E27FC236}">
                    <a16:creationId xmlns:a16="http://schemas.microsoft.com/office/drawing/2014/main" id="{8E461568-0D05-0D41-AA52-3C4335B8632F}"/>
                  </a:ext>
                </a:extLst>
              </p:cNvPr>
              <p:cNvSpPr/>
              <p:nvPr/>
            </p:nvSpPr>
            <p:spPr>
              <a:xfrm rot="160113">
                <a:off x="9926318" y="6447828"/>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98BF43DA-AC43-1F41-B9BA-853965509C7D}"/>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0CC30E85-B9AA-E844-B253-5382F8191FA0}"/>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8" name="Picture 2" descr="Thinking Emoji Hand Png - Png-stock.com">
                <a:extLst>
                  <a:ext uri="{FF2B5EF4-FFF2-40B4-BE49-F238E27FC236}">
                    <a16:creationId xmlns:a16="http://schemas.microsoft.com/office/drawing/2014/main" id="{875B2889-2784-6D47-A0E8-E8DD505169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Picture 32" descr="Icon&#10;&#10;Description automatically generated">
              <a:extLst>
                <a:ext uri="{FF2B5EF4-FFF2-40B4-BE49-F238E27FC236}">
                  <a16:creationId xmlns:a16="http://schemas.microsoft.com/office/drawing/2014/main" id="{6663258C-CE73-5C45-9617-7C2189594657}"/>
                </a:ext>
              </a:extLst>
            </p:cNvPr>
            <p:cNvPicPr>
              <a:picLocks noChangeAspect="1"/>
            </p:cNvPicPr>
            <p:nvPr/>
          </p:nvPicPr>
          <p:blipFill rotWithShape="1">
            <a:blip r:embed="rId7"/>
            <a:srcRect b="5953"/>
            <a:stretch/>
          </p:blipFill>
          <p:spPr>
            <a:xfrm>
              <a:off x="923434" y="5951399"/>
              <a:ext cx="1970220" cy="1852939"/>
            </a:xfrm>
            <a:prstGeom prst="rect">
              <a:avLst/>
            </a:prstGeom>
          </p:spPr>
        </p:pic>
      </p:grpSp>
    </p:spTree>
    <p:extLst>
      <p:ext uri="{BB962C8B-B14F-4D97-AF65-F5344CB8AC3E}">
        <p14:creationId xmlns:p14="http://schemas.microsoft.com/office/powerpoint/2010/main" val="27773690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134646E-696B-C44B-9FF4-19440D091F39}"/>
              </a:ext>
            </a:extLst>
          </p:cNvPr>
          <p:cNvGrpSpPr/>
          <p:nvPr/>
        </p:nvGrpSpPr>
        <p:grpSpPr>
          <a:xfrm>
            <a:off x="2766558" y="6197280"/>
            <a:ext cx="1939092" cy="1100290"/>
            <a:chOff x="3070749" y="3909592"/>
            <a:chExt cx="1939092" cy="1100290"/>
          </a:xfrm>
        </p:grpSpPr>
        <p:pic>
          <p:nvPicPr>
            <p:cNvPr id="27" name="Picture 6" descr="998 Fudge Illustrations &amp; Clip Art - iStock">
              <a:extLst>
                <a:ext uri="{FF2B5EF4-FFF2-40B4-BE49-F238E27FC236}">
                  <a16:creationId xmlns:a16="http://schemas.microsoft.com/office/drawing/2014/main" id="{7E1A64D4-736C-E94D-A504-815291BBE460}"/>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DC5C8D52-973C-A14A-9F93-877C9F68430D}"/>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78F4B424-EDB4-1945-B892-ACD4D9EC9B75}"/>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pretty clear.</a:t>
            </a:r>
            <a:endParaRPr lang="en-US" sz="2000" dirty="0">
              <a:solidFill>
                <a:srgbClr val="FF0000"/>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55" name="Rounded Rectangle 54">
            <a:extLst>
              <a:ext uri="{FF2B5EF4-FFF2-40B4-BE49-F238E27FC236}">
                <a16:creationId xmlns:a16="http://schemas.microsoft.com/office/drawing/2014/main" id="{563888CB-04C5-264E-95D0-467545F294BC}"/>
              </a:ext>
            </a:extLst>
          </p:cNvPr>
          <p:cNvSpPr/>
          <p:nvPr/>
        </p:nvSpPr>
        <p:spPr>
          <a:xfrm rot="160113">
            <a:off x="9926318" y="64482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F78EC47-5EB6-4C4A-883B-D5CA0BA8A8CD}"/>
              </a:ext>
            </a:extLst>
          </p:cNvPr>
          <p:cNvSpPr txBox="1"/>
          <p:nvPr/>
        </p:nvSpPr>
        <p:spPr>
          <a:xfrm>
            <a:off x="2514462" y="3097103"/>
            <a:ext cx="9832307" cy="2308324"/>
          </a:xfrm>
          <a:prstGeom prst="rect">
            <a:avLst/>
          </a:prstGeom>
          <a:noFill/>
        </p:spPr>
        <p:txBody>
          <a:bodyPr wrap="none" rtlCol="0">
            <a:spAutoFit/>
          </a:bodyPr>
          <a:lstStyle/>
          <a:p>
            <a:pPr marL="914400" indent="-914400">
              <a:buFont typeface="+mj-lt"/>
              <a:buAutoNum type="arabicPeriod"/>
            </a:pPr>
            <a:r>
              <a:rPr lang="en-US" sz="4800" b="1" dirty="0"/>
              <a:t>Iambic meter</a:t>
            </a:r>
          </a:p>
          <a:p>
            <a:pPr marL="914400" indent="-914400">
              <a:buFont typeface="+mj-lt"/>
              <a:buAutoNum type="arabicPeriod"/>
            </a:pPr>
            <a:r>
              <a:rPr lang="en-US" sz="4800" b="1" dirty="0"/>
              <a:t>Rhyme </a:t>
            </a:r>
            <a:r>
              <a:rPr lang="en-US" sz="4800" dirty="0"/>
              <a:t>after 10 syllables</a:t>
            </a:r>
          </a:p>
          <a:p>
            <a:pPr marL="914400" indent="-914400">
              <a:buFont typeface="+mj-lt"/>
              <a:buAutoNum type="arabicPeriod"/>
            </a:pPr>
            <a:r>
              <a:rPr lang="en-US" sz="4800" b="1" dirty="0"/>
              <a:t>End the sentence </a:t>
            </a:r>
            <a:r>
              <a:rPr lang="en-US" sz="4800" dirty="0"/>
              <a:t>after 10 syllables</a:t>
            </a:r>
          </a:p>
        </p:txBody>
      </p:sp>
      <p:grpSp>
        <p:nvGrpSpPr>
          <p:cNvPr id="34" name="Group 33">
            <a:extLst>
              <a:ext uri="{FF2B5EF4-FFF2-40B4-BE49-F238E27FC236}">
                <a16:creationId xmlns:a16="http://schemas.microsoft.com/office/drawing/2014/main" id="{BD3B1580-6DCA-8544-A3E2-C32A981E9A63}"/>
              </a:ext>
            </a:extLst>
          </p:cNvPr>
          <p:cNvGrpSpPr/>
          <p:nvPr/>
        </p:nvGrpSpPr>
        <p:grpSpPr>
          <a:xfrm>
            <a:off x="2034147" y="5377830"/>
            <a:ext cx="1970220" cy="1852939"/>
            <a:chOff x="923434" y="5951399"/>
            <a:chExt cx="1970220" cy="1852939"/>
          </a:xfrm>
        </p:grpSpPr>
        <p:grpSp>
          <p:nvGrpSpPr>
            <p:cNvPr id="35" name="Group 34">
              <a:extLst>
                <a:ext uri="{FF2B5EF4-FFF2-40B4-BE49-F238E27FC236}">
                  <a16:creationId xmlns:a16="http://schemas.microsoft.com/office/drawing/2014/main" id="{F96C03A3-795A-F841-8E4E-D288B30E2DF1}"/>
                </a:ext>
              </a:extLst>
            </p:cNvPr>
            <p:cNvGrpSpPr/>
            <p:nvPr/>
          </p:nvGrpSpPr>
          <p:grpSpPr>
            <a:xfrm>
              <a:off x="1461381" y="6388239"/>
              <a:ext cx="943777" cy="939738"/>
              <a:chOff x="9566421" y="5900358"/>
              <a:chExt cx="1865376" cy="1865376"/>
            </a:xfrm>
          </p:grpSpPr>
          <p:pic>
            <p:nvPicPr>
              <p:cNvPr id="40" name="Picture 2" descr="William Shakespeare - Quotes, Plays &amp; Wife - Biography">
                <a:extLst>
                  <a:ext uri="{FF2B5EF4-FFF2-40B4-BE49-F238E27FC236}">
                    <a16:creationId xmlns:a16="http://schemas.microsoft.com/office/drawing/2014/main" id="{0418E1A6-9930-8F49-9BC1-DAD7F1C68C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41" name="Rounded Rectangle 40">
                <a:extLst>
                  <a:ext uri="{FF2B5EF4-FFF2-40B4-BE49-F238E27FC236}">
                    <a16:creationId xmlns:a16="http://schemas.microsoft.com/office/drawing/2014/main" id="{F4FDC154-481B-F14F-B28F-A9A9951D930B}"/>
                  </a:ext>
                </a:extLst>
              </p:cNvPr>
              <p:cNvSpPr/>
              <p:nvPr/>
            </p:nvSpPr>
            <p:spPr>
              <a:xfrm rot="160113">
                <a:off x="9926318" y="6447828"/>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841E7749-3355-204E-A782-2817B095F821}"/>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FFFB0225-E1C0-3945-8F29-3A1FB79B8F50}"/>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4" name="Picture 2" descr="Thinking Emoji Hand Png - Png-stock.com">
                <a:extLst>
                  <a:ext uri="{FF2B5EF4-FFF2-40B4-BE49-F238E27FC236}">
                    <a16:creationId xmlns:a16="http://schemas.microsoft.com/office/drawing/2014/main" id="{AAE1A447-5AF1-D047-B830-565E447B0B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Picture 38" descr="Icon&#10;&#10;Description automatically generated">
              <a:extLst>
                <a:ext uri="{FF2B5EF4-FFF2-40B4-BE49-F238E27FC236}">
                  <a16:creationId xmlns:a16="http://schemas.microsoft.com/office/drawing/2014/main" id="{0016A221-C037-1145-8B12-D520040C80E3}"/>
                </a:ext>
              </a:extLst>
            </p:cNvPr>
            <p:cNvPicPr>
              <a:picLocks noChangeAspect="1"/>
            </p:cNvPicPr>
            <p:nvPr/>
          </p:nvPicPr>
          <p:blipFill rotWithShape="1">
            <a:blip r:embed="rId7"/>
            <a:srcRect b="5953"/>
            <a:stretch/>
          </p:blipFill>
          <p:spPr>
            <a:xfrm>
              <a:off x="923434" y="5951399"/>
              <a:ext cx="1970220" cy="1852939"/>
            </a:xfrm>
            <a:prstGeom prst="rect">
              <a:avLst/>
            </a:prstGeom>
          </p:spPr>
        </p:pic>
      </p:grpSp>
    </p:spTree>
    <p:extLst>
      <p:ext uri="{BB962C8B-B14F-4D97-AF65-F5344CB8AC3E}">
        <p14:creationId xmlns:p14="http://schemas.microsoft.com/office/powerpoint/2010/main" val="9841830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638EBA9A-EF0A-0946-B83F-843B674F3C94}"/>
              </a:ext>
            </a:extLst>
          </p:cNvPr>
          <p:cNvGrpSpPr/>
          <p:nvPr/>
        </p:nvGrpSpPr>
        <p:grpSpPr>
          <a:xfrm>
            <a:off x="2766558" y="6197280"/>
            <a:ext cx="1939092" cy="1100290"/>
            <a:chOff x="3070749" y="3909592"/>
            <a:chExt cx="1939092" cy="1100290"/>
          </a:xfrm>
        </p:grpSpPr>
        <p:pic>
          <p:nvPicPr>
            <p:cNvPr id="40" name="Picture 6" descr="998 Fudge Illustrations &amp; Clip Art - iStock">
              <a:extLst>
                <a:ext uri="{FF2B5EF4-FFF2-40B4-BE49-F238E27FC236}">
                  <a16:creationId xmlns:a16="http://schemas.microsoft.com/office/drawing/2014/main" id="{225DB11C-E2F5-C545-8A63-E9CE29D32B85}"/>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3FD632EE-65A0-FE4A-87F4-ED06EB0D6424}"/>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1E2BF766-9E3A-9C40-8F81-416E85830407}"/>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Compositional Constraints in Practice</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pretty clear.</a:t>
            </a:r>
            <a:endParaRPr lang="en-US" sz="2000" dirty="0">
              <a:solidFill>
                <a:srgbClr val="FF0000"/>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9201FD6F-4A9C-CC4B-9EC5-544A5F54F5C7}"/>
              </a:ext>
            </a:extLst>
          </p:cNvPr>
          <p:cNvGrpSpPr/>
          <p:nvPr/>
        </p:nvGrpSpPr>
        <p:grpSpPr>
          <a:xfrm>
            <a:off x="12466652" y="6357680"/>
            <a:ext cx="1014984" cy="1015664"/>
            <a:chOff x="11192399" y="6241760"/>
            <a:chExt cx="1865376" cy="1865376"/>
          </a:xfrm>
        </p:grpSpPr>
        <p:pic>
          <p:nvPicPr>
            <p:cNvPr id="32" name="Picture 2" descr="William Shakespeare - Quotes, Plays &amp; Wife - Biography">
              <a:extLst>
                <a:ext uri="{FF2B5EF4-FFF2-40B4-BE49-F238E27FC236}">
                  <a16:creationId xmlns:a16="http://schemas.microsoft.com/office/drawing/2014/main" id="{A30AC16A-F00D-4C46-B4F8-EB1E46B8B1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9239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Shape&#10;&#10;Description automatically generated">
              <a:extLst>
                <a:ext uri="{FF2B5EF4-FFF2-40B4-BE49-F238E27FC236}">
                  <a16:creationId xmlns:a16="http://schemas.microsoft.com/office/drawing/2014/main" id="{AA5DFF8B-4B83-A64C-911F-530B78C2EB1B}"/>
                </a:ext>
              </a:extLst>
            </p:cNvPr>
            <p:cNvPicPr>
              <a:picLocks noChangeAspect="1"/>
            </p:cNvPicPr>
            <p:nvPr/>
          </p:nvPicPr>
          <p:blipFill>
            <a:blip r:embed="rId6"/>
            <a:stretch>
              <a:fillRect/>
            </a:stretch>
          </p:blipFill>
          <p:spPr>
            <a:xfrm rot="20436035">
              <a:off x="11383143" y="6760575"/>
              <a:ext cx="552330" cy="552330"/>
            </a:xfrm>
            <a:prstGeom prst="rect">
              <a:avLst/>
            </a:prstGeom>
          </p:spPr>
        </p:pic>
        <p:pic>
          <p:nvPicPr>
            <p:cNvPr id="34" name="Picture 33" descr="Shape&#10;&#10;Description automatically generated">
              <a:extLst>
                <a:ext uri="{FF2B5EF4-FFF2-40B4-BE49-F238E27FC236}">
                  <a16:creationId xmlns:a16="http://schemas.microsoft.com/office/drawing/2014/main" id="{16540A98-604E-1046-9128-0E91F98B4101}"/>
                </a:ext>
              </a:extLst>
            </p:cNvPr>
            <p:cNvPicPr>
              <a:picLocks noChangeAspect="1"/>
            </p:cNvPicPr>
            <p:nvPr/>
          </p:nvPicPr>
          <p:blipFill>
            <a:blip r:embed="rId6"/>
            <a:stretch>
              <a:fillRect/>
            </a:stretch>
          </p:blipFill>
          <p:spPr>
            <a:xfrm rot="1461091">
              <a:off x="11893016" y="6774517"/>
              <a:ext cx="552330" cy="552330"/>
            </a:xfrm>
            <a:prstGeom prst="rect">
              <a:avLst/>
            </a:prstGeom>
          </p:spPr>
        </p:pic>
        <p:sp>
          <p:nvSpPr>
            <p:cNvPr id="35" name="Moon 34">
              <a:extLst>
                <a:ext uri="{FF2B5EF4-FFF2-40B4-BE49-F238E27FC236}">
                  <a16:creationId xmlns:a16="http://schemas.microsoft.com/office/drawing/2014/main" id="{43D6A438-621C-A94E-ADDA-AEB7F6E8B698}"/>
                </a:ext>
              </a:extLst>
            </p:cNvPr>
            <p:cNvSpPr/>
            <p:nvPr/>
          </p:nvSpPr>
          <p:spPr>
            <a:xfrm rot="16200000">
              <a:off x="11795681" y="7221591"/>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5" name="Rounded Rectangle 54">
            <a:extLst>
              <a:ext uri="{FF2B5EF4-FFF2-40B4-BE49-F238E27FC236}">
                <a16:creationId xmlns:a16="http://schemas.microsoft.com/office/drawing/2014/main" id="{563888CB-04C5-264E-95D0-467545F294BC}"/>
              </a:ext>
            </a:extLst>
          </p:cNvPr>
          <p:cNvSpPr/>
          <p:nvPr/>
        </p:nvSpPr>
        <p:spPr>
          <a:xfrm rot="160113">
            <a:off x="9926318" y="64482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F78EC47-5EB6-4C4A-883B-D5CA0BA8A8CD}"/>
              </a:ext>
            </a:extLst>
          </p:cNvPr>
          <p:cNvSpPr txBox="1"/>
          <p:nvPr/>
        </p:nvSpPr>
        <p:spPr>
          <a:xfrm>
            <a:off x="2514462" y="3097103"/>
            <a:ext cx="9832307" cy="2308324"/>
          </a:xfrm>
          <a:prstGeom prst="rect">
            <a:avLst/>
          </a:prstGeom>
          <a:noFill/>
        </p:spPr>
        <p:txBody>
          <a:bodyPr wrap="none" rtlCol="0">
            <a:spAutoFit/>
          </a:bodyPr>
          <a:lstStyle/>
          <a:p>
            <a:pPr marL="914400" indent="-914400">
              <a:buFont typeface="+mj-lt"/>
              <a:buAutoNum type="arabicPeriod"/>
            </a:pPr>
            <a:r>
              <a:rPr lang="en-US" sz="4800" b="1" dirty="0"/>
              <a:t>Iambic meter</a:t>
            </a:r>
          </a:p>
          <a:p>
            <a:pPr marL="914400" indent="-914400">
              <a:buFont typeface="+mj-lt"/>
              <a:buAutoNum type="arabicPeriod"/>
            </a:pPr>
            <a:r>
              <a:rPr lang="en-US" sz="4800" b="1" dirty="0"/>
              <a:t>Rhyme </a:t>
            </a:r>
            <a:r>
              <a:rPr lang="en-US" sz="4800" dirty="0"/>
              <a:t>after 10 syllables</a:t>
            </a:r>
          </a:p>
          <a:p>
            <a:pPr marL="914400" indent="-914400">
              <a:buFont typeface="+mj-lt"/>
              <a:buAutoNum type="arabicPeriod"/>
            </a:pPr>
            <a:r>
              <a:rPr lang="en-US" sz="4800" b="1" dirty="0"/>
              <a:t>End the sentence </a:t>
            </a:r>
            <a:r>
              <a:rPr lang="en-US" sz="4800" dirty="0"/>
              <a:t>after 10 syllables</a:t>
            </a:r>
          </a:p>
        </p:txBody>
      </p:sp>
      <p:sp>
        <p:nvSpPr>
          <p:cNvPr id="22" name="TextBox 21">
            <a:extLst>
              <a:ext uri="{FF2B5EF4-FFF2-40B4-BE49-F238E27FC236}">
                <a16:creationId xmlns:a16="http://schemas.microsoft.com/office/drawing/2014/main" id="{E21F5A19-DFB9-EF4C-89D8-DD7B23D91E2F}"/>
              </a:ext>
            </a:extLst>
          </p:cNvPr>
          <p:cNvSpPr txBox="1"/>
          <p:nvPr/>
        </p:nvSpPr>
        <p:spPr>
          <a:xfrm>
            <a:off x="11462387"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38" name="Group 37">
            <a:extLst>
              <a:ext uri="{FF2B5EF4-FFF2-40B4-BE49-F238E27FC236}">
                <a16:creationId xmlns:a16="http://schemas.microsoft.com/office/drawing/2014/main" id="{2C793F0B-05A9-2E4C-BA31-864B35B23F02}"/>
              </a:ext>
            </a:extLst>
          </p:cNvPr>
          <p:cNvGrpSpPr/>
          <p:nvPr/>
        </p:nvGrpSpPr>
        <p:grpSpPr>
          <a:xfrm>
            <a:off x="2034147" y="5377830"/>
            <a:ext cx="1970220" cy="1852939"/>
            <a:chOff x="923434" y="5951399"/>
            <a:chExt cx="1970220" cy="1852939"/>
          </a:xfrm>
        </p:grpSpPr>
        <p:grpSp>
          <p:nvGrpSpPr>
            <p:cNvPr id="43" name="Group 42">
              <a:extLst>
                <a:ext uri="{FF2B5EF4-FFF2-40B4-BE49-F238E27FC236}">
                  <a16:creationId xmlns:a16="http://schemas.microsoft.com/office/drawing/2014/main" id="{928D221D-B1D3-534C-8241-1F2A3AB4AAE6}"/>
                </a:ext>
              </a:extLst>
            </p:cNvPr>
            <p:cNvGrpSpPr/>
            <p:nvPr/>
          </p:nvGrpSpPr>
          <p:grpSpPr>
            <a:xfrm>
              <a:off x="1461381" y="6388239"/>
              <a:ext cx="943777" cy="939738"/>
              <a:chOff x="9566421" y="5900358"/>
              <a:chExt cx="1865376" cy="1865376"/>
            </a:xfrm>
          </p:grpSpPr>
          <p:pic>
            <p:nvPicPr>
              <p:cNvPr id="45" name="Picture 2" descr="William Shakespeare - Quotes, Plays &amp; Wife - Biography">
                <a:extLst>
                  <a:ext uri="{FF2B5EF4-FFF2-40B4-BE49-F238E27FC236}">
                    <a16:creationId xmlns:a16="http://schemas.microsoft.com/office/drawing/2014/main" id="{DC6AA182-015A-5A47-89E2-41C33BF32E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421" y="5900358"/>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46" name="Rounded Rectangle 45">
                <a:extLst>
                  <a:ext uri="{FF2B5EF4-FFF2-40B4-BE49-F238E27FC236}">
                    <a16:creationId xmlns:a16="http://schemas.microsoft.com/office/drawing/2014/main" id="{4365F47C-3EC8-A94D-BF91-4D25A408C80D}"/>
                  </a:ext>
                </a:extLst>
              </p:cNvPr>
              <p:cNvSpPr/>
              <p:nvPr/>
            </p:nvSpPr>
            <p:spPr>
              <a:xfrm rot="160113">
                <a:off x="9926318" y="6447828"/>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4D084DCF-16EF-D445-9850-85994FA31316}"/>
                  </a:ext>
                </a:extLst>
              </p:cNvPr>
              <p:cNvSpPr/>
              <p:nvPr/>
            </p:nvSpPr>
            <p:spPr>
              <a:xfrm rot="271405">
                <a:off x="10325701" y="658281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E0834AFD-4FB0-054A-8925-FE8BA147FAB6}"/>
                  </a:ext>
                </a:extLst>
              </p:cNvPr>
              <p:cNvSpPr/>
              <p:nvPr/>
            </p:nvSpPr>
            <p:spPr>
              <a:xfrm rot="378359">
                <a:off x="10098564" y="7092909"/>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9" name="Picture 2" descr="Thinking Emoji Hand Png - Png-stock.com">
                <a:extLst>
                  <a:ext uri="{FF2B5EF4-FFF2-40B4-BE49-F238E27FC236}">
                    <a16:creationId xmlns:a16="http://schemas.microsoft.com/office/drawing/2014/main" id="{6B860522-B335-C746-A26D-74A578A8648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269" t="45484" r="26353"/>
              <a:stretch/>
            </p:blipFill>
            <p:spPr bwMode="auto">
              <a:xfrm>
                <a:off x="9773956" y="6818861"/>
                <a:ext cx="1082918" cy="835660"/>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Picture 43" descr="Icon&#10;&#10;Description automatically generated">
              <a:extLst>
                <a:ext uri="{FF2B5EF4-FFF2-40B4-BE49-F238E27FC236}">
                  <a16:creationId xmlns:a16="http://schemas.microsoft.com/office/drawing/2014/main" id="{DF7011F2-4C22-E243-9202-418461B6A378}"/>
                </a:ext>
              </a:extLst>
            </p:cNvPr>
            <p:cNvPicPr>
              <a:picLocks noChangeAspect="1"/>
            </p:cNvPicPr>
            <p:nvPr/>
          </p:nvPicPr>
          <p:blipFill rotWithShape="1">
            <a:blip r:embed="rId8"/>
            <a:srcRect b="5953"/>
            <a:stretch/>
          </p:blipFill>
          <p:spPr>
            <a:xfrm>
              <a:off x="923434" y="5951399"/>
              <a:ext cx="1970220" cy="1852939"/>
            </a:xfrm>
            <a:prstGeom prst="rect">
              <a:avLst/>
            </a:prstGeom>
          </p:spPr>
        </p:pic>
      </p:grpSp>
    </p:spTree>
    <p:extLst>
      <p:ext uri="{BB962C8B-B14F-4D97-AF65-F5344CB8AC3E}">
        <p14:creationId xmlns:p14="http://schemas.microsoft.com/office/powerpoint/2010/main" val="3711390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Results: Poetry Couplet Completion</a:t>
            </a:r>
          </a:p>
        </p:txBody>
      </p:sp>
      <p:sp>
        <p:nvSpPr>
          <p:cNvPr id="10" name="TextBox 9">
            <a:extLst>
              <a:ext uri="{FF2B5EF4-FFF2-40B4-BE49-F238E27FC236}">
                <a16:creationId xmlns:a16="http://schemas.microsoft.com/office/drawing/2014/main" id="{AE697BFF-4727-6341-BC8A-74BD17B547D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sp>
        <p:nvSpPr>
          <p:cNvPr id="11" name="TextBox 10">
            <a:extLst>
              <a:ext uri="{FF2B5EF4-FFF2-40B4-BE49-F238E27FC236}">
                <a16:creationId xmlns:a16="http://schemas.microsoft.com/office/drawing/2014/main" id="{394CBA88-32C2-8C48-853D-A4D8C690C9EA}"/>
              </a:ext>
            </a:extLst>
          </p:cNvPr>
          <p:cNvSpPr txBox="1"/>
          <p:nvPr/>
        </p:nvSpPr>
        <p:spPr>
          <a:xfrm>
            <a:off x="5514785" y="5166269"/>
            <a:ext cx="5315494" cy="424732"/>
          </a:xfrm>
          <a:prstGeom prst="rect">
            <a:avLst/>
          </a:prstGeom>
          <a:noFill/>
        </p:spPr>
        <p:txBody>
          <a:bodyPr wrap="none" rtlCol="0">
            <a:spAutoFit/>
          </a:bodyPr>
          <a:lstStyle/>
          <a:p>
            <a:r>
              <a:rPr lang="en-US" dirty="0"/>
              <a:t>% successful (iambic + rhyme + end sentence)</a:t>
            </a:r>
          </a:p>
        </p:txBody>
      </p:sp>
      <p:sp>
        <p:nvSpPr>
          <p:cNvPr id="12" name="Rectangle 11">
            <a:extLst>
              <a:ext uri="{FF2B5EF4-FFF2-40B4-BE49-F238E27FC236}">
                <a16:creationId xmlns:a16="http://schemas.microsoft.com/office/drawing/2014/main" id="{5C14628B-A167-EF4B-9D16-E7115487D6CC}"/>
              </a:ext>
            </a:extLst>
          </p:cNvPr>
          <p:cNvSpPr/>
          <p:nvPr/>
        </p:nvSpPr>
        <p:spPr>
          <a:xfrm>
            <a:off x="3202197" y="5663863"/>
            <a:ext cx="8046720" cy="753762"/>
          </a:xfrm>
          <a:prstGeom prst="rect">
            <a:avLst/>
          </a:prstGeom>
          <a:solidFill>
            <a:schemeClr val="tx2">
              <a:lumMod val="90000"/>
            </a:schemeClr>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rgbClr val="4472C4"/>
                </a:solidFill>
              </a:rPr>
              <a:t>FUDGE</a:t>
            </a:r>
          </a:p>
        </p:txBody>
      </p:sp>
      <p:sp>
        <p:nvSpPr>
          <p:cNvPr id="14" name="Rectangle 13">
            <a:extLst>
              <a:ext uri="{FF2B5EF4-FFF2-40B4-BE49-F238E27FC236}">
                <a16:creationId xmlns:a16="http://schemas.microsoft.com/office/drawing/2014/main" id="{A30CD4D2-F348-4741-A20C-7C819B46C551}"/>
              </a:ext>
            </a:extLst>
          </p:cNvPr>
          <p:cNvSpPr/>
          <p:nvPr/>
        </p:nvSpPr>
        <p:spPr>
          <a:xfrm>
            <a:off x="3202197" y="6564750"/>
            <a:ext cx="3840480" cy="753762"/>
          </a:xfrm>
          <a:prstGeom prst="rect">
            <a:avLst/>
          </a:prstGeom>
          <a:solidFill>
            <a:schemeClr val="bg1">
              <a:lumMod val="95000"/>
            </a:schemeClr>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chemeClr val="tx1">
                    <a:lumMod val="60000"/>
                    <a:lumOff val="40000"/>
                  </a:schemeClr>
                </a:solidFill>
              </a:rPr>
              <a:t>Best prior method</a:t>
            </a:r>
          </a:p>
        </p:txBody>
      </p:sp>
      <p:sp>
        <p:nvSpPr>
          <p:cNvPr id="15" name="TextBox 14">
            <a:extLst>
              <a:ext uri="{FF2B5EF4-FFF2-40B4-BE49-F238E27FC236}">
                <a16:creationId xmlns:a16="http://schemas.microsoft.com/office/drawing/2014/main" id="{68AC873B-5CDC-1641-BF0F-D0E4F4BFD0AE}"/>
              </a:ext>
            </a:extLst>
          </p:cNvPr>
          <p:cNvSpPr txBox="1"/>
          <p:nvPr/>
        </p:nvSpPr>
        <p:spPr>
          <a:xfrm>
            <a:off x="11248917" y="5826625"/>
            <a:ext cx="665567" cy="424732"/>
          </a:xfrm>
          <a:prstGeom prst="rect">
            <a:avLst/>
          </a:prstGeom>
          <a:noFill/>
        </p:spPr>
        <p:txBody>
          <a:bodyPr wrap="none" rtlCol="0">
            <a:spAutoFit/>
          </a:bodyPr>
          <a:lstStyle/>
          <a:p>
            <a:r>
              <a:rPr lang="en-US" dirty="0">
                <a:solidFill>
                  <a:srgbClr val="4472C4"/>
                </a:solidFill>
              </a:rPr>
              <a:t>44%</a:t>
            </a:r>
          </a:p>
        </p:txBody>
      </p:sp>
      <p:sp>
        <p:nvSpPr>
          <p:cNvPr id="16" name="TextBox 15">
            <a:extLst>
              <a:ext uri="{FF2B5EF4-FFF2-40B4-BE49-F238E27FC236}">
                <a16:creationId xmlns:a16="http://schemas.microsoft.com/office/drawing/2014/main" id="{3F233FA2-A351-EB4B-8044-1B504EED28EF}"/>
              </a:ext>
            </a:extLst>
          </p:cNvPr>
          <p:cNvSpPr txBox="1"/>
          <p:nvPr/>
        </p:nvSpPr>
        <p:spPr>
          <a:xfrm>
            <a:off x="7042677" y="6729265"/>
            <a:ext cx="665567" cy="424732"/>
          </a:xfrm>
          <a:prstGeom prst="rect">
            <a:avLst/>
          </a:prstGeom>
          <a:noFill/>
        </p:spPr>
        <p:txBody>
          <a:bodyPr wrap="none" rtlCol="0">
            <a:spAutoFit/>
          </a:bodyPr>
          <a:lstStyle/>
          <a:p>
            <a:r>
              <a:rPr lang="en-US" dirty="0">
                <a:solidFill>
                  <a:schemeClr val="tx1">
                    <a:lumMod val="60000"/>
                    <a:lumOff val="40000"/>
                  </a:schemeClr>
                </a:solidFill>
              </a:rPr>
              <a:t>21%</a:t>
            </a:r>
          </a:p>
        </p:txBody>
      </p:sp>
      <p:sp>
        <p:nvSpPr>
          <p:cNvPr id="20" name="TextBox 19">
            <a:extLst>
              <a:ext uri="{FF2B5EF4-FFF2-40B4-BE49-F238E27FC236}">
                <a16:creationId xmlns:a16="http://schemas.microsoft.com/office/drawing/2014/main" id="{2E73D6A9-937E-0349-B6E7-C1E1958BAD28}"/>
              </a:ext>
            </a:extLst>
          </p:cNvPr>
          <p:cNvSpPr txBox="1"/>
          <p:nvPr/>
        </p:nvSpPr>
        <p:spPr>
          <a:xfrm>
            <a:off x="2492289" y="2460334"/>
            <a:ext cx="9601475" cy="2308324"/>
          </a:xfrm>
          <a:prstGeom prst="rect">
            <a:avLst/>
          </a:prstGeom>
          <a:noFill/>
        </p:spPr>
        <p:txBody>
          <a:bodyPr wrap="none" rtlCol="0">
            <a:spAutoFit/>
          </a:bodyPr>
          <a:lstStyle/>
          <a:p>
            <a:pPr marL="685800" indent="-685800">
              <a:buFont typeface="Arial" panose="020B0604020202020204" pitchFamily="34" charset="0"/>
              <a:buChar char="•"/>
            </a:pPr>
            <a:r>
              <a:rPr lang="en-US" sz="4800" b="1" dirty="0"/>
              <a:t>Iambic</a:t>
            </a:r>
          </a:p>
          <a:p>
            <a:pPr marL="685800" indent="-685800">
              <a:buFont typeface="Arial" panose="020B0604020202020204" pitchFamily="34" charset="0"/>
              <a:buChar char="•"/>
            </a:pPr>
            <a:r>
              <a:rPr lang="en-US" sz="4800" b="1" dirty="0"/>
              <a:t>Rhyme </a:t>
            </a:r>
            <a:r>
              <a:rPr lang="en-US" sz="4800" dirty="0"/>
              <a:t>after 10 syllables</a:t>
            </a:r>
          </a:p>
          <a:p>
            <a:pPr marL="685800" indent="-685800">
              <a:buFont typeface="Arial" panose="020B0604020202020204" pitchFamily="34" charset="0"/>
              <a:buChar char="•"/>
            </a:pPr>
            <a:r>
              <a:rPr lang="en-US" sz="4800" b="1" dirty="0"/>
              <a:t>End the sentence </a:t>
            </a:r>
            <a:r>
              <a:rPr lang="en-US" sz="4800" dirty="0"/>
              <a:t>after 10 syllables</a:t>
            </a:r>
          </a:p>
        </p:txBody>
      </p:sp>
      <p:cxnSp>
        <p:nvCxnSpPr>
          <p:cNvPr id="13" name="Straight Connector 12">
            <a:extLst>
              <a:ext uri="{FF2B5EF4-FFF2-40B4-BE49-F238E27FC236}">
                <a16:creationId xmlns:a16="http://schemas.microsoft.com/office/drawing/2014/main" id="{2E550397-11E7-3B4D-87CA-AFBBAC7F52A7}"/>
              </a:ext>
            </a:extLst>
          </p:cNvPr>
          <p:cNvCxnSpPr>
            <a:cxnSpLocks/>
          </p:cNvCxnSpPr>
          <p:nvPr/>
        </p:nvCxnSpPr>
        <p:spPr>
          <a:xfrm>
            <a:off x="3202197" y="5431925"/>
            <a:ext cx="0" cy="212771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85432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Takeaways</a:t>
            </a:r>
          </a:p>
        </p:txBody>
      </p:sp>
      <p:sp>
        <p:nvSpPr>
          <p:cNvPr id="4" name="Rectangle 3">
            <a:extLst>
              <a:ext uri="{FF2B5EF4-FFF2-40B4-BE49-F238E27FC236}">
                <a16:creationId xmlns:a16="http://schemas.microsoft.com/office/drawing/2014/main" id="{2C5E0868-53D2-7840-AD30-BBFC4CBB8CFA}"/>
              </a:ext>
            </a:extLst>
          </p:cNvPr>
          <p:cNvSpPr/>
          <p:nvPr/>
        </p:nvSpPr>
        <p:spPr>
          <a:xfrm>
            <a:off x="527050" y="2735580"/>
            <a:ext cx="13576300" cy="4914900"/>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p:txBody>
          <a:bodyPr/>
          <a:lstStyle/>
          <a:p>
            <a:pPr lvl="1"/>
            <a:r>
              <a:rPr lang="en-US" dirty="0"/>
              <a:t>Use </a:t>
            </a:r>
            <a:r>
              <a:rPr lang="en-US" b="1" dirty="0"/>
              <a:t>predictor + Bayesian factorization </a:t>
            </a:r>
            <a:r>
              <a:rPr lang="en-US" dirty="0"/>
              <a:t>to judge continuations</a:t>
            </a:r>
          </a:p>
          <a:p>
            <a:pPr lvl="1"/>
            <a:endParaRPr lang="en-US" dirty="0"/>
          </a:p>
          <a:p>
            <a:pPr lvl="1"/>
            <a:r>
              <a:rPr lang="en-US" b="1" dirty="0"/>
              <a:t>Plan for the </a:t>
            </a:r>
            <a:r>
              <a:rPr lang="en-US" b="1" i="1" dirty="0"/>
              <a:t>future</a:t>
            </a:r>
            <a:r>
              <a:rPr lang="en-US" i="1" dirty="0"/>
              <a:t>,</a:t>
            </a:r>
            <a:r>
              <a:rPr lang="en-US" dirty="0"/>
              <a:t> not for the </a:t>
            </a:r>
            <a:r>
              <a:rPr lang="en-US" i="1" dirty="0"/>
              <a:t>present</a:t>
            </a:r>
          </a:p>
          <a:p>
            <a:pPr lvl="1"/>
            <a:endParaRPr lang="en-US" i="1" dirty="0"/>
          </a:p>
          <a:p>
            <a:pPr lvl="1"/>
            <a:r>
              <a:rPr lang="en-US" b="1" dirty="0"/>
              <a:t>Compose different attributes </a:t>
            </a:r>
            <a:r>
              <a:rPr lang="en-US" dirty="0"/>
              <a:t>by training multiple predictors</a:t>
            </a:r>
          </a:p>
        </p:txBody>
      </p:sp>
      <p:sp>
        <p:nvSpPr>
          <p:cNvPr id="5" name="TextBox 4">
            <a:extLst>
              <a:ext uri="{FF2B5EF4-FFF2-40B4-BE49-F238E27FC236}">
                <a16:creationId xmlns:a16="http://schemas.microsoft.com/office/drawing/2014/main" id="{2298E7E7-9A77-784E-A417-CCE9B8624497}"/>
              </a:ext>
            </a:extLst>
          </p:cNvPr>
          <p:cNvSpPr txBox="1"/>
          <p:nvPr/>
        </p:nvSpPr>
        <p:spPr>
          <a:xfrm>
            <a:off x="2801590" y="6918678"/>
            <a:ext cx="9014519" cy="424732"/>
          </a:xfrm>
          <a:prstGeom prst="rect">
            <a:avLst/>
          </a:prstGeom>
          <a:noFill/>
        </p:spPr>
        <p:txBody>
          <a:bodyPr wrap="none" rtlCol="0">
            <a:spAutoFit/>
          </a:bodyPr>
          <a:lstStyle/>
          <a:p>
            <a:r>
              <a:rPr lang="en-US" dirty="0"/>
              <a:t>Code: </a:t>
            </a:r>
            <a:r>
              <a:rPr lang="en-US" dirty="0">
                <a:hlinkClick r:id="rId3"/>
              </a:rPr>
              <a:t>https://github.com/yangkevin2/naacl-2021-fudge-controlled-generation</a:t>
            </a:r>
            <a:endParaRPr lang="en-US" dirty="0"/>
          </a:p>
        </p:txBody>
      </p:sp>
      <p:sp>
        <p:nvSpPr>
          <p:cNvPr id="7" name="Rectangle 6">
            <a:extLst>
              <a:ext uri="{FF2B5EF4-FFF2-40B4-BE49-F238E27FC236}">
                <a16:creationId xmlns:a16="http://schemas.microsoft.com/office/drawing/2014/main" id="{A41F3C01-678D-A045-8D5C-2534EB94ACDC}"/>
              </a:ext>
            </a:extLst>
          </p:cNvPr>
          <p:cNvSpPr/>
          <p:nvPr/>
        </p:nvSpPr>
        <p:spPr>
          <a:xfrm>
            <a:off x="963828" y="2180492"/>
            <a:ext cx="11998410" cy="5485120"/>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23553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Controlled Text Generation?</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p>
          <a:p>
            <a:r>
              <a:rPr lang="en-US" dirty="0">
                <a:latin typeface="Courier New" panose="02070309020205020404" pitchFamily="49" charset="0"/>
                <a:cs typeface="Courier New" panose="02070309020205020404" pitchFamily="49" charset="0"/>
              </a:rPr>
              <a:t>the role of a small company called Korn Ferry, which operates two vessels, the Korn and…</a:t>
            </a:r>
            <a:endParaRPr lang="en-US" dirty="0">
              <a:solidFill>
                <a:srgbClr val="FF0000"/>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Language Model </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3EFD729-710D-3842-BDB0-16E85B43A8EF}"/>
                  </a:ext>
                </a:extLst>
              </p:cNvPr>
              <p:cNvSpPr txBox="1"/>
              <p:nvPr/>
            </p:nvSpPr>
            <p:spPr>
              <a:xfrm>
                <a:off x="3006321" y="5727311"/>
                <a:ext cx="1639871"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1">
                              <a:lumMod val="60000"/>
                              <a:lumOff val="40000"/>
                            </a:schemeClr>
                          </a:solidFill>
                          <a:latin typeface="Cambria Math" panose="02040503050406030204" pitchFamily="18" charset="0"/>
                        </a:rPr>
                        <m:t>𝑃</m:t>
                      </m:r>
                      <m:r>
                        <a:rPr lang="en-US" i="1" dirty="0" smtClean="0">
                          <a:solidFill>
                            <a:schemeClr val="tx1">
                              <a:lumMod val="60000"/>
                              <a:lumOff val="40000"/>
                            </a:schemeClr>
                          </a:solidFill>
                          <a:latin typeface="Cambria Math" panose="02040503050406030204" pitchFamily="18" charset="0"/>
                        </a:rPr>
                        <m:t>(</m:t>
                      </m:r>
                      <m:sSub>
                        <m:sSubPr>
                          <m:ctrlPr>
                            <a:rPr lang="en-US" i="1" dirty="0" smtClean="0">
                              <a:solidFill>
                                <a:schemeClr val="tx1">
                                  <a:lumMod val="60000"/>
                                  <a:lumOff val="40000"/>
                                </a:schemeClr>
                              </a:solidFill>
                              <a:latin typeface="Cambria Math" panose="02040503050406030204" pitchFamily="18" charset="0"/>
                            </a:rPr>
                          </m:ctrlPr>
                        </m:sSubPr>
                        <m:e>
                          <m:r>
                            <a:rPr lang="en-US" b="0" i="1" dirty="0" smtClean="0">
                              <a:solidFill>
                                <a:schemeClr val="tx1">
                                  <a:lumMod val="60000"/>
                                  <a:lumOff val="40000"/>
                                </a:schemeClr>
                              </a:solidFill>
                              <a:latin typeface="Cambria Math" panose="02040503050406030204" pitchFamily="18" charset="0"/>
                            </a:rPr>
                            <m:t>𝑥</m:t>
                          </m:r>
                        </m:e>
                        <m:sub>
                          <m:r>
                            <a:rPr lang="en-US" b="0" i="1" dirty="0" smtClean="0">
                              <a:solidFill>
                                <a:schemeClr val="tx1">
                                  <a:lumMod val="60000"/>
                                  <a:lumOff val="40000"/>
                                </a:schemeClr>
                              </a:solidFill>
                              <a:latin typeface="Cambria Math" panose="02040503050406030204" pitchFamily="18" charset="0"/>
                            </a:rPr>
                            <m:t>𝑖</m:t>
                          </m:r>
                          <m:r>
                            <a:rPr lang="en-US" b="0" i="1" dirty="0" smtClean="0">
                              <a:solidFill>
                                <a:schemeClr val="tx1">
                                  <a:lumMod val="60000"/>
                                  <a:lumOff val="40000"/>
                                </a:schemeClr>
                              </a:solidFill>
                              <a:latin typeface="Cambria Math" panose="02040503050406030204" pitchFamily="18" charset="0"/>
                            </a:rPr>
                            <m:t>+1</m:t>
                          </m:r>
                        </m:sub>
                      </m:sSub>
                      <m:r>
                        <a:rPr lang="en-US" b="0" i="1" dirty="0" smtClean="0">
                          <a:solidFill>
                            <a:schemeClr val="tx1">
                              <a:lumMod val="60000"/>
                              <a:lumOff val="40000"/>
                            </a:schemeClr>
                          </a:solidFill>
                          <a:latin typeface="Cambria Math" panose="02040503050406030204" pitchFamily="18" charset="0"/>
                        </a:rPr>
                        <m:t>|</m:t>
                      </m:r>
                      <m:sSub>
                        <m:sSubPr>
                          <m:ctrlPr>
                            <a:rPr lang="en-US" i="1" dirty="0">
                              <a:solidFill>
                                <a:schemeClr val="tx1">
                                  <a:lumMod val="60000"/>
                                  <a:lumOff val="40000"/>
                                </a:schemeClr>
                              </a:solidFill>
                              <a:latin typeface="Cambria Math" panose="02040503050406030204" pitchFamily="18" charset="0"/>
                            </a:rPr>
                          </m:ctrlPr>
                        </m:sSubPr>
                        <m:e>
                          <m:r>
                            <a:rPr lang="en-US" i="1" dirty="0">
                              <a:solidFill>
                                <a:schemeClr val="tx1">
                                  <a:lumMod val="60000"/>
                                  <a:lumOff val="40000"/>
                                </a:schemeClr>
                              </a:solidFill>
                              <a:latin typeface="Cambria Math" panose="02040503050406030204" pitchFamily="18" charset="0"/>
                            </a:rPr>
                            <m:t>𝑥</m:t>
                          </m:r>
                        </m:e>
                        <m:sub>
                          <m:r>
                            <a:rPr lang="en-US" i="1" dirty="0">
                              <a:solidFill>
                                <a:schemeClr val="tx1">
                                  <a:lumMod val="60000"/>
                                  <a:lumOff val="40000"/>
                                </a:schemeClr>
                              </a:solidFill>
                              <a:latin typeface="Cambria Math" panose="02040503050406030204" pitchFamily="18" charset="0"/>
                            </a:rPr>
                            <m:t>1:</m:t>
                          </m:r>
                          <m:r>
                            <a:rPr lang="en-US" b="0" i="1" dirty="0" smtClean="0">
                              <a:solidFill>
                                <a:schemeClr val="tx1">
                                  <a:lumMod val="60000"/>
                                  <a:lumOff val="40000"/>
                                </a:schemeClr>
                              </a:solidFill>
                              <a:latin typeface="Cambria Math" panose="02040503050406030204" pitchFamily="18" charset="0"/>
                            </a:rPr>
                            <m:t>𝑖</m:t>
                          </m:r>
                        </m:sub>
                      </m:sSub>
                      <m:r>
                        <a:rPr lang="en-US" i="1" dirty="0">
                          <a:solidFill>
                            <a:schemeClr val="tx1">
                              <a:lumMod val="60000"/>
                              <a:lumOff val="40000"/>
                            </a:schemeClr>
                          </a:solidFill>
                          <a:latin typeface="Cambria Math" panose="02040503050406030204" pitchFamily="18" charset="0"/>
                        </a:rPr>
                        <m:t>)</m:t>
                      </m:r>
                    </m:oMath>
                  </m:oMathPara>
                </a14:m>
                <a:endParaRPr lang="en-US" dirty="0">
                  <a:solidFill>
                    <a:schemeClr val="tx1">
                      <a:lumMod val="60000"/>
                      <a:lumOff val="40000"/>
                    </a:schemeClr>
                  </a:solidFill>
                </a:endParaRPr>
              </a:p>
            </p:txBody>
          </p:sp>
        </mc:Choice>
        <mc:Fallback xmlns="">
          <p:sp>
            <p:nvSpPr>
              <p:cNvPr id="19" name="TextBox 18">
                <a:extLst>
                  <a:ext uri="{FF2B5EF4-FFF2-40B4-BE49-F238E27FC236}">
                    <a16:creationId xmlns:a16="http://schemas.microsoft.com/office/drawing/2014/main" id="{53EFD729-710D-3842-BDB0-16E85B43A8EF}"/>
                  </a:ext>
                </a:extLst>
              </p:cNvPr>
              <p:cNvSpPr txBox="1">
                <a:spLocks noRot="1" noChangeAspect="1" noMove="1" noResize="1" noEditPoints="1" noAdjustHandles="1" noChangeArrowheads="1" noChangeShapeType="1" noTextEdit="1"/>
              </p:cNvSpPr>
              <p:nvPr/>
            </p:nvSpPr>
            <p:spPr>
              <a:xfrm>
                <a:off x="3006321" y="5727311"/>
                <a:ext cx="1639871" cy="424732"/>
              </a:xfrm>
              <a:prstGeom prst="rect">
                <a:avLst/>
              </a:prstGeom>
              <a:blipFill>
                <a:blip r:embed="rId3"/>
                <a:stretch>
                  <a:fillRect b="-14706"/>
                </a:stretch>
              </a:blipFill>
            </p:spPr>
            <p:txBody>
              <a:bodyPr/>
              <a:lstStyle/>
              <a:p>
                <a:r>
                  <a:rPr lang="en-US">
                    <a:noFill/>
                  </a:rPr>
                  <a:t> </a:t>
                </a:r>
              </a:p>
            </p:txBody>
          </p:sp>
        </mc:Fallback>
      </mc:AlternateContent>
      <p:pic>
        <p:nvPicPr>
          <p:cNvPr id="27" name="Picture 2">
            <a:extLst>
              <a:ext uri="{FF2B5EF4-FFF2-40B4-BE49-F238E27FC236}">
                <a16:creationId xmlns:a16="http://schemas.microsoft.com/office/drawing/2014/main" id="{E39FE486-B4CC-DF4B-A6BD-371D2D0089C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8001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Takeaways</a:t>
            </a:r>
          </a:p>
        </p:txBody>
      </p:sp>
      <p:sp>
        <p:nvSpPr>
          <p:cNvPr id="4" name="Rectangle 3">
            <a:extLst>
              <a:ext uri="{FF2B5EF4-FFF2-40B4-BE49-F238E27FC236}">
                <a16:creationId xmlns:a16="http://schemas.microsoft.com/office/drawing/2014/main" id="{2C5E0868-53D2-7840-AD30-BBFC4CBB8CFA}"/>
              </a:ext>
            </a:extLst>
          </p:cNvPr>
          <p:cNvSpPr/>
          <p:nvPr/>
        </p:nvSpPr>
        <p:spPr>
          <a:xfrm>
            <a:off x="527050" y="2735580"/>
            <a:ext cx="13576300" cy="4914900"/>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p:txBody>
          <a:bodyPr/>
          <a:lstStyle/>
          <a:p>
            <a:pPr marL="0" indent="0">
              <a:buNone/>
            </a:pPr>
            <a:r>
              <a:rPr lang="en-US" dirty="0">
                <a:solidFill>
                  <a:srgbClr val="4472C4"/>
                </a:solidFill>
              </a:rPr>
              <a:t>FUDGE</a:t>
            </a:r>
            <a:r>
              <a:rPr lang="en-US" dirty="0"/>
              <a:t>: simple, flexible method for controlled generation</a:t>
            </a:r>
            <a:br>
              <a:rPr lang="en-US" dirty="0"/>
            </a:br>
            <a:endParaRPr lang="en-US" dirty="0"/>
          </a:p>
          <a:p>
            <a:pPr lvl="1"/>
            <a:r>
              <a:rPr lang="en-US" dirty="0"/>
              <a:t>Use </a:t>
            </a:r>
            <a:r>
              <a:rPr lang="en-US" b="1" dirty="0"/>
              <a:t>predictor + Bayesian factorization </a:t>
            </a:r>
            <a:r>
              <a:rPr lang="en-US" dirty="0"/>
              <a:t>to judge continuations</a:t>
            </a:r>
          </a:p>
          <a:p>
            <a:pPr lvl="1"/>
            <a:endParaRPr lang="en-US" dirty="0"/>
          </a:p>
          <a:p>
            <a:pPr lvl="1"/>
            <a:r>
              <a:rPr lang="en-US" b="1" dirty="0"/>
              <a:t>Plan for the </a:t>
            </a:r>
            <a:r>
              <a:rPr lang="en-US" b="1" i="1" dirty="0"/>
              <a:t>future</a:t>
            </a:r>
            <a:r>
              <a:rPr lang="en-US" i="1" dirty="0"/>
              <a:t>,</a:t>
            </a:r>
            <a:r>
              <a:rPr lang="en-US" dirty="0"/>
              <a:t> not for the </a:t>
            </a:r>
            <a:r>
              <a:rPr lang="en-US" i="1" dirty="0"/>
              <a:t>present</a:t>
            </a:r>
          </a:p>
          <a:p>
            <a:pPr lvl="1"/>
            <a:endParaRPr lang="en-US" i="1" dirty="0"/>
          </a:p>
          <a:p>
            <a:pPr lvl="1"/>
            <a:r>
              <a:rPr lang="en-US" b="1" dirty="0"/>
              <a:t>Compose different attributes </a:t>
            </a:r>
            <a:r>
              <a:rPr lang="en-US" dirty="0"/>
              <a:t>by training multiple predictors</a:t>
            </a:r>
          </a:p>
        </p:txBody>
      </p:sp>
      <p:sp>
        <p:nvSpPr>
          <p:cNvPr id="5" name="TextBox 4">
            <a:extLst>
              <a:ext uri="{FF2B5EF4-FFF2-40B4-BE49-F238E27FC236}">
                <a16:creationId xmlns:a16="http://schemas.microsoft.com/office/drawing/2014/main" id="{2298E7E7-9A77-784E-A417-CCE9B8624497}"/>
              </a:ext>
            </a:extLst>
          </p:cNvPr>
          <p:cNvSpPr txBox="1"/>
          <p:nvPr/>
        </p:nvSpPr>
        <p:spPr>
          <a:xfrm>
            <a:off x="2801590" y="6918678"/>
            <a:ext cx="9014519" cy="424732"/>
          </a:xfrm>
          <a:prstGeom prst="rect">
            <a:avLst/>
          </a:prstGeom>
          <a:noFill/>
        </p:spPr>
        <p:txBody>
          <a:bodyPr wrap="none" rtlCol="0">
            <a:spAutoFit/>
          </a:bodyPr>
          <a:lstStyle/>
          <a:p>
            <a:r>
              <a:rPr lang="en-US" dirty="0"/>
              <a:t>Code: </a:t>
            </a:r>
            <a:r>
              <a:rPr lang="en-US" dirty="0">
                <a:hlinkClick r:id="rId3"/>
              </a:rPr>
              <a:t>https://github.com/yangkevin2/naacl-2021-fudge-controlled-generation</a:t>
            </a:r>
            <a:endParaRPr lang="en-US" dirty="0"/>
          </a:p>
        </p:txBody>
      </p:sp>
      <p:sp>
        <p:nvSpPr>
          <p:cNvPr id="7" name="Rectangle 6">
            <a:extLst>
              <a:ext uri="{FF2B5EF4-FFF2-40B4-BE49-F238E27FC236}">
                <a16:creationId xmlns:a16="http://schemas.microsoft.com/office/drawing/2014/main" id="{A41F3C01-678D-A045-8D5C-2534EB94ACDC}"/>
              </a:ext>
            </a:extLst>
          </p:cNvPr>
          <p:cNvSpPr/>
          <p:nvPr/>
        </p:nvSpPr>
        <p:spPr>
          <a:xfrm>
            <a:off x="963828" y="2735580"/>
            <a:ext cx="11998410" cy="4930032"/>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188893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Takeaways</a:t>
            </a:r>
          </a:p>
        </p:txBody>
      </p:sp>
      <p:sp>
        <p:nvSpPr>
          <p:cNvPr id="4" name="Rectangle 3">
            <a:extLst>
              <a:ext uri="{FF2B5EF4-FFF2-40B4-BE49-F238E27FC236}">
                <a16:creationId xmlns:a16="http://schemas.microsoft.com/office/drawing/2014/main" id="{2C5E0868-53D2-7840-AD30-BBFC4CBB8CFA}"/>
              </a:ext>
            </a:extLst>
          </p:cNvPr>
          <p:cNvSpPr/>
          <p:nvPr/>
        </p:nvSpPr>
        <p:spPr>
          <a:xfrm>
            <a:off x="527050" y="2735580"/>
            <a:ext cx="13576300" cy="4914900"/>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p:txBody>
          <a:bodyPr/>
          <a:lstStyle/>
          <a:p>
            <a:pPr marL="0" indent="0">
              <a:buNone/>
            </a:pPr>
            <a:r>
              <a:rPr lang="en-US" dirty="0">
                <a:solidFill>
                  <a:srgbClr val="4472C4"/>
                </a:solidFill>
              </a:rPr>
              <a:t>FUDGE</a:t>
            </a:r>
            <a:r>
              <a:rPr lang="en-US" dirty="0"/>
              <a:t>: simple, flexible method for controlled generation</a:t>
            </a:r>
            <a:br>
              <a:rPr lang="en-US" dirty="0"/>
            </a:br>
            <a:endParaRPr lang="en-US" dirty="0"/>
          </a:p>
          <a:p>
            <a:pPr lvl="1"/>
            <a:r>
              <a:rPr lang="en-US" dirty="0"/>
              <a:t>Use </a:t>
            </a:r>
            <a:r>
              <a:rPr lang="en-US" b="1" dirty="0"/>
              <a:t>classifier + Bayesian factorization </a:t>
            </a:r>
            <a:r>
              <a:rPr lang="en-US" dirty="0"/>
              <a:t>to judge continuations</a:t>
            </a:r>
          </a:p>
          <a:p>
            <a:pPr lvl="1"/>
            <a:endParaRPr lang="en-US" dirty="0"/>
          </a:p>
          <a:p>
            <a:pPr lvl="1"/>
            <a:r>
              <a:rPr lang="en-US" b="1" dirty="0"/>
              <a:t>Plan for the </a:t>
            </a:r>
            <a:r>
              <a:rPr lang="en-US" b="1" i="1" dirty="0"/>
              <a:t>future</a:t>
            </a:r>
            <a:r>
              <a:rPr lang="en-US" i="1" dirty="0"/>
              <a:t>,</a:t>
            </a:r>
            <a:r>
              <a:rPr lang="en-US" dirty="0"/>
              <a:t> not for the </a:t>
            </a:r>
            <a:r>
              <a:rPr lang="en-US" i="1" dirty="0"/>
              <a:t>present</a:t>
            </a:r>
          </a:p>
          <a:p>
            <a:pPr lvl="1"/>
            <a:endParaRPr lang="en-US" i="1" dirty="0"/>
          </a:p>
          <a:p>
            <a:pPr lvl="1"/>
            <a:r>
              <a:rPr lang="en-US" b="1" dirty="0"/>
              <a:t>Compose different attributes </a:t>
            </a:r>
            <a:r>
              <a:rPr lang="en-US" dirty="0"/>
              <a:t>by training multiple classifiers</a:t>
            </a:r>
          </a:p>
        </p:txBody>
      </p:sp>
      <p:sp>
        <p:nvSpPr>
          <p:cNvPr id="5" name="TextBox 4">
            <a:extLst>
              <a:ext uri="{FF2B5EF4-FFF2-40B4-BE49-F238E27FC236}">
                <a16:creationId xmlns:a16="http://schemas.microsoft.com/office/drawing/2014/main" id="{2298E7E7-9A77-784E-A417-CCE9B8624497}"/>
              </a:ext>
            </a:extLst>
          </p:cNvPr>
          <p:cNvSpPr txBox="1"/>
          <p:nvPr/>
        </p:nvSpPr>
        <p:spPr>
          <a:xfrm>
            <a:off x="2801590" y="6918678"/>
            <a:ext cx="9014519" cy="424732"/>
          </a:xfrm>
          <a:prstGeom prst="rect">
            <a:avLst/>
          </a:prstGeom>
          <a:noFill/>
        </p:spPr>
        <p:txBody>
          <a:bodyPr wrap="none" rtlCol="0">
            <a:spAutoFit/>
          </a:bodyPr>
          <a:lstStyle/>
          <a:p>
            <a:r>
              <a:rPr lang="en-US" dirty="0"/>
              <a:t>Code: </a:t>
            </a:r>
            <a:r>
              <a:rPr lang="en-US" dirty="0">
                <a:hlinkClick r:id="rId3"/>
              </a:rPr>
              <a:t>https://github.com/yangkevin2/naacl-2021-fudge-controlled-generation</a:t>
            </a:r>
            <a:endParaRPr lang="en-US" dirty="0"/>
          </a:p>
        </p:txBody>
      </p:sp>
      <p:sp>
        <p:nvSpPr>
          <p:cNvPr id="7" name="Rectangle 6">
            <a:extLst>
              <a:ext uri="{FF2B5EF4-FFF2-40B4-BE49-F238E27FC236}">
                <a16:creationId xmlns:a16="http://schemas.microsoft.com/office/drawing/2014/main" id="{A41F3C01-678D-A045-8D5C-2534EB94ACDC}"/>
              </a:ext>
            </a:extLst>
          </p:cNvPr>
          <p:cNvSpPr/>
          <p:nvPr/>
        </p:nvSpPr>
        <p:spPr>
          <a:xfrm>
            <a:off x="963828" y="6660340"/>
            <a:ext cx="11998410" cy="1005271"/>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033912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Takeaways</a:t>
            </a:r>
          </a:p>
        </p:txBody>
      </p:sp>
      <p:sp>
        <p:nvSpPr>
          <p:cNvPr id="4" name="Rectangle 3">
            <a:extLst>
              <a:ext uri="{FF2B5EF4-FFF2-40B4-BE49-F238E27FC236}">
                <a16:creationId xmlns:a16="http://schemas.microsoft.com/office/drawing/2014/main" id="{2C5E0868-53D2-7840-AD30-BBFC4CBB8CFA}"/>
              </a:ext>
            </a:extLst>
          </p:cNvPr>
          <p:cNvSpPr/>
          <p:nvPr/>
        </p:nvSpPr>
        <p:spPr>
          <a:xfrm>
            <a:off x="527050" y="2735580"/>
            <a:ext cx="13576300" cy="4914900"/>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p:txBody>
          <a:bodyPr/>
          <a:lstStyle/>
          <a:p>
            <a:pPr marL="0" indent="0">
              <a:buNone/>
            </a:pPr>
            <a:r>
              <a:rPr lang="en-US" dirty="0">
                <a:solidFill>
                  <a:srgbClr val="4472C4"/>
                </a:solidFill>
              </a:rPr>
              <a:t>FUDGE</a:t>
            </a:r>
            <a:r>
              <a:rPr lang="en-US" dirty="0"/>
              <a:t>: simple, flexible method for controlled generation</a:t>
            </a:r>
            <a:br>
              <a:rPr lang="en-US" dirty="0"/>
            </a:br>
            <a:endParaRPr lang="en-US" dirty="0"/>
          </a:p>
          <a:p>
            <a:pPr lvl="1"/>
            <a:r>
              <a:rPr lang="en-US" dirty="0"/>
              <a:t>Use </a:t>
            </a:r>
            <a:r>
              <a:rPr lang="en-US" b="1" dirty="0"/>
              <a:t>classifier + Bayesian factorization </a:t>
            </a:r>
            <a:r>
              <a:rPr lang="en-US" dirty="0"/>
              <a:t>to judge continuations</a:t>
            </a:r>
          </a:p>
          <a:p>
            <a:pPr lvl="1"/>
            <a:endParaRPr lang="en-US" dirty="0"/>
          </a:p>
          <a:p>
            <a:pPr lvl="1"/>
            <a:r>
              <a:rPr lang="en-US" b="1" dirty="0"/>
              <a:t>Plan for the </a:t>
            </a:r>
            <a:r>
              <a:rPr lang="en-US" b="1" i="1" dirty="0"/>
              <a:t>future</a:t>
            </a:r>
            <a:r>
              <a:rPr lang="en-US" i="1" dirty="0"/>
              <a:t>,</a:t>
            </a:r>
            <a:r>
              <a:rPr lang="en-US" dirty="0"/>
              <a:t> not for the </a:t>
            </a:r>
            <a:r>
              <a:rPr lang="en-US" i="1" dirty="0"/>
              <a:t>present</a:t>
            </a:r>
          </a:p>
          <a:p>
            <a:pPr lvl="1"/>
            <a:endParaRPr lang="en-US" i="1" dirty="0"/>
          </a:p>
          <a:p>
            <a:pPr lvl="1"/>
            <a:r>
              <a:rPr lang="en-US" b="1" dirty="0"/>
              <a:t>Compose different attributes </a:t>
            </a:r>
            <a:r>
              <a:rPr lang="en-US" dirty="0"/>
              <a:t>by training multiple classifiers</a:t>
            </a:r>
          </a:p>
        </p:txBody>
      </p:sp>
      <p:sp>
        <p:nvSpPr>
          <p:cNvPr id="5" name="TextBox 4">
            <a:extLst>
              <a:ext uri="{FF2B5EF4-FFF2-40B4-BE49-F238E27FC236}">
                <a16:creationId xmlns:a16="http://schemas.microsoft.com/office/drawing/2014/main" id="{2298E7E7-9A77-784E-A417-CCE9B8624497}"/>
              </a:ext>
            </a:extLst>
          </p:cNvPr>
          <p:cNvSpPr txBox="1"/>
          <p:nvPr/>
        </p:nvSpPr>
        <p:spPr>
          <a:xfrm>
            <a:off x="2801590" y="6918678"/>
            <a:ext cx="9014519" cy="424732"/>
          </a:xfrm>
          <a:prstGeom prst="rect">
            <a:avLst/>
          </a:prstGeom>
          <a:noFill/>
        </p:spPr>
        <p:txBody>
          <a:bodyPr wrap="none" rtlCol="0">
            <a:spAutoFit/>
          </a:bodyPr>
          <a:lstStyle/>
          <a:p>
            <a:r>
              <a:rPr lang="en-US" dirty="0"/>
              <a:t>Code: </a:t>
            </a:r>
            <a:r>
              <a:rPr lang="en-US" dirty="0">
                <a:hlinkClick r:id="rId3"/>
              </a:rPr>
              <a:t>https://github.com/yangkevin2/naacl-2021-fudge-controlled-generation</a:t>
            </a:r>
            <a:endParaRPr lang="en-US" dirty="0"/>
          </a:p>
        </p:txBody>
      </p:sp>
    </p:spTree>
    <p:extLst>
      <p:ext uri="{BB962C8B-B14F-4D97-AF65-F5344CB8AC3E}">
        <p14:creationId xmlns:p14="http://schemas.microsoft.com/office/powerpoint/2010/main" val="7040534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oup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143" y="3885449"/>
            <a:ext cx="1604130" cy="2205679"/>
          </a:xfrm>
          <a:prstGeom prst="rect">
            <a:avLst/>
          </a:prstGeom>
        </p:spPr>
      </p:pic>
      <p:sp>
        <p:nvSpPr>
          <p:cNvPr id="3" name="Rectangle 2"/>
          <p:cNvSpPr/>
          <p:nvPr/>
        </p:nvSpPr>
        <p:spPr>
          <a:xfrm>
            <a:off x="3987226" y="5845205"/>
            <a:ext cx="184731" cy="491225"/>
          </a:xfrm>
          <a:prstGeom prst="rect">
            <a:avLst/>
          </a:prstGeom>
        </p:spPr>
        <p:txBody>
          <a:bodyPr wrap="none">
            <a:spAutoFit/>
          </a:bodyPr>
          <a:lstStyle/>
          <a:p>
            <a:endParaRPr lang="en-US" sz="2592" dirty="0"/>
          </a:p>
        </p:txBody>
      </p:sp>
      <p:sp>
        <p:nvSpPr>
          <p:cNvPr id="5" name="TextBox 4"/>
          <p:cNvSpPr txBox="1"/>
          <p:nvPr/>
        </p:nvSpPr>
        <p:spPr>
          <a:xfrm>
            <a:off x="5954412" y="2371934"/>
            <a:ext cx="2721592" cy="757130"/>
          </a:xfrm>
          <a:prstGeom prst="rect">
            <a:avLst/>
          </a:prstGeom>
          <a:noFill/>
        </p:spPr>
        <p:txBody>
          <a:bodyPr wrap="square" rtlCol="0">
            <a:spAutoFit/>
          </a:bodyPr>
          <a:lstStyle/>
          <a:p>
            <a:r>
              <a:rPr lang="en-US" sz="4320" dirty="0"/>
              <a:t>Thank you!</a:t>
            </a:r>
          </a:p>
        </p:txBody>
      </p:sp>
      <p:sp>
        <p:nvSpPr>
          <p:cNvPr id="4" name="TextBox 3">
            <a:extLst>
              <a:ext uri="{FF2B5EF4-FFF2-40B4-BE49-F238E27FC236}">
                <a16:creationId xmlns:a16="http://schemas.microsoft.com/office/drawing/2014/main" id="{6CA8C457-EE0F-D84E-9853-E4445E71AA3A}"/>
              </a:ext>
            </a:extLst>
          </p:cNvPr>
          <p:cNvSpPr txBox="1"/>
          <p:nvPr/>
        </p:nvSpPr>
        <p:spPr>
          <a:xfrm>
            <a:off x="-25758" y="7560021"/>
            <a:ext cx="2603598" cy="861774"/>
          </a:xfrm>
          <a:prstGeom prst="rect">
            <a:avLst/>
          </a:prstGeom>
          <a:noFill/>
        </p:spPr>
        <p:txBody>
          <a:bodyPr wrap="none" rtlCol="0">
            <a:spAutoFit/>
          </a:bodyPr>
          <a:lstStyle/>
          <a:p>
            <a:r>
              <a:rPr lang="en-US" sz="500" dirty="0">
                <a:solidFill>
                  <a:schemeClr val="bg1">
                    <a:lumMod val="85000"/>
                  </a:schemeClr>
                </a:solidFill>
              </a:rPr>
              <a:t>Image Sources</a:t>
            </a:r>
          </a:p>
          <a:p>
            <a:r>
              <a:rPr lang="en-US" sz="500" dirty="0">
                <a:solidFill>
                  <a:schemeClr val="bg1">
                    <a:lumMod val="85000"/>
                  </a:schemeClr>
                </a:solidFill>
                <a:hlinkClick r:id="rId4">
                  <a:extLst>
                    <a:ext uri="{A12FA001-AC4F-418D-AE19-62706E023703}">
                      <ahyp:hlinkClr xmlns:ahyp="http://schemas.microsoft.com/office/drawing/2018/hyperlinkcolor" val="tx"/>
                    </a:ext>
                  </a:extLst>
                </a:hlinkClick>
              </a:rPr>
              <a:t>https://discord.com/</a:t>
            </a:r>
            <a:endParaRPr lang="en-US" sz="500" dirty="0">
              <a:solidFill>
                <a:schemeClr val="bg1">
                  <a:lumMod val="85000"/>
                </a:schemeClr>
              </a:solidFill>
            </a:endParaRPr>
          </a:p>
          <a:p>
            <a:r>
              <a:rPr lang="en-US" sz="500" dirty="0">
                <a:solidFill>
                  <a:schemeClr val="bg1">
                    <a:lumMod val="85000"/>
                  </a:schemeClr>
                </a:solidFill>
                <a:hlinkClick r:id="rId5">
                  <a:extLst>
                    <a:ext uri="{A12FA001-AC4F-418D-AE19-62706E023703}">
                      <ahyp:hlinkClr xmlns:ahyp="http://schemas.microsoft.com/office/drawing/2018/hyperlinkcolor" val="tx"/>
                    </a:ext>
                  </a:extLst>
                </a:hlinkClick>
              </a:rPr>
              <a:t>https://pngtree.com/freepng/cartoon-crystal-ball-element_4188442.html</a:t>
            </a:r>
            <a:endParaRPr lang="en-US" sz="500" dirty="0">
              <a:solidFill>
                <a:schemeClr val="bg1">
                  <a:lumMod val="85000"/>
                </a:schemeClr>
              </a:solidFill>
            </a:endParaRPr>
          </a:p>
          <a:p>
            <a:r>
              <a:rPr lang="en-US" sz="500" dirty="0">
                <a:solidFill>
                  <a:schemeClr val="bg1">
                    <a:lumMod val="85000"/>
                  </a:schemeClr>
                </a:solidFill>
                <a:hlinkClick r:id="rId6">
                  <a:extLst>
                    <a:ext uri="{A12FA001-AC4F-418D-AE19-62706E023703}">
                      <ahyp:hlinkClr xmlns:ahyp="http://schemas.microsoft.com/office/drawing/2018/hyperlinkcolor" val="tx"/>
                    </a:ext>
                  </a:extLst>
                </a:hlinkClick>
              </a:rPr>
              <a:t>https://www.vexels.com/png-svg/preview/145736/ideas-machine-cartoon</a:t>
            </a:r>
            <a:endParaRPr lang="en-US" sz="500" dirty="0">
              <a:solidFill>
                <a:schemeClr val="bg1">
                  <a:lumMod val="85000"/>
                </a:schemeClr>
              </a:solidFill>
            </a:endParaRPr>
          </a:p>
          <a:p>
            <a:r>
              <a:rPr lang="en-US" sz="500" dirty="0">
                <a:solidFill>
                  <a:schemeClr val="bg1">
                    <a:lumMod val="85000"/>
                  </a:schemeClr>
                </a:solidFill>
                <a:hlinkClick r:id="rId7">
                  <a:extLst>
                    <a:ext uri="{A12FA001-AC4F-418D-AE19-62706E023703}">
                      <ahyp:hlinkClr xmlns:ahyp="http://schemas.microsoft.com/office/drawing/2018/hyperlinkcolor" val="tx"/>
                    </a:ext>
                  </a:extLst>
                </a:hlinkClick>
              </a:rPr>
              <a:t>https://www.istockphoto.com/vector/chocolate-brownie-square-gm1148649418-310267704</a:t>
            </a:r>
            <a:endParaRPr lang="en-US" sz="500" dirty="0">
              <a:solidFill>
                <a:schemeClr val="bg1">
                  <a:lumMod val="85000"/>
                </a:schemeClr>
              </a:solidFill>
            </a:endParaRPr>
          </a:p>
          <a:p>
            <a:r>
              <a:rPr lang="en-US" sz="500" dirty="0">
                <a:solidFill>
                  <a:schemeClr val="bg1">
                    <a:lumMod val="85000"/>
                  </a:schemeClr>
                </a:solidFill>
                <a:hlinkClick r:id="rId8">
                  <a:extLst>
                    <a:ext uri="{A12FA001-AC4F-418D-AE19-62706E023703}">
                      <ahyp:hlinkClr xmlns:ahyp="http://schemas.microsoft.com/office/drawing/2018/hyperlinkcolor" val="tx"/>
                    </a:ext>
                  </a:extLst>
                </a:hlinkClick>
              </a:rPr>
              <a:t>https://www.whitehousehistory.org/galleries/presidential-portraits</a:t>
            </a:r>
            <a:endParaRPr lang="en-US" sz="500" dirty="0">
              <a:solidFill>
                <a:schemeClr val="bg1">
                  <a:lumMod val="85000"/>
                </a:schemeClr>
              </a:solidFill>
            </a:endParaRPr>
          </a:p>
          <a:p>
            <a:r>
              <a:rPr lang="en-US" sz="500" dirty="0">
                <a:solidFill>
                  <a:schemeClr val="bg1">
                    <a:lumMod val="85000"/>
                  </a:schemeClr>
                </a:solidFill>
                <a:hlinkClick r:id="rId9">
                  <a:extLst>
                    <a:ext uri="{A12FA001-AC4F-418D-AE19-62706E023703}">
                      <ahyp:hlinkClr xmlns:ahyp="http://schemas.microsoft.com/office/drawing/2018/hyperlinkcolor" val="tx"/>
                    </a:ext>
                  </a:extLst>
                </a:hlinkClick>
              </a:rPr>
              <a:t>https://www.biography.com/writer/william-shakespeare</a:t>
            </a:r>
            <a:endParaRPr lang="en-US" sz="500" dirty="0">
              <a:solidFill>
                <a:schemeClr val="bg1">
                  <a:lumMod val="85000"/>
                </a:schemeClr>
              </a:solidFill>
            </a:endParaRPr>
          </a:p>
          <a:p>
            <a:r>
              <a:rPr lang="en-US" sz="500" dirty="0">
                <a:solidFill>
                  <a:schemeClr val="bg1">
                    <a:lumMod val="85000"/>
                  </a:schemeClr>
                </a:solidFill>
              </a:rPr>
              <a:t>https://</a:t>
            </a:r>
            <a:r>
              <a:rPr lang="en-US" sz="500" dirty="0" err="1">
                <a:solidFill>
                  <a:schemeClr val="bg1">
                    <a:lumMod val="85000"/>
                  </a:schemeClr>
                </a:solidFill>
              </a:rPr>
              <a:t>www.clipartkey.com</a:t>
            </a:r>
            <a:r>
              <a:rPr lang="en-US" sz="500" dirty="0">
                <a:solidFill>
                  <a:schemeClr val="bg1">
                    <a:lumMod val="85000"/>
                  </a:schemeClr>
                </a:solidFill>
              </a:rPr>
              <a:t>/</a:t>
            </a:r>
            <a:r>
              <a:rPr lang="en-US" sz="500" dirty="0" err="1">
                <a:solidFill>
                  <a:schemeClr val="bg1">
                    <a:lumMod val="85000"/>
                  </a:schemeClr>
                </a:solidFill>
              </a:rPr>
              <a:t>downpng</a:t>
            </a:r>
            <a:r>
              <a:rPr lang="en-US" sz="500" dirty="0">
                <a:solidFill>
                  <a:schemeClr val="bg1">
                    <a:lumMod val="85000"/>
                  </a:schemeClr>
                </a:solidFill>
              </a:rPr>
              <a:t>/</a:t>
            </a:r>
            <a:r>
              <a:rPr lang="en-US" sz="500" dirty="0" err="1">
                <a:solidFill>
                  <a:schemeClr val="bg1">
                    <a:lumMod val="85000"/>
                  </a:schemeClr>
                </a:solidFill>
              </a:rPr>
              <a:t>hTxJwh_constitution</a:t>
            </a:r>
            <a:r>
              <a:rPr lang="en-US" sz="500" dirty="0">
                <a:solidFill>
                  <a:schemeClr val="bg1">
                    <a:lumMod val="85000"/>
                  </a:schemeClr>
                </a:solidFill>
              </a:rPr>
              <a:t>-clipart/</a:t>
            </a:r>
          </a:p>
          <a:p>
            <a:endParaRPr lang="en-US" sz="500" dirty="0">
              <a:solidFill>
                <a:schemeClr val="bg1">
                  <a:lumMod val="85000"/>
                </a:schemeClr>
              </a:solidFill>
            </a:endParaRPr>
          </a:p>
          <a:p>
            <a:endParaRPr lang="en-US" sz="500" dirty="0">
              <a:solidFill>
                <a:schemeClr val="bg1">
                  <a:lumMod val="85000"/>
                </a:schemeClr>
              </a:solidFill>
            </a:endParaRPr>
          </a:p>
        </p:txBody>
      </p:sp>
    </p:spTree>
    <p:extLst>
      <p:ext uri="{BB962C8B-B14F-4D97-AF65-F5344CB8AC3E}">
        <p14:creationId xmlns:p14="http://schemas.microsoft.com/office/powerpoint/2010/main" val="13809670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Other Applications: Game-Playing Agents</a:t>
            </a:r>
          </a:p>
        </p:txBody>
      </p:sp>
      <p:sp>
        <p:nvSpPr>
          <p:cNvPr id="4" name="Rectangle 3">
            <a:extLst>
              <a:ext uri="{FF2B5EF4-FFF2-40B4-BE49-F238E27FC236}">
                <a16:creationId xmlns:a16="http://schemas.microsoft.com/office/drawing/2014/main" id="{2C5E0868-53D2-7840-AD30-BBFC4CBB8CFA}"/>
              </a:ext>
            </a:extLst>
          </p:cNvPr>
          <p:cNvSpPr/>
          <p:nvPr/>
        </p:nvSpPr>
        <p:spPr>
          <a:xfrm>
            <a:off x="527050" y="2735580"/>
            <a:ext cx="13576300" cy="4914900"/>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17A359E8-EC0D-5C4A-8825-B74E5E2DA4BE}"/>
              </a:ext>
            </a:extLst>
          </p:cNvPr>
          <p:cNvSpPr>
            <a:spLocks noGrp="1"/>
          </p:cNvSpPr>
          <p:nvPr>
            <p:ph idx="1"/>
          </p:nvPr>
        </p:nvSpPr>
        <p:spPr>
          <a:xfrm>
            <a:off x="731520" y="2033493"/>
            <a:ext cx="13167360" cy="5616987"/>
          </a:xfrm>
        </p:spPr>
        <p:txBody>
          <a:bodyPr>
            <a:normAutofit/>
          </a:bodyPr>
          <a:lstStyle/>
          <a:p>
            <a:r>
              <a:rPr lang="en-US" dirty="0"/>
              <a:t>Example: Chess</a:t>
            </a:r>
          </a:p>
          <a:p>
            <a:pPr lvl="1"/>
            <a:r>
              <a:rPr lang="en-US" dirty="0"/>
              <a:t>Base model: Lc0 “probabilities”</a:t>
            </a:r>
          </a:p>
          <a:p>
            <a:pPr lvl="1"/>
            <a:r>
              <a:rPr lang="en-US" dirty="0"/>
              <a:t>Attribute: Hardcoded flags, e.g.,</a:t>
            </a:r>
          </a:p>
          <a:p>
            <a:pPr lvl="2"/>
            <a:r>
              <a:rPr lang="en-US" dirty="0"/>
              <a:t>will I castle in the next 5 moves?</a:t>
            </a:r>
          </a:p>
          <a:p>
            <a:pPr lvl="2"/>
            <a:r>
              <a:rPr lang="en-US" dirty="0"/>
              <a:t>will I capture a piece in the next 5 moves?</a:t>
            </a:r>
          </a:p>
          <a:p>
            <a:pPr lvl="1"/>
            <a:r>
              <a:rPr lang="en-US" dirty="0"/>
              <a:t>Limitation: train predictor for each flag</a:t>
            </a:r>
          </a:p>
          <a:p>
            <a:endParaRPr lang="en-US" dirty="0"/>
          </a:p>
          <a:p>
            <a:r>
              <a:rPr lang="en-US" dirty="0"/>
              <a:t>This actually works </a:t>
            </a:r>
            <a:br>
              <a:rPr lang="en-US" dirty="0"/>
            </a:br>
            <a:r>
              <a:rPr lang="en-US" dirty="0"/>
              <a:t>(I tried it as a preliminary experiment)</a:t>
            </a:r>
          </a:p>
          <a:p>
            <a:pPr lvl="2"/>
            <a:endParaRPr lang="en-US" dirty="0"/>
          </a:p>
        </p:txBody>
      </p:sp>
      <p:pic>
        <p:nvPicPr>
          <p:cNvPr id="1026" name="Picture 2" descr="Chess: Everything You Need to Know - Chess Terms - Chess.com">
            <a:extLst>
              <a:ext uri="{FF2B5EF4-FFF2-40B4-BE49-F238E27FC236}">
                <a16:creationId xmlns:a16="http://schemas.microsoft.com/office/drawing/2014/main" id="{DF13FCDB-B53D-3249-AB51-A617E296C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9931" y="2194577"/>
            <a:ext cx="4768949" cy="476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7923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Other Applications: Molecular Design</a:t>
            </a:r>
          </a:p>
        </p:txBody>
      </p:sp>
      <p:sp>
        <p:nvSpPr>
          <p:cNvPr id="8" name="Content Placeholder 7">
            <a:extLst>
              <a:ext uri="{FF2B5EF4-FFF2-40B4-BE49-F238E27FC236}">
                <a16:creationId xmlns:a16="http://schemas.microsoft.com/office/drawing/2014/main" id="{17A359E8-EC0D-5C4A-8825-B74E5E2DA4BE}"/>
              </a:ext>
            </a:extLst>
          </p:cNvPr>
          <p:cNvSpPr>
            <a:spLocks noGrp="1"/>
          </p:cNvSpPr>
          <p:nvPr>
            <p:ph idx="1"/>
          </p:nvPr>
        </p:nvSpPr>
        <p:spPr>
          <a:xfrm>
            <a:off x="731520" y="1387128"/>
            <a:ext cx="13167360" cy="5922517"/>
          </a:xfrm>
        </p:spPr>
        <p:txBody>
          <a:bodyPr>
            <a:normAutofit/>
          </a:bodyPr>
          <a:lstStyle/>
          <a:p>
            <a:r>
              <a:rPr lang="en-US" dirty="0"/>
              <a:t>Want: molecule with desired properties</a:t>
            </a:r>
          </a:p>
          <a:p>
            <a:pPr lvl="1"/>
            <a:r>
              <a:rPr lang="en-US" dirty="0"/>
              <a:t>Base model: Molecule generator</a:t>
            </a:r>
          </a:p>
          <a:p>
            <a:pPr lvl="2"/>
            <a:r>
              <a:rPr lang="en-US" dirty="0"/>
              <a:t>Can be string-based or graph-based</a:t>
            </a:r>
          </a:p>
          <a:p>
            <a:pPr lvl="2"/>
            <a:endParaRPr lang="en-US" dirty="0"/>
          </a:p>
          <a:p>
            <a:pPr lvl="2"/>
            <a:endParaRPr lang="en-US" dirty="0"/>
          </a:p>
          <a:p>
            <a:pPr lvl="2"/>
            <a:endParaRPr lang="en-US" dirty="0"/>
          </a:p>
          <a:p>
            <a:pPr lvl="2"/>
            <a:endParaRPr lang="en-US" dirty="0"/>
          </a:p>
          <a:p>
            <a:pPr lvl="2"/>
            <a:endParaRPr lang="en-US" dirty="0"/>
          </a:p>
          <a:p>
            <a:pPr lvl="1"/>
            <a:r>
              <a:rPr lang="en-US" dirty="0"/>
              <a:t>Attribute: Will the final molecule have the desired property?</a:t>
            </a:r>
          </a:p>
          <a:p>
            <a:pPr lvl="1"/>
            <a:r>
              <a:rPr lang="en-US" dirty="0"/>
              <a:t>Predictor operates on partially generated molecules</a:t>
            </a:r>
          </a:p>
        </p:txBody>
      </p:sp>
      <p:pic>
        <p:nvPicPr>
          <p:cNvPr id="2052" name="Picture 4" descr="MIT researchers have developed a machine-learning model that better selects molecule candidates for therapeutics, while also allowing for automated modification of the molecular structure for higher potency. The innovation has potential to speed up drug development. ">
            <a:extLst>
              <a:ext uri="{FF2B5EF4-FFF2-40B4-BE49-F238E27FC236}">
                <a16:creationId xmlns:a16="http://schemas.microsoft.com/office/drawing/2014/main" id="{909C9AFC-DC01-9449-BA39-3524A9F7EA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64032" b="80923"/>
          <a:stretch/>
        </p:blipFill>
        <p:spPr bwMode="auto">
          <a:xfrm>
            <a:off x="6949441" y="3329118"/>
            <a:ext cx="6569611" cy="232287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enerative molecular design in low data regimes | Nature Machine  Intelligence">
            <a:extLst>
              <a:ext uri="{FF2B5EF4-FFF2-40B4-BE49-F238E27FC236}">
                <a16:creationId xmlns:a16="http://schemas.microsoft.com/office/drawing/2014/main" id="{4FFC48EA-D202-3642-9952-201D2D0B7F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3897" r="75388"/>
          <a:stretch/>
        </p:blipFill>
        <p:spPr bwMode="auto">
          <a:xfrm>
            <a:off x="2923245" y="3589220"/>
            <a:ext cx="3502731" cy="2062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101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Controlled Text Generation?</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p>
          <a:p>
            <a:r>
              <a:rPr lang="en-US" dirty="0">
                <a:latin typeface="Courier New" panose="02070309020205020404" pitchFamily="49" charset="0"/>
                <a:cs typeface="Courier New" panose="02070309020205020404" pitchFamily="49" charset="0"/>
              </a:rPr>
              <a:t>the role of a small company called Korn Ferry, which operates two vessels, the Korn and…</a:t>
            </a:r>
            <a:endParaRPr lang="en-US" dirty="0">
              <a:solidFill>
                <a:srgbClr val="FF0000"/>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Language Model </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Icon&#10;&#10;Description automatically generated">
            <a:extLst>
              <a:ext uri="{FF2B5EF4-FFF2-40B4-BE49-F238E27FC236}">
                <a16:creationId xmlns:a16="http://schemas.microsoft.com/office/drawing/2014/main" id="{E5A2E723-CB22-D24B-B905-0E362DC886F1}"/>
              </a:ext>
            </a:extLst>
          </p:cNvPr>
          <p:cNvPicPr>
            <a:picLocks noChangeAspect="1"/>
          </p:cNvPicPr>
          <p:nvPr/>
        </p:nvPicPr>
        <p:blipFill>
          <a:blip r:embed="rId3"/>
          <a:stretch>
            <a:fillRect/>
          </a:stretch>
        </p:blipFill>
        <p:spPr>
          <a:xfrm>
            <a:off x="9524558" y="4390132"/>
            <a:ext cx="1801347" cy="1801347"/>
          </a:xfrm>
          <a:prstGeom prst="rect">
            <a:avLst/>
          </a:prstGeom>
        </p:spPr>
      </p:pic>
      <p:grpSp>
        <p:nvGrpSpPr>
          <p:cNvPr id="9" name="Group 8">
            <a:extLst>
              <a:ext uri="{FF2B5EF4-FFF2-40B4-BE49-F238E27FC236}">
                <a16:creationId xmlns:a16="http://schemas.microsoft.com/office/drawing/2014/main" id="{0F8D77A4-1CC7-0145-9CF2-75745FE6BF65}"/>
              </a:ext>
            </a:extLst>
          </p:cNvPr>
          <p:cNvGrpSpPr/>
          <p:nvPr/>
        </p:nvGrpSpPr>
        <p:grpSpPr>
          <a:xfrm>
            <a:off x="10757533" y="2742300"/>
            <a:ext cx="1693881" cy="1716395"/>
            <a:chOff x="10931975" y="2233771"/>
            <a:chExt cx="1693881" cy="1716395"/>
          </a:xfrm>
        </p:grpSpPr>
        <p:pic>
          <p:nvPicPr>
            <p:cNvPr id="11" name="Picture 10" descr="Thought Bubble transparent PNG - StickPNG">
              <a:extLst>
                <a:ext uri="{FF2B5EF4-FFF2-40B4-BE49-F238E27FC236}">
                  <a16:creationId xmlns:a16="http://schemas.microsoft.com/office/drawing/2014/main" id="{1083225B-4D01-994C-A9A7-4E45E89CF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6C5BB12-EC01-3140-BE93-07F359A1CE52}"/>
                </a:ext>
              </a:extLst>
            </p:cNvPr>
            <p:cNvSpPr txBox="1"/>
            <p:nvPr/>
          </p:nvSpPr>
          <p:spPr>
            <a:xfrm>
              <a:off x="11289389" y="2669574"/>
              <a:ext cx="979051" cy="424732"/>
            </a:xfrm>
            <a:prstGeom prst="rect">
              <a:avLst/>
            </a:prstGeom>
            <a:noFill/>
          </p:spPr>
          <p:txBody>
            <a:bodyPr wrap="none" rtlCol="0">
              <a:spAutoFit/>
            </a:bodyPr>
            <a:lstStyle/>
            <a:p>
              <a:r>
                <a:rPr lang="en-US" dirty="0"/>
                <a:t>Politics</a:t>
              </a: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3EFD729-710D-3842-BDB0-16E85B43A8EF}"/>
                  </a:ext>
                </a:extLst>
              </p:cNvPr>
              <p:cNvSpPr txBox="1"/>
              <p:nvPr/>
            </p:nvSpPr>
            <p:spPr>
              <a:xfrm>
                <a:off x="3006321" y="5727311"/>
                <a:ext cx="1639871"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1">
                              <a:lumMod val="60000"/>
                              <a:lumOff val="40000"/>
                            </a:schemeClr>
                          </a:solidFill>
                          <a:latin typeface="Cambria Math" panose="02040503050406030204" pitchFamily="18" charset="0"/>
                        </a:rPr>
                        <m:t>𝑃</m:t>
                      </m:r>
                      <m:r>
                        <a:rPr lang="en-US" i="1" dirty="0" smtClean="0">
                          <a:solidFill>
                            <a:schemeClr val="tx1">
                              <a:lumMod val="60000"/>
                              <a:lumOff val="40000"/>
                            </a:schemeClr>
                          </a:solidFill>
                          <a:latin typeface="Cambria Math" panose="02040503050406030204" pitchFamily="18" charset="0"/>
                        </a:rPr>
                        <m:t>(</m:t>
                      </m:r>
                      <m:sSub>
                        <m:sSubPr>
                          <m:ctrlPr>
                            <a:rPr lang="en-US" i="1" dirty="0" smtClean="0">
                              <a:solidFill>
                                <a:schemeClr val="tx1">
                                  <a:lumMod val="60000"/>
                                  <a:lumOff val="40000"/>
                                </a:schemeClr>
                              </a:solidFill>
                              <a:latin typeface="Cambria Math" panose="02040503050406030204" pitchFamily="18" charset="0"/>
                            </a:rPr>
                          </m:ctrlPr>
                        </m:sSubPr>
                        <m:e>
                          <m:r>
                            <a:rPr lang="en-US" b="0" i="1" dirty="0" smtClean="0">
                              <a:solidFill>
                                <a:schemeClr val="tx1">
                                  <a:lumMod val="60000"/>
                                  <a:lumOff val="40000"/>
                                </a:schemeClr>
                              </a:solidFill>
                              <a:latin typeface="Cambria Math" panose="02040503050406030204" pitchFamily="18" charset="0"/>
                            </a:rPr>
                            <m:t>𝑥</m:t>
                          </m:r>
                        </m:e>
                        <m:sub>
                          <m:r>
                            <a:rPr lang="en-US" b="0" i="1" dirty="0" smtClean="0">
                              <a:solidFill>
                                <a:schemeClr val="tx1">
                                  <a:lumMod val="60000"/>
                                  <a:lumOff val="40000"/>
                                </a:schemeClr>
                              </a:solidFill>
                              <a:latin typeface="Cambria Math" panose="02040503050406030204" pitchFamily="18" charset="0"/>
                            </a:rPr>
                            <m:t>𝑖</m:t>
                          </m:r>
                          <m:r>
                            <a:rPr lang="en-US" b="0" i="1" dirty="0" smtClean="0">
                              <a:solidFill>
                                <a:schemeClr val="tx1">
                                  <a:lumMod val="60000"/>
                                  <a:lumOff val="40000"/>
                                </a:schemeClr>
                              </a:solidFill>
                              <a:latin typeface="Cambria Math" panose="02040503050406030204" pitchFamily="18" charset="0"/>
                            </a:rPr>
                            <m:t>+1</m:t>
                          </m:r>
                        </m:sub>
                      </m:sSub>
                      <m:r>
                        <a:rPr lang="en-US" b="0" i="1" dirty="0" smtClean="0">
                          <a:solidFill>
                            <a:schemeClr val="tx1">
                              <a:lumMod val="60000"/>
                              <a:lumOff val="40000"/>
                            </a:schemeClr>
                          </a:solidFill>
                          <a:latin typeface="Cambria Math" panose="02040503050406030204" pitchFamily="18" charset="0"/>
                        </a:rPr>
                        <m:t>|</m:t>
                      </m:r>
                      <m:sSub>
                        <m:sSubPr>
                          <m:ctrlPr>
                            <a:rPr lang="en-US" i="1" dirty="0">
                              <a:solidFill>
                                <a:schemeClr val="tx1">
                                  <a:lumMod val="60000"/>
                                  <a:lumOff val="40000"/>
                                </a:schemeClr>
                              </a:solidFill>
                              <a:latin typeface="Cambria Math" panose="02040503050406030204" pitchFamily="18" charset="0"/>
                            </a:rPr>
                          </m:ctrlPr>
                        </m:sSubPr>
                        <m:e>
                          <m:r>
                            <a:rPr lang="en-US" i="1" dirty="0">
                              <a:solidFill>
                                <a:schemeClr val="tx1">
                                  <a:lumMod val="60000"/>
                                  <a:lumOff val="40000"/>
                                </a:schemeClr>
                              </a:solidFill>
                              <a:latin typeface="Cambria Math" panose="02040503050406030204" pitchFamily="18" charset="0"/>
                            </a:rPr>
                            <m:t>𝑥</m:t>
                          </m:r>
                        </m:e>
                        <m:sub>
                          <m:r>
                            <a:rPr lang="en-US" i="1" dirty="0">
                              <a:solidFill>
                                <a:schemeClr val="tx1">
                                  <a:lumMod val="60000"/>
                                  <a:lumOff val="40000"/>
                                </a:schemeClr>
                              </a:solidFill>
                              <a:latin typeface="Cambria Math" panose="02040503050406030204" pitchFamily="18" charset="0"/>
                            </a:rPr>
                            <m:t>1:</m:t>
                          </m:r>
                          <m:r>
                            <a:rPr lang="en-US" b="0" i="1" dirty="0" smtClean="0">
                              <a:solidFill>
                                <a:schemeClr val="tx1">
                                  <a:lumMod val="60000"/>
                                  <a:lumOff val="40000"/>
                                </a:schemeClr>
                              </a:solidFill>
                              <a:latin typeface="Cambria Math" panose="02040503050406030204" pitchFamily="18" charset="0"/>
                            </a:rPr>
                            <m:t>𝑖</m:t>
                          </m:r>
                        </m:sub>
                      </m:sSub>
                      <m:r>
                        <a:rPr lang="en-US" i="1" dirty="0">
                          <a:solidFill>
                            <a:schemeClr val="tx1">
                              <a:lumMod val="60000"/>
                              <a:lumOff val="40000"/>
                            </a:schemeClr>
                          </a:solidFill>
                          <a:latin typeface="Cambria Math" panose="02040503050406030204" pitchFamily="18" charset="0"/>
                        </a:rPr>
                        <m:t>)</m:t>
                      </m:r>
                    </m:oMath>
                  </m:oMathPara>
                </a14:m>
                <a:endParaRPr lang="en-US" dirty="0">
                  <a:solidFill>
                    <a:schemeClr val="tx1">
                      <a:lumMod val="60000"/>
                      <a:lumOff val="40000"/>
                    </a:schemeClr>
                  </a:solidFill>
                </a:endParaRPr>
              </a:p>
            </p:txBody>
          </p:sp>
        </mc:Choice>
        <mc:Fallback xmlns="">
          <p:sp>
            <p:nvSpPr>
              <p:cNvPr id="19" name="TextBox 18">
                <a:extLst>
                  <a:ext uri="{FF2B5EF4-FFF2-40B4-BE49-F238E27FC236}">
                    <a16:creationId xmlns:a16="http://schemas.microsoft.com/office/drawing/2014/main" id="{53EFD729-710D-3842-BDB0-16E85B43A8EF}"/>
                  </a:ext>
                </a:extLst>
              </p:cNvPr>
              <p:cNvSpPr txBox="1">
                <a:spLocks noRot="1" noChangeAspect="1" noMove="1" noResize="1" noEditPoints="1" noAdjustHandles="1" noChangeArrowheads="1" noChangeShapeType="1" noTextEdit="1"/>
              </p:cNvSpPr>
              <p:nvPr/>
            </p:nvSpPr>
            <p:spPr>
              <a:xfrm>
                <a:off x="3006321" y="5727311"/>
                <a:ext cx="1639871" cy="424732"/>
              </a:xfrm>
              <a:prstGeom prst="rect">
                <a:avLst/>
              </a:prstGeom>
              <a:blipFill>
                <a:blip r:embed="rId5"/>
                <a:stretch>
                  <a:fillRect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5B0D6A9-8D59-9E4B-A87A-8105AF3B4B57}"/>
                  </a:ext>
                </a:extLst>
              </p:cNvPr>
              <p:cNvSpPr txBox="1"/>
              <p:nvPr/>
            </p:nvSpPr>
            <p:spPr>
              <a:xfrm>
                <a:off x="10013580" y="6192050"/>
                <a:ext cx="823302"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𝑋</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4" name="TextBox 13">
                <a:extLst>
                  <a:ext uri="{FF2B5EF4-FFF2-40B4-BE49-F238E27FC236}">
                    <a16:creationId xmlns:a16="http://schemas.microsoft.com/office/drawing/2014/main" id="{D5B0D6A9-8D59-9E4B-A87A-8105AF3B4B57}"/>
                  </a:ext>
                </a:extLst>
              </p:cNvPr>
              <p:cNvSpPr txBox="1">
                <a:spLocks noRot="1" noChangeAspect="1" noMove="1" noResize="1" noEditPoints="1" noAdjustHandles="1" noChangeArrowheads="1" noChangeShapeType="1" noTextEdit="1"/>
              </p:cNvSpPr>
              <p:nvPr/>
            </p:nvSpPr>
            <p:spPr>
              <a:xfrm>
                <a:off x="10013580" y="6192050"/>
                <a:ext cx="823302" cy="424732"/>
              </a:xfrm>
              <a:prstGeom prst="rect">
                <a:avLst/>
              </a:prstGeom>
              <a:blipFill>
                <a:blip r:embed="rId6"/>
                <a:stretch>
                  <a:fillRect b="-17647"/>
                </a:stretch>
              </a:blipFill>
            </p:spPr>
            <p:txBody>
              <a:bodyPr/>
              <a:lstStyle/>
              <a:p>
                <a:r>
                  <a:rPr lang="en-US">
                    <a:noFill/>
                  </a:rPr>
                  <a:t> </a:t>
                </a:r>
              </a:p>
            </p:txBody>
          </p:sp>
        </mc:Fallback>
      </mc:AlternateContent>
      <p:pic>
        <p:nvPicPr>
          <p:cNvPr id="23" name="Picture 2">
            <a:extLst>
              <a:ext uri="{FF2B5EF4-FFF2-40B4-BE49-F238E27FC236}">
                <a16:creationId xmlns:a16="http://schemas.microsoft.com/office/drawing/2014/main" id="{078A7D3E-7339-4647-A53A-46155C4C7C6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530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Controlled Text Generation?</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p>
          <a:p>
            <a:r>
              <a:rPr lang="en-US" dirty="0">
                <a:latin typeface="Courier New" panose="02070309020205020404" pitchFamily="49" charset="0"/>
                <a:cs typeface="Courier New" panose="02070309020205020404" pitchFamily="49" charset="0"/>
              </a:rPr>
              <a:t>the role of a small company called Korn Ferry, which operates two vessels, the Korn and…</a:t>
            </a:r>
            <a:endParaRPr lang="en-US" dirty="0">
              <a:solidFill>
                <a:srgbClr val="FF0000"/>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Language Model </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Icon&#10;&#10;Description automatically generated">
            <a:extLst>
              <a:ext uri="{FF2B5EF4-FFF2-40B4-BE49-F238E27FC236}">
                <a16:creationId xmlns:a16="http://schemas.microsoft.com/office/drawing/2014/main" id="{E5A2E723-CB22-D24B-B905-0E362DC886F1}"/>
              </a:ext>
            </a:extLst>
          </p:cNvPr>
          <p:cNvPicPr>
            <a:picLocks noChangeAspect="1"/>
          </p:cNvPicPr>
          <p:nvPr/>
        </p:nvPicPr>
        <p:blipFill>
          <a:blip r:embed="rId3"/>
          <a:stretch>
            <a:fillRect/>
          </a:stretch>
        </p:blipFill>
        <p:spPr>
          <a:xfrm>
            <a:off x="9524558" y="4390132"/>
            <a:ext cx="1801347" cy="1801347"/>
          </a:xfrm>
          <a:prstGeom prst="rect">
            <a:avLst/>
          </a:prstGeom>
        </p:spPr>
      </p:pic>
      <p:grpSp>
        <p:nvGrpSpPr>
          <p:cNvPr id="9" name="Group 8">
            <a:extLst>
              <a:ext uri="{FF2B5EF4-FFF2-40B4-BE49-F238E27FC236}">
                <a16:creationId xmlns:a16="http://schemas.microsoft.com/office/drawing/2014/main" id="{0F8D77A4-1CC7-0145-9CF2-75745FE6BF65}"/>
              </a:ext>
            </a:extLst>
          </p:cNvPr>
          <p:cNvGrpSpPr/>
          <p:nvPr/>
        </p:nvGrpSpPr>
        <p:grpSpPr>
          <a:xfrm>
            <a:off x="10757533" y="2742300"/>
            <a:ext cx="1693881" cy="1716395"/>
            <a:chOff x="10931975" y="2233771"/>
            <a:chExt cx="1693881" cy="1716395"/>
          </a:xfrm>
        </p:grpSpPr>
        <p:pic>
          <p:nvPicPr>
            <p:cNvPr id="11" name="Picture 10" descr="Thought Bubble transparent PNG - StickPNG">
              <a:extLst>
                <a:ext uri="{FF2B5EF4-FFF2-40B4-BE49-F238E27FC236}">
                  <a16:creationId xmlns:a16="http://schemas.microsoft.com/office/drawing/2014/main" id="{1083225B-4D01-994C-A9A7-4E45E89CF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6C5BB12-EC01-3140-BE93-07F359A1CE52}"/>
                </a:ext>
              </a:extLst>
            </p:cNvPr>
            <p:cNvSpPr txBox="1"/>
            <p:nvPr/>
          </p:nvSpPr>
          <p:spPr>
            <a:xfrm>
              <a:off x="11289389" y="2669574"/>
              <a:ext cx="979051" cy="424732"/>
            </a:xfrm>
            <a:prstGeom prst="rect">
              <a:avLst/>
            </a:prstGeom>
            <a:noFill/>
          </p:spPr>
          <p:txBody>
            <a:bodyPr wrap="none" rtlCol="0">
              <a:spAutoFit/>
            </a:bodyPr>
            <a:lstStyle/>
            <a:p>
              <a:r>
                <a:rPr lang="en-US" dirty="0"/>
                <a:t>Politics</a:t>
              </a: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3EFD729-710D-3842-BDB0-16E85B43A8EF}"/>
                  </a:ext>
                </a:extLst>
              </p:cNvPr>
              <p:cNvSpPr txBox="1"/>
              <p:nvPr/>
            </p:nvSpPr>
            <p:spPr>
              <a:xfrm>
                <a:off x="3006321" y="5727311"/>
                <a:ext cx="1639871"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1">
                              <a:lumMod val="60000"/>
                              <a:lumOff val="40000"/>
                            </a:schemeClr>
                          </a:solidFill>
                          <a:latin typeface="Cambria Math" panose="02040503050406030204" pitchFamily="18" charset="0"/>
                        </a:rPr>
                        <m:t>𝑃</m:t>
                      </m:r>
                      <m:r>
                        <a:rPr lang="en-US" i="1" dirty="0" smtClean="0">
                          <a:solidFill>
                            <a:schemeClr val="tx1">
                              <a:lumMod val="60000"/>
                              <a:lumOff val="40000"/>
                            </a:schemeClr>
                          </a:solidFill>
                          <a:latin typeface="Cambria Math" panose="02040503050406030204" pitchFamily="18" charset="0"/>
                        </a:rPr>
                        <m:t>(</m:t>
                      </m:r>
                      <m:sSub>
                        <m:sSubPr>
                          <m:ctrlPr>
                            <a:rPr lang="en-US" i="1" dirty="0" smtClean="0">
                              <a:solidFill>
                                <a:schemeClr val="tx1">
                                  <a:lumMod val="60000"/>
                                  <a:lumOff val="40000"/>
                                </a:schemeClr>
                              </a:solidFill>
                              <a:latin typeface="Cambria Math" panose="02040503050406030204" pitchFamily="18" charset="0"/>
                            </a:rPr>
                          </m:ctrlPr>
                        </m:sSubPr>
                        <m:e>
                          <m:r>
                            <a:rPr lang="en-US" b="0" i="1" dirty="0" smtClean="0">
                              <a:solidFill>
                                <a:schemeClr val="tx1">
                                  <a:lumMod val="60000"/>
                                  <a:lumOff val="40000"/>
                                </a:schemeClr>
                              </a:solidFill>
                              <a:latin typeface="Cambria Math" panose="02040503050406030204" pitchFamily="18" charset="0"/>
                            </a:rPr>
                            <m:t>𝑥</m:t>
                          </m:r>
                        </m:e>
                        <m:sub>
                          <m:r>
                            <a:rPr lang="en-US" b="0" i="1" dirty="0" smtClean="0">
                              <a:solidFill>
                                <a:schemeClr val="tx1">
                                  <a:lumMod val="60000"/>
                                  <a:lumOff val="40000"/>
                                </a:schemeClr>
                              </a:solidFill>
                              <a:latin typeface="Cambria Math" panose="02040503050406030204" pitchFamily="18" charset="0"/>
                            </a:rPr>
                            <m:t>𝑖</m:t>
                          </m:r>
                          <m:r>
                            <a:rPr lang="en-US" b="0" i="1" dirty="0" smtClean="0">
                              <a:solidFill>
                                <a:schemeClr val="tx1">
                                  <a:lumMod val="60000"/>
                                  <a:lumOff val="40000"/>
                                </a:schemeClr>
                              </a:solidFill>
                              <a:latin typeface="Cambria Math" panose="02040503050406030204" pitchFamily="18" charset="0"/>
                            </a:rPr>
                            <m:t>+1</m:t>
                          </m:r>
                        </m:sub>
                      </m:sSub>
                      <m:r>
                        <a:rPr lang="en-US" b="0" i="1" dirty="0" smtClean="0">
                          <a:solidFill>
                            <a:schemeClr val="tx1">
                              <a:lumMod val="60000"/>
                              <a:lumOff val="40000"/>
                            </a:schemeClr>
                          </a:solidFill>
                          <a:latin typeface="Cambria Math" panose="02040503050406030204" pitchFamily="18" charset="0"/>
                        </a:rPr>
                        <m:t>|</m:t>
                      </m:r>
                      <m:sSub>
                        <m:sSubPr>
                          <m:ctrlPr>
                            <a:rPr lang="en-US" i="1" dirty="0">
                              <a:solidFill>
                                <a:schemeClr val="tx1">
                                  <a:lumMod val="60000"/>
                                  <a:lumOff val="40000"/>
                                </a:schemeClr>
                              </a:solidFill>
                              <a:latin typeface="Cambria Math" panose="02040503050406030204" pitchFamily="18" charset="0"/>
                            </a:rPr>
                          </m:ctrlPr>
                        </m:sSubPr>
                        <m:e>
                          <m:r>
                            <a:rPr lang="en-US" i="1" dirty="0">
                              <a:solidFill>
                                <a:schemeClr val="tx1">
                                  <a:lumMod val="60000"/>
                                  <a:lumOff val="40000"/>
                                </a:schemeClr>
                              </a:solidFill>
                              <a:latin typeface="Cambria Math" panose="02040503050406030204" pitchFamily="18" charset="0"/>
                            </a:rPr>
                            <m:t>𝑥</m:t>
                          </m:r>
                        </m:e>
                        <m:sub>
                          <m:r>
                            <a:rPr lang="en-US" i="1" dirty="0">
                              <a:solidFill>
                                <a:schemeClr val="tx1">
                                  <a:lumMod val="60000"/>
                                  <a:lumOff val="40000"/>
                                </a:schemeClr>
                              </a:solidFill>
                              <a:latin typeface="Cambria Math" panose="02040503050406030204" pitchFamily="18" charset="0"/>
                            </a:rPr>
                            <m:t>1:</m:t>
                          </m:r>
                          <m:r>
                            <a:rPr lang="en-US" b="0" i="1" dirty="0" smtClean="0">
                              <a:solidFill>
                                <a:schemeClr val="tx1">
                                  <a:lumMod val="60000"/>
                                  <a:lumOff val="40000"/>
                                </a:schemeClr>
                              </a:solidFill>
                              <a:latin typeface="Cambria Math" panose="02040503050406030204" pitchFamily="18" charset="0"/>
                            </a:rPr>
                            <m:t>𝑖</m:t>
                          </m:r>
                        </m:sub>
                      </m:sSub>
                      <m:r>
                        <a:rPr lang="en-US" i="1" dirty="0">
                          <a:solidFill>
                            <a:schemeClr val="tx1">
                              <a:lumMod val="60000"/>
                              <a:lumOff val="40000"/>
                            </a:schemeClr>
                          </a:solidFill>
                          <a:latin typeface="Cambria Math" panose="02040503050406030204" pitchFamily="18" charset="0"/>
                        </a:rPr>
                        <m:t>)</m:t>
                      </m:r>
                    </m:oMath>
                  </m:oMathPara>
                </a14:m>
                <a:endParaRPr lang="en-US" dirty="0">
                  <a:solidFill>
                    <a:schemeClr val="tx1">
                      <a:lumMod val="60000"/>
                      <a:lumOff val="40000"/>
                    </a:schemeClr>
                  </a:solidFill>
                </a:endParaRPr>
              </a:p>
            </p:txBody>
          </p:sp>
        </mc:Choice>
        <mc:Fallback xmlns="">
          <p:sp>
            <p:nvSpPr>
              <p:cNvPr id="19" name="TextBox 18">
                <a:extLst>
                  <a:ext uri="{FF2B5EF4-FFF2-40B4-BE49-F238E27FC236}">
                    <a16:creationId xmlns:a16="http://schemas.microsoft.com/office/drawing/2014/main" id="{53EFD729-710D-3842-BDB0-16E85B43A8EF}"/>
                  </a:ext>
                </a:extLst>
              </p:cNvPr>
              <p:cNvSpPr txBox="1">
                <a:spLocks noRot="1" noChangeAspect="1" noMove="1" noResize="1" noEditPoints="1" noAdjustHandles="1" noChangeArrowheads="1" noChangeShapeType="1" noTextEdit="1"/>
              </p:cNvSpPr>
              <p:nvPr/>
            </p:nvSpPr>
            <p:spPr>
              <a:xfrm>
                <a:off x="3006321" y="5727311"/>
                <a:ext cx="1639871" cy="424732"/>
              </a:xfrm>
              <a:prstGeom prst="rect">
                <a:avLst/>
              </a:prstGeom>
              <a:blipFill>
                <a:blip r:embed="rId5"/>
                <a:stretch>
                  <a:fillRect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41CEE55-3D84-C040-9B4E-7B1D9C681D24}"/>
                  </a:ext>
                </a:extLst>
              </p:cNvPr>
              <p:cNvSpPr txBox="1"/>
              <p:nvPr/>
            </p:nvSpPr>
            <p:spPr>
              <a:xfrm>
                <a:off x="10013580" y="6192050"/>
                <a:ext cx="823302"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𝑋</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0" name="TextBox 19">
                <a:extLst>
                  <a:ext uri="{FF2B5EF4-FFF2-40B4-BE49-F238E27FC236}">
                    <a16:creationId xmlns:a16="http://schemas.microsoft.com/office/drawing/2014/main" id="{D41CEE55-3D84-C040-9B4E-7B1D9C681D24}"/>
                  </a:ext>
                </a:extLst>
              </p:cNvPr>
              <p:cNvSpPr txBox="1">
                <a:spLocks noRot="1" noChangeAspect="1" noMove="1" noResize="1" noEditPoints="1" noAdjustHandles="1" noChangeArrowheads="1" noChangeShapeType="1" noTextEdit="1"/>
              </p:cNvSpPr>
              <p:nvPr/>
            </p:nvSpPr>
            <p:spPr>
              <a:xfrm>
                <a:off x="10013580" y="6192050"/>
                <a:ext cx="823302" cy="424732"/>
              </a:xfrm>
              <a:prstGeom prst="rect">
                <a:avLst/>
              </a:prstGeom>
              <a:blipFill>
                <a:blip r:embed="rId6"/>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0E1D8E4-EB7A-0546-8FCA-2F8768BD73C7}"/>
                  </a:ext>
                </a:extLst>
              </p:cNvPr>
              <p:cNvSpPr txBox="1"/>
              <p:nvPr/>
            </p:nvSpPr>
            <p:spPr>
              <a:xfrm>
                <a:off x="4379668" y="6978776"/>
                <a:ext cx="5786841" cy="1200329"/>
              </a:xfrm>
              <a:prstGeom prst="rect">
                <a:avLst/>
              </a:prstGeom>
              <a:noFill/>
            </p:spPr>
            <p:txBody>
              <a:bodyPr wrap="none" rtlCol="0">
                <a:spAutoFit/>
              </a:bodyPr>
              <a:lstStyle/>
              <a:p>
                <a:pPr algn="ctr"/>
                <a:r>
                  <a:rPr lang="en-US" sz="3600" dirty="0"/>
                  <a:t>Controlled Text Generation: </a:t>
                </a:r>
              </a:p>
              <a:p>
                <a:pPr algn="ctr"/>
                <a:r>
                  <a:rPr lang="en-US" sz="3600" dirty="0"/>
                  <a:t>Sample from </a:t>
                </a:r>
                <a14:m>
                  <m:oMath xmlns:m="http://schemas.openxmlformats.org/officeDocument/2006/math">
                    <m:r>
                      <a:rPr lang="en-US" sz="3600" i="1" dirty="0">
                        <a:latin typeface="Cambria Math" panose="02040503050406030204" pitchFamily="18" charset="0"/>
                      </a:rPr>
                      <m:t>𝑃</m:t>
                    </m:r>
                    <m:r>
                      <a:rPr lang="en-US" sz="3600" i="1" dirty="0">
                        <a:latin typeface="Cambria Math" panose="02040503050406030204" pitchFamily="18" charset="0"/>
                      </a:rPr>
                      <m:t>(</m:t>
                    </m:r>
                    <m:r>
                      <a:rPr lang="en-US" sz="3600" b="0" i="1" dirty="0" smtClean="0">
                        <a:latin typeface="Cambria Math" panose="02040503050406030204" pitchFamily="18" charset="0"/>
                      </a:rPr>
                      <m:t>𝑋</m:t>
                    </m:r>
                    <m:r>
                      <a:rPr lang="en-US" sz="3600" b="0" i="1" dirty="0" smtClean="0">
                        <a:latin typeface="Cambria Math" panose="02040503050406030204" pitchFamily="18" charset="0"/>
                      </a:rPr>
                      <m:t>|</m:t>
                    </m:r>
                    <m:r>
                      <a:rPr lang="en-US" sz="3600" b="0" i="1" dirty="0" smtClean="0">
                        <a:latin typeface="Cambria Math" panose="02040503050406030204" pitchFamily="18" charset="0"/>
                      </a:rPr>
                      <m:t>𝑎</m:t>
                    </m:r>
                    <m:r>
                      <a:rPr lang="en-US" sz="3600" b="0" i="1" dirty="0" smtClean="0">
                        <a:latin typeface="Cambria Math" panose="02040503050406030204" pitchFamily="18" charset="0"/>
                      </a:rPr>
                      <m:t>=</m:t>
                    </m:r>
                    <m:r>
                      <a:rPr lang="en-US" sz="3600" b="0" i="1" dirty="0" smtClean="0">
                        <a:latin typeface="Cambria Math" panose="02040503050406030204" pitchFamily="18" charset="0"/>
                      </a:rPr>
                      <m:t>𝑇𝑟𝑢𝑒</m:t>
                    </m:r>
                    <m:r>
                      <a:rPr lang="en-US" sz="3600" i="1" dirty="0">
                        <a:latin typeface="Cambria Math" panose="02040503050406030204" pitchFamily="18" charset="0"/>
                      </a:rPr>
                      <m:t>)</m:t>
                    </m:r>
                  </m:oMath>
                </a14:m>
                <a:r>
                  <a:rPr lang="en-US" sz="3600" dirty="0"/>
                  <a:t> </a:t>
                </a:r>
              </a:p>
            </p:txBody>
          </p:sp>
        </mc:Choice>
        <mc:Fallback xmlns="">
          <p:sp>
            <p:nvSpPr>
              <p:cNvPr id="3" name="TextBox 2">
                <a:extLst>
                  <a:ext uri="{FF2B5EF4-FFF2-40B4-BE49-F238E27FC236}">
                    <a16:creationId xmlns:a16="http://schemas.microsoft.com/office/drawing/2014/main" id="{B0E1D8E4-EB7A-0546-8FCA-2F8768BD73C7}"/>
                  </a:ext>
                </a:extLst>
              </p:cNvPr>
              <p:cNvSpPr txBox="1">
                <a:spLocks noRot="1" noChangeAspect="1" noMove="1" noResize="1" noEditPoints="1" noAdjustHandles="1" noChangeArrowheads="1" noChangeShapeType="1" noTextEdit="1"/>
              </p:cNvSpPr>
              <p:nvPr/>
            </p:nvSpPr>
            <p:spPr>
              <a:xfrm>
                <a:off x="4379668" y="6978776"/>
                <a:ext cx="5786841" cy="1200329"/>
              </a:xfrm>
              <a:prstGeom prst="rect">
                <a:avLst/>
              </a:prstGeom>
              <a:blipFill>
                <a:blip r:embed="rId7"/>
                <a:stretch>
                  <a:fillRect l="-2626" t="-8333" b="-16667"/>
                </a:stretch>
              </a:blipFill>
            </p:spPr>
            <p:txBody>
              <a:bodyPr/>
              <a:lstStyle/>
              <a:p>
                <a:r>
                  <a:rPr lang="en-US">
                    <a:noFill/>
                  </a:rPr>
                  <a:t> </a:t>
                </a:r>
              </a:p>
            </p:txBody>
          </p:sp>
        </mc:Fallback>
      </mc:AlternateContent>
      <p:pic>
        <p:nvPicPr>
          <p:cNvPr id="24" name="Picture 2">
            <a:extLst>
              <a:ext uri="{FF2B5EF4-FFF2-40B4-BE49-F238E27FC236}">
                <a16:creationId xmlns:a16="http://schemas.microsoft.com/office/drawing/2014/main" id="{54C611C0-1411-1D49-A660-BC83CC04B6B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335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Controlled Text Generation?</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p>
          <a:p>
            <a:r>
              <a:rPr lang="en-US" dirty="0">
                <a:latin typeface="Courier New" panose="02070309020205020404" pitchFamily="49" charset="0"/>
                <a:cs typeface="Courier New" panose="02070309020205020404" pitchFamily="49" charset="0"/>
              </a:rPr>
              <a:t>the role of a small company called Korn Ferry, which operates two vessels, the Korn and…</a:t>
            </a:r>
            <a:endParaRPr lang="en-US" dirty="0">
              <a:solidFill>
                <a:srgbClr val="FF0000"/>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Language Model </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Icon&#10;&#10;Description automatically generated">
            <a:extLst>
              <a:ext uri="{FF2B5EF4-FFF2-40B4-BE49-F238E27FC236}">
                <a16:creationId xmlns:a16="http://schemas.microsoft.com/office/drawing/2014/main" id="{E5A2E723-CB22-D24B-B905-0E362DC886F1}"/>
              </a:ext>
            </a:extLst>
          </p:cNvPr>
          <p:cNvPicPr>
            <a:picLocks noChangeAspect="1"/>
          </p:cNvPicPr>
          <p:nvPr/>
        </p:nvPicPr>
        <p:blipFill>
          <a:blip r:embed="rId3"/>
          <a:stretch>
            <a:fillRect/>
          </a:stretch>
        </p:blipFill>
        <p:spPr>
          <a:xfrm>
            <a:off x="9524558" y="4390132"/>
            <a:ext cx="1801347" cy="1801347"/>
          </a:xfrm>
          <a:prstGeom prst="rect">
            <a:avLst/>
          </a:prstGeom>
        </p:spPr>
      </p:pic>
      <p:grpSp>
        <p:nvGrpSpPr>
          <p:cNvPr id="9" name="Group 8">
            <a:extLst>
              <a:ext uri="{FF2B5EF4-FFF2-40B4-BE49-F238E27FC236}">
                <a16:creationId xmlns:a16="http://schemas.microsoft.com/office/drawing/2014/main" id="{0F8D77A4-1CC7-0145-9CF2-75745FE6BF65}"/>
              </a:ext>
            </a:extLst>
          </p:cNvPr>
          <p:cNvGrpSpPr/>
          <p:nvPr/>
        </p:nvGrpSpPr>
        <p:grpSpPr>
          <a:xfrm>
            <a:off x="10757533" y="2742300"/>
            <a:ext cx="1693881" cy="1716395"/>
            <a:chOff x="10931975" y="2233771"/>
            <a:chExt cx="1693881" cy="1716395"/>
          </a:xfrm>
        </p:grpSpPr>
        <p:pic>
          <p:nvPicPr>
            <p:cNvPr id="11" name="Picture 10" descr="Thought Bubble transparent PNG - StickPNG">
              <a:extLst>
                <a:ext uri="{FF2B5EF4-FFF2-40B4-BE49-F238E27FC236}">
                  <a16:creationId xmlns:a16="http://schemas.microsoft.com/office/drawing/2014/main" id="{1083225B-4D01-994C-A9A7-4E45E89CF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6C5BB12-EC01-3140-BE93-07F359A1CE52}"/>
                </a:ext>
              </a:extLst>
            </p:cNvPr>
            <p:cNvSpPr txBox="1"/>
            <p:nvPr/>
          </p:nvSpPr>
          <p:spPr>
            <a:xfrm>
              <a:off x="11289389" y="2669574"/>
              <a:ext cx="979051" cy="424732"/>
            </a:xfrm>
            <a:prstGeom prst="rect">
              <a:avLst/>
            </a:prstGeom>
            <a:noFill/>
          </p:spPr>
          <p:txBody>
            <a:bodyPr wrap="none" rtlCol="0">
              <a:spAutoFit/>
            </a:bodyPr>
            <a:lstStyle/>
            <a:p>
              <a:r>
                <a:rPr lang="en-US" dirty="0"/>
                <a:t>Politics</a:t>
              </a:r>
            </a:p>
          </p:txBody>
        </p:sp>
      </p:grpSp>
      <p:sp>
        <p:nvSpPr>
          <p:cNvPr id="13" name="TextBox 12">
            <a:extLst>
              <a:ext uri="{FF2B5EF4-FFF2-40B4-BE49-F238E27FC236}">
                <a16:creationId xmlns:a16="http://schemas.microsoft.com/office/drawing/2014/main" id="{ED52FDC4-1C6C-734E-9F14-5246847DB257}"/>
              </a:ext>
            </a:extLst>
          </p:cNvPr>
          <p:cNvSpPr txBox="1"/>
          <p:nvPr/>
        </p:nvSpPr>
        <p:spPr>
          <a:xfrm>
            <a:off x="11327326"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14" name="Group 13">
            <a:extLst>
              <a:ext uri="{FF2B5EF4-FFF2-40B4-BE49-F238E27FC236}">
                <a16:creationId xmlns:a16="http://schemas.microsoft.com/office/drawing/2014/main" id="{23A49A26-CFBC-824A-A70D-E592DA6BE045}"/>
              </a:ext>
            </a:extLst>
          </p:cNvPr>
          <p:cNvGrpSpPr/>
          <p:nvPr/>
        </p:nvGrpSpPr>
        <p:grpSpPr>
          <a:xfrm>
            <a:off x="13429003" y="4477223"/>
            <a:ext cx="954107" cy="954106"/>
            <a:chOff x="3141432" y="6123141"/>
            <a:chExt cx="1699044" cy="1719951"/>
          </a:xfrm>
        </p:grpSpPr>
        <p:pic>
          <p:nvPicPr>
            <p:cNvPr id="15" name="Picture 14" descr="Icon&#10;&#10;Description automatically generated">
              <a:extLst>
                <a:ext uri="{FF2B5EF4-FFF2-40B4-BE49-F238E27FC236}">
                  <a16:creationId xmlns:a16="http://schemas.microsoft.com/office/drawing/2014/main" id="{D3970306-426F-E24C-AB28-0112D5B8C153}"/>
                </a:ext>
              </a:extLst>
            </p:cNvPr>
            <p:cNvPicPr>
              <a:picLocks noChangeAspect="1"/>
            </p:cNvPicPr>
            <p:nvPr/>
          </p:nvPicPr>
          <p:blipFill>
            <a:blip r:embed="rId5"/>
            <a:stretch>
              <a:fillRect/>
            </a:stretch>
          </p:blipFill>
          <p:spPr>
            <a:xfrm>
              <a:off x="3141432" y="6144048"/>
              <a:ext cx="1699044" cy="1699044"/>
            </a:xfrm>
            <a:prstGeom prst="rect">
              <a:avLst/>
            </a:prstGeom>
          </p:spPr>
        </p:pic>
        <p:pic>
          <p:nvPicPr>
            <p:cNvPr id="16" name="Picture 2" descr="💢 Anger Symbol Meaning with Pictures: from A to Z">
              <a:extLst>
                <a:ext uri="{FF2B5EF4-FFF2-40B4-BE49-F238E27FC236}">
                  <a16:creationId xmlns:a16="http://schemas.microsoft.com/office/drawing/2014/main" id="{BDC92BB3-04A9-994A-B345-11650FAD00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16" descr="Logo, company name&#10;&#10;Description automatically generated">
            <a:extLst>
              <a:ext uri="{FF2B5EF4-FFF2-40B4-BE49-F238E27FC236}">
                <a16:creationId xmlns:a16="http://schemas.microsoft.com/office/drawing/2014/main" id="{1F9E4402-7D99-EF44-836B-5895049D981E}"/>
              </a:ext>
            </a:extLst>
          </p:cNvPr>
          <p:cNvPicPr>
            <a:picLocks noChangeAspect="1"/>
          </p:cNvPicPr>
          <p:nvPr/>
        </p:nvPicPr>
        <p:blipFill>
          <a:blip r:embed="rId7"/>
          <a:stretch>
            <a:fillRect/>
          </a:stretch>
        </p:blipFill>
        <p:spPr>
          <a:xfrm>
            <a:off x="12378164" y="4472397"/>
            <a:ext cx="954107" cy="954107"/>
          </a:xfrm>
          <a:prstGeom prst="rect">
            <a:avLst/>
          </a:prstGeom>
        </p:spPr>
      </p:pic>
      <p:sp>
        <p:nvSpPr>
          <p:cNvPr id="18" name="Cross 17">
            <a:extLst>
              <a:ext uri="{FF2B5EF4-FFF2-40B4-BE49-F238E27FC236}">
                <a16:creationId xmlns:a16="http://schemas.microsoft.com/office/drawing/2014/main" id="{1269C944-48FE-764B-85BB-53CE82EAE68F}"/>
              </a:ext>
            </a:extLst>
          </p:cNvPr>
          <p:cNvSpPr/>
          <p:nvPr/>
        </p:nvSpPr>
        <p:spPr>
          <a:xfrm rot="2700000">
            <a:off x="12162774" y="4268013"/>
            <a:ext cx="1383467" cy="1364253"/>
          </a:xfrm>
          <a:prstGeom prst="plus">
            <a:avLst>
              <a:gd name="adj" fmla="val 42857"/>
            </a:avLst>
          </a:prstGeom>
          <a:solidFill>
            <a:srgbClr val="FF0000"/>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3EFD729-710D-3842-BDB0-16E85B43A8EF}"/>
                  </a:ext>
                </a:extLst>
              </p:cNvPr>
              <p:cNvSpPr txBox="1"/>
              <p:nvPr/>
            </p:nvSpPr>
            <p:spPr>
              <a:xfrm>
                <a:off x="3006321" y="5727311"/>
                <a:ext cx="1639871"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1">
                              <a:lumMod val="60000"/>
                              <a:lumOff val="40000"/>
                            </a:schemeClr>
                          </a:solidFill>
                          <a:latin typeface="Cambria Math" panose="02040503050406030204" pitchFamily="18" charset="0"/>
                        </a:rPr>
                        <m:t>𝑃</m:t>
                      </m:r>
                      <m:r>
                        <a:rPr lang="en-US" i="1" dirty="0" smtClean="0">
                          <a:solidFill>
                            <a:schemeClr val="tx1">
                              <a:lumMod val="60000"/>
                              <a:lumOff val="40000"/>
                            </a:schemeClr>
                          </a:solidFill>
                          <a:latin typeface="Cambria Math" panose="02040503050406030204" pitchFamily="18" charset="0"/>
                        </a:rPr>
                        <m:t>(</m:t>
                      </m:r>
                      <m:sSub>
                        <m:sSubPr>
                          <m:ctrlPr>
                            <a:rPr lang="en-US" i="1" dirty="0" smtClean="0">
                              <a:solidFill>
                                <a:schemeClr val="tx1">
                                  <a:lumMod val="60000"/>
                                  <a:lumOff val="40000"/>
                                </a:schemeClr>
                              </a:solidFill>
                              <a:latin typeface="Cambria Math" panose="02040503050406030204" pitchFamily="18" charset="0"/>
                            </a:rPr>
                          </m:ctrlPr>
                        </m:sSubPr>
                        <m:e>
                          <m:r>
                            <a:rPr lang="en-US" b="0" i="1" dirty="0" smtClean="0">
                              <a:solidFill>
                                <a:schemeClr val="tx1">
                                  <a:lumMod val="60000"/>
                                  <a:lumOff val="40000"/>
                                </a:schemeClr>
                              </a:solidFill>
                              <a:latin typeface="Cambria Math" panose="02040503050406030204" pitchFamily="18" charset="0"/>
                            </a:rPr>
                            <m:t>𝑥</m:t>
                          </m:r>
                        </m:e>
                        <m:sub>
                          <m:r>
                            <a:rPr lang="en-US" b="0" i="1" dirty="0" smtClean="0">
                              <a:solidFill>
                                <a:schemeClr val="tx1">
                                  <a:lumMod val="60000"/>
                                  <a:lumOff val="40000"/>
                                </a:schemeClr>
                              </a:solidFill>
                              <a:latin typeface="Cambria Math" panose="02040503050406030204" pitchFamily="18" charset="0"/>
                            </a:rPr>
                            <m:t>𝑖</m:t>
                          </m:r>
                          <m:r>
                            <a:rPr lang="en-US" b="0" i="1" dirty="0" smtClean="0">
                              <a:solidFill>
                                <a:schemeClr val="tx1">
                                  <a:lumMod val="60000"/>
                                  <a:lumOff val="40000"/>
                                </a:schemeClr>
                              </a:solidFill>
                              <a:latin typeface="Cambria Math" panose="02040503050406030204" pitchFamily="18" charset="0"/>
                            </a:rPr>
                            <m:t>+1</m:t>
                          </m:r>
                        </m:sub>
                      </m:sSub>
                      <m:r>
                        <a:rPr lang="en-US" b="0" i="1" dirty="0" smtClean="0">
                          <a:solidFill>
                            <a:schemeClr val="tx1">
                              <a:lumMod val="60000"/>
                              <a:lumOff val="40000"/>
                            </a:schemeClr>
                          </a:solidFill>
                          <a:latin typeface="Cambria Math" panose="02040503050406030204" pitchFamily="18" charset="0"/>
                        </a:rPr>
                        <m:t>|</m:t>
                      </m:r>
                      <m:sSub>
                        <m:sSubPr>
                          <m:ctrlPr>
                            <a:rPr lang="en-US" i="1" dirty="0">
                              <a:solidFill>
                                <a:schemeClr val="tx1">
                                  <a:lumMod val="60000"/>
                                  <a:lumOff val="40000"/>
                                </a:schemeClr>
                              </a:solidFill>
                              <a:latin typeface="Cambria Math" panose="02040503050406030204" pitchFamily="18" charset="0"/>
                            </a:rPr>
                          </m:ctrlPr>
                        </m:sSubPr>
                        <m:e>
                          <m:r>
                            <a:rPr lang="en-US" i="1" dirty="0">
                              <a:solidFill>
                                <a:schemeClr val="tx1">
                                  <a:lumMod val="60000"/>
                                  <a:lumOff val="40000"/>
                                </a:schemeClr>
                              </a:solidFill>
                              <a:latin typeface="Cambria Math" panose="02040503050406030204" pitchFamily="18" charset="0"/>
                            </a:rPr>
                            <m:t>𝑥</m:t>
                          </m:r>
                        </m:e>
                        <m:sub>
                          <m:r>
                            <a:rPr lang="en-US" i="1" dirty="0">
                              <a:solidFill>
                                <a:schemeClr val="tx1">
                                  <a:lumMod val="60000"/>
                                  <a:lumOff val="40000"/>
                                </a:schemeClr>
                              </a:solidFill>
                              <a:latin typeface="Cambria Math" panose="02040503050406030204" pitchFamily="18" charset="0"/>
                            </a:rPr>
                            <m:t>1:</m:t>
                          </m:r>
                          <m:r>
                            <a:rPr lang="en-US" b="0" i="1" dirty="0" smtClean="0">
                              <a:solidFill>
                                <a:schemeClr val="tx1">
                                  <a:lumMod val="60000"/>
                                  <a:lumOff val="40000"/>
                                </a:schemeClr>
                              </a:solidFill>
                              <a:latin typeface="Cambria Math" panose="02040503050406030204" pitchFamily="18" charset="0"/>
                            </a:rPr>
                            <m:t>𝑖</m:t>
                          </m:r>
                        </m:sub>
                      </m:sSub>
                      <m:r>
                        <a:rPr lang="en-US" i="1" dirty="0">
                          <a:solidFill>
                            <a:schemeClr val="tx1">
                              <a:lumMod val="60000"/>
                              <a:lumOff val="40000"/>
                            </a:schemeClr>
                          </a:solidFill>
                          <a:latin typeface="Cambria Math" panose="02040503050406030204" pitchFamily="18" charset="0"/>
                        </a:rPr>
                        <m:t>)</m:t>
                      </m:r>
                    </m:oMath>
                  </m:oMathPara>
                </a14:m>
                <a:endParaRPr lang="en-US" dirty="0">
                  <a:solidFill>
                    <a:schemeClr val="tx1">
                      <a:lumMod val="60000"/>
                      <a:lumOff val="40000"/>
                    </a:schemeClr>
                  </a:solidFill>
                </a:endParaRPr>
              </a:p>
            </p:txBody>
          </p:sp>
        </mc:Choice>
        <mc:Fallback xmlns="">
          <p:sp>
            <p:nvSpPr>
              <p:cNvPr id="19" name="TextBox 18">
                <a:extLst>
                  <a:ext uri="{FF2B5EF4-FFF2-40B4-BE49-F238E27FC236}">
                    <a16:creationId xmlns:a16="http://schemas.microsoft.com/office/drawing/2014/main" id="{53EFD729-710D-3842-BDB0-16E85B43A8EF}"/>
                  </a:ext>
                </a:extLst>
              </p:cNvPr>
              <p:cNvSpPr txBox="1">
                <a:spLocks noRot="1" noChangeAspect="1" noMove="1" noResize="1" noEditPoints="1" noAdjustHandles="1" noChangeArrowheads="1" noChangeShapeType="1" noTextEdit="1"/>
              </p:cNvSpPr>
              <p:nvPr/>
            </p:nvSpPr>
            <p:spPr>
              <a:xfrm>
                <a:off x="3006321" y="5727311"/>
                <a:ext cx="1639871" cy="424732"/>
              </a:xfrm>
              <a:prstGeom prst="rect">
                <a:avLst/>
              </a:prstGeom>
              <a:blipFill>
                <a:blip r:embed="rId8"/>
                <a:stretch>
                  <a:fillRect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3B5896A-D9F2-1946-BF7E-35CFF75569EA}"/>
                  </a:ext>
                </a:extLst>
              </p:cNvPr>
              <p:cNvSpPr txBox="1"/>
              <p:nvPr/>
            </p:nvSpPr>
            <p:spPr>
              <a:xfrm>
                <a:off x="10013580" y="6192050"/>
                <a:ext cx="823302"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𝑋</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2" name="TextBox 21">
                <a:extLst>
                  <a:ext uri="{FF2B5EF4-FFF2-40B4-BE49-F238E27FC236}">
                    <a16:creationId xmlns:a16="http://schemas.microsoft.com/office/drawing/2014/main" id="{83B5896A-D9F2-1946-BF7E-35CFF75569EA}"/>
                  </a:ext>
                </a:extLst>
              </p:cNvPr>
              <p:cNvSpPr txBox="1">
                <a:spLocks noRot="1" noChangeAspect="1" noMove="1" noResize="1" noEditPoints="1" noAdjustHandles="1" noChangeArrowheads="1" noChangeShapeType="1" noTextEdit="1"/>
              </p:cNvSpPr>
              <p:nvPr/>
            </p:nvSpPr>
            <p:spPr>
              <a:xfrm>
                <a:off x="10013580" y="6192050"/>
                <a:ext cx="823302" cy="424732"/>
              </a:xfrm>
              <a:prstGeom prst="rect">
                <a:avLst/>
              </a:prstGeom>
              <a:blipFill>
                <a:blip r:embed="rId9"/>
                <a:stretch>
                  <a:fillRect b="-17647"/>
                </a:stretch>
              </a:blipFill>
            </p:spPr>
            <p:txBody>
              <a:bodyPr/>
              <a:lstStyle/>
              <a:p>
                <a:r>
                  <a:rPr lang="en-US">
                    <a:noFill/>
                  </a:rPr>
                  <a:t> </a:t>
                </a:r>
              </a:p>
            </p:txBody>
          </p:sp>
        </mc:Fallback>
      </mc:AlternateContent>
      <p:pic>
        <p:nvPicPr>
          <p:cNvPr id="29" name="Picture 2">
            <a:extLst>
              <a:ext uri="{FF2B5EF4-FFF2-40B4-BE49-F238E27FC236}">
                <a16:creationId xmlns:a16="http://schemas.microsoft.com/office/drawing/2014/main" id="{4CB8480E-6150-1049-8B42-1AB1C7CC4329}"/>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C86F310-48C6-E043-84F5-0075C489AA0B}"/>
                  </a:ext>
                </a:extLst>
              </p:cNvPr>
              <p:cNvSpPr txBox="1"/>
              <p:nvPr/>
            </p:nvSpPr>
            <p:spPr>
              <a:xfrm>
                <a:off x="4379668" y="6978776"/>
                <a:ext cx="5786841" cy="1200329"/>
              </a:xfrm>
              <a:prstGeom prst="rect">
                <a:avLst/>
              </a:prstGeom>
              <a:noFill/>
            </p:spPr>
            <p:txBody>
              <a:bodyPr wrap="none" rtlCol="0">
                <a:spAutoFit/>
              </a:bodyPr>
              <a:lstStyle/>
              <a:p>
                <a:pPr algn="ctr"/>
                <a:r>
                  <a:rPr lang="en-US" sz="3600" dirty="0"/>
                  <a:t>Controlled Text Generation: </a:t>
                </a:r>
              </a:p>
              <a:p>
                <a:pPr algn="ctr"/>
                <a:r>
                  <a:rPr lang="en-US" sz="3600" dirty="0"/>
                  <a:t>Sample from </a:t>
                </a:r>
                <a14:m>
                  <m:oMath xmlns:m="http://schemas.openxmlformats.org/officeDocument/2006/math">
                    <m:r>
                      <a:rPr lang="en-US" sz="3600" i="1" dirty="0">
                        <a:latin typeface="Cambria Math" panose="02040503050406030204" pitchFamily="18" charset="0"/>
                      </a:rPr>
                      <m:t>𝑃</m:t>
                    </m:r>
                    <m:r>
                      <a:rPr lang="en-US" sz="3600" i="1" dirty="0">
                        <a:latin typeface="Cambria Math" panose="02040503050406030204" pitchFamily="18" charset="0"/>
                      </a:rPr>
                      <m:t>(</m:t>
                    </m:r>
                    <m:r>
                      <a:rPr lang="en-US" sz="3600" b="0" i="1" dirty="0" smtClean="0">
                        <a:latin typeface="Cambria Math" panose="02040503050406030204" pitchFamily="18" charset="0"/>
                      </a:rPr>
                      <m:t>𝑋</m:t>
                    </m:r>
                    <m:r>
                      <a:rPr lang="en-US" sz="3600" b="0" i="1" dirty="0" smtClean="0">
                        <a:latin typeface="Cambria Math" panose="02040503050406030204" pitchFamily="18" charset="0"/>
                      </a:rPr>
                      <m:t>|</m:t>
                    </m:r>
                    <m:r>
                      <a:rPr lang="en-US" sz="3600" b="0" i="1" dirty="0" smtClean="0">
                        <a:latin typeface="Cambria Math" panose="02040503050406030204" pitchFamily="18" charset="0"/>
                      </a:rPr>
                      <m:t>𝑎</m:t>
                    </m:r>
                    <m:r>
                      <a:rPr lang="en-US" sz="3600" b="0" i="1" dirty="0" smtClean="0">
                        <a:latin typeface="Cambria Math" panose="02040503050406030204" pitchFamily="18" charset="0"/>
                      </a:rPr>
                      <m:t>=</m:t>
                    </m:r>
                    <m:r>
                      <a:rPr lang="en-US" sz="3600" b="0" i="1" dirty="0" smtClean="0">
                        <a:latin typeface="Cambria Math" panose="02040503050406030204" pitchFamily="18" charset="0"/>
                      </a:rPr>
                      <m:t>𝑇𝑟𝑢𝑒</m:t>
                    </m:r>
                    <m:r>
                      <a:rPr lang="en-US" sz="3600" i="1" dirty="0">
                        <a:latin typeface="Cambria Math" panose="02040503050406030204" pitchFamily="18" charset="0"/>
                      </a:rPr>
                      <m:t>)</m:t>
                    </m:r>
                  </m:oMath>
                </a14:m>
                <a:r>
                  <a:rPr lang="en-US" sz="3600" dirty="0"/>
                  <a:t> </a:t>
                </a:r>
              </a:p>
            </p:txBody>
          </p:sp>
        </mc:Choice>
        <mc:Fallback xmlns="">
          <p:sp>
            <p:nvSpPr>
              <p:cNvPr id="30" name="TextBox 29">
                <a:extLst>
                  <a:ext uri="{FF2B5EF4-FFF2-40B4-BE49-F238E27FC236}">
                    <a16:creationId xmlns:a16="http://schemas.microsoft.com/office/drawing/2014/main" id="{DC86F310-48C6-E043-84F5-0075C489AA0B}"/>
                  </a:ext>
                </a:extLst>
              </p:cNvPr>
              <p:cNvSpPr txBox="1">
                <a:spLocks noRot="1" noChangeAspect="1" noMove="1" noResize="1" noEditPoints="1" noAdjustHandles="1" noChangeArrowheads="1" noChangeShapeType="1" noTextEdit="1"/>
              </p:cNvSpPr>
              <p:nvPr/>
            </p:nvSpPr>
            <p:spPr>
              <a:xfrm>
                <a:off x="4379668" y="6978776"/>
                <a:ext cx="5786841" cy="1200329"/>
              </a:xfrm>
              <a:prstGeom prst="rect">
                <a:avLst/>
              </a:prstGeom>
              <a:blipFill>
                <a:blip r:embed="rId12"/>
                <a:stretch>
                  <a:fillRect l="-2626" t="-8333" b="-16667"/>
                </a:stretch>
              </a:blipFill>
            </p:spPr>
            <p:txBody>
              <a:bodyPr/>
              <a:lstStyle/>
              <a:p>
                <a:r>
                  <a:rPr lang="en-US">
                    <a:noFill/>
                  </a:rPr>
                  <a:t> </a:t>
                </a:r>
              </a:p>
            </p:txBody>
          </p:sp>
        </mc:Fallback>
      </mc:AlternateContent>
    </p:spTree>
    <p:extLst>
      <p:ext uri="{BB962C8B-B14F-4D97-AF65-F5344CB8AC3E}">
        <p14:creationId xmlns:p14="http://schemas.microsoft.com/office/powerpoint/2010/main" val="3314284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Controlled Text Generation?</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Icon&#10;&#10;Description automatically generated">
            <a:extLst>
              <a:ext uri="{FF2B5EF4-FFF2-40B4-BE49-F238E27FC236}">
                <a16:creationId xmlns:a16="http://schemas.microsoft.com/office/drawing/2014/main" id="{E5A2E723-CB22-D24B-B905-0E362DC886F1}"/>
              </a:ext>
            </a:extLst>
          </p:cNvPr>
          <p:cNvPicPr>
            <a:picLocks noChangeAspect="1"/>
          </p:cNvPicPr>
          <p:nvPr/>
        </p:nvPicPr>
        <p:blipFill>
          <a:blip r:embed="rId3"/>
          <a:stretch>
            <a:fillRect/>
          </a:stretch>
        </p:blipFill>
        <p:spPr>
          <a:xfrm>
            <a:off x="9524558" y="4390132"/>
            <a:ext cx="1801347" cy="1801347"/>
          </a:xfrm>
          <a:prstGeom prst="rect">
            <a:avLst/>
          </a:prstGeom>
        </p:spPr>
      </p:pic>
      <p:grpSp>
        <p:nvGrpSpPr>
          <p:cNvPr id="9" name="Group 8">
            <a:extLst>
              <a:ext uri="{FF2B5EF4-FFF2-40B4-BE49-F238E27FC236}">
                <a16:creationId xmlns:a16="http://schemas.microsoft.com/office/drawing/2014/main" id="{0F8D77A4-1CC7-0145-9CF2-75745FE6BF65}"/>
              </a:ext>
            </a:extLst>
          </p:cNvPr>
          <p:cNvGrpSpPr/>
          <p:nvPr/>
        </p:nvGrpSpPr>
        <p:grpSpPr>
          <a:xfrm>
            <a:off x="10757533" y="2742300"/>
            <a:ext cx="1693881" cy="1716395"/>
            <a:chOff x="10931975" y="2233771"/>
            <a:chExt cx="1693881" cy="1716395"/>
          </a:xfrm>
        </p:grpSpPr>
        <p:pic>
          <p:nvPicPr>
            <p:cNvPr id="11" name="Picture 10" descr="Thought Bubble transparent PNG - StickPNG">
              <a:extLst>
                <a:ext uri="{FF2B5EF4-FFF2-40B4-BE49-F238E27FC236}">
                  <a16:creationId xmlns:a16="http://schemas.microsoft.com/office/drawing/2014/main" id="{1083225B-4D01-994C-A9A7-4E45E89CF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6C5BB12-EC01-3140-BE93-07F359A1CE52}"/>
                </a:ext>
              </a:extLst>
            </p:cNvPr>
            <p:cNvSpPr txBox="1"/>
            <p:nvPr/>
          </p:nvSpPr>
          <p:spPr>
            <a:xfrm>
              <a:off x="11289389" y="2669574"/>
              <a:ext cx="979051" cy="424732"/>
            </a:xfrm>
            <a:prstGeom prst="rect">
              <a:avLst/>
            </a:prstGeom>
            <a:noFill/>
          </p:spPr>
          <p:txBody>
            <a:bodyPr wrap="none" rtlCol="0">
              <a:spAutoFit/>
            </a:bodyPr>
            <a:lstStyle/>
            <a:p>
              <a:r>
                <a:rPr lang="en-US" dirty="0"/>
                <a:t>Politics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3B5896A-D9F2-1946-BF7E-35CFF75569EA}"/>
                  </a:ext>
                </a:extLst>
              </p:cNvPr>
              <p:cNvSpPr txBox="1"/>
              <p:nvPr/>
            </p:nvSpPr>
            <p:spPr>
              <a:xfrm>
                <a:off x="10013580" y="6192050"/>
                <a:ext cx="823302"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𝑋</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2" name="TextBox 21">
                <a:extLst>
                  <a:ext uri="{FF2B5EF4-FFF2-40B4-BE49-F238E27FC236}">
                    <a16:creationId xmlns:a16="http://schemas.microsoft.com/office/drawing/2014/main" id="{83B5896A-D9F2-1946-BF7E-35CFF75569EA}"/>
                  </a:ext>
                </a:extLst>
              </p:cNvPr>
              <p:cNvSpPr txBox="1">
                <a:spLocks noRot="1" noChangeAspect="1" noMove="1" noResize="1" noEditPoints="1" noAdjustHandles="1" noChangeArrowheads="1" noChangeShapeType="1" noTextEdit="1"/>
              </p:cNvSpPr>
              <p:nvPr/>
            </p:nvSpPr>
            <p:spPr>
              <a:xfrm>
                <a:off x="10013580" y="6192050"/>
                <a:ext cx="823302" cy="424732"/>
              </a:xfrm>
              <a:prstGeom prst="rect">
                <a:avLst/>
              </a:prstGeom>
              <a:blipFill>
                <a:blip r:embed="rId5"/>
                <a:stretch>
                  <a:fillRect b="-17647"/>
                </a:stretch>
              </a:blipFill>
            </p:spPr>
            <p:txBody>
              <a:bodyPr/>
              <a:lstStyle/>
              <a:p>
                <a:r>
                  <a:rPr lang="en-US">
                    <a:noFill/>
                  </a:rPr>
                  <a:t> </a:t>
                </a:r>
              </a:p>
            </p:txBody>
          </p:sp>
        </mc:Fallback>
      </mc:AlternateContent>
      <p:sp>
        <p:nvSpPr>
          <p:cNvPr id="24" name="Content Placeholder 5">
            <a:extLst>
              <a:ext uri="{FF2B5EF4-FFF2-40B4-BE49-F238E27FC236}">
                <a16:creationId xmlns:a16="http://schemas.microsoft.com/office/drawing/2014/main" id="{860B130E-3232-7240-9E82-30888AB40A3D}"/>
              </a:ext>
            </a:extLst>
          </p:cNvPr>
          <p:cNvSpPr txBox="1">
            <a:spLocks/>
          </p:cNvSpPr>
          <p:nvPr/>
        </p:nvSpPr>
        <p:spPr>
          <a:xfrm>
            <a:off x="1162320" y="4899456"/>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grpSp>
        <p:nvGrpSpPr>
          <p:cNvPr id="29" name="Group 28">
            <a:extLst>
              <a:ext uri="{FF2B5EF4-FFF2-40B4-BE49-F238E27FC236}">
                <a16:creationId xmlns:a16="http://schemas.microsoft.com/office/drawing/2014/main" id="{66B2F2B3-2FFA-D64B-9231-BF3DC7731CFE}"/>
              </a:ext>
            </a:extLst>
          </p:cNvPr>
          <p:cNvGrpSpPr/>
          <p:nvPr/>
        </p:nvGrpSpPr>
        <p:grpSpPr>
          <a:xfrm>
            <a:off x="3070749" y="3909592"/>
            <a:ext cx="1939092" cy="1100290"/>
            <a:chOff x="3070749" y="3909592"/>
            <a:chExt cx="1939092" cy="1100290"/>
          </a:xfrm>
        </p:grpSpPr>
        <p:pic>
          <p:nvPicPr>
            <p:cNvPr id="30" name="Picture 6" descr="998 Fudge Illustrations &amp; Clip Art - iStock">
              <a:extLst>
                <a:ext uri="{FF2B5EF4-FFF2-40B4-BE49-F238E27FC236}">
                  <a16:creationId xmlns:a16="http://schemas.microsoft.com/office/drawing/2014/main" id="{8493B20D-EB95-2945-979C-F92999966935}"/>
                </a:ext>
              </a:extLst>
            </p:cNvPr>
            <p:cNvPicPr>
              <a:picLocks noChangeAspect="1" noChangeArrowheads="1"/>
            </p:cNvPicPr>
            <p:nvPr/>
          </p:nvPicPr>
          <p:blipFill rotWithShape="1">
            <a:blip r:embed="rId6">
              <a:alphaModFix/>
              <a:extLst>
                <a:ext uri="{BEBA8EAE-BF5A-486C-A8C5-ECC9F3942E4B}">
                  <a14:imgProps xmlns:a14="http://schemas.microsoft.com/office/drawing/2010/main">
                    <a14:imgLayer r:embed="rId7">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30B294F0-2557-EE43-992B-EA0F4687AB8D}"/>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a:extLst>
                <a:ext uri="{FF2B5EF4-FFF2-40B4-BE49-F238E27FC236}">
                  <a16:creationId xmlns:a16="http://schemas.microsoft.com/office/drawing/2014/main" id="{6B142937-3FEF-BC45-AFA9-C58196EB9704}"/>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AC55D1E-A927-9A48-9D99-DB51E644F486}"/>
                  </a:ext>
                </a:extLst>
              </p:cNvPr>
              <p:cNvSpPr txBox="1"/>
              <p:nvPr/>
            </p:nvSpPr>
            <p:spPr>
              <a:xfrm>
                <a:off x="4379668" y="6978776"/>
                <a:ext cx="5786841" cy="1200329"/>
              </a:xfrm>
              <a:prstGeom prst="rect">
                <a:avLst/>
              </a:prstGeom>
              <a:noFill/>
            </p:spPr>
            <p:txBody>
              <a:bodyPr wrap="none" rtlCol="0">
                <a:spAutoFit/>
              </a:bodyPr>
              <a:lstStyle/>
              <a:p>
                <a:pPr algn="ctr"/>
                <a:r>
                  <a:rPr lang="en-US" sz="3600" dirty="0"/>
                  <a:t>Controlled Text Generation: </a:t>
                </a:r>
              </a:p>
              <a:p>
                <a:pPr algn="ctr"/>
                <a:r>
                  <a:rPr lang="en-US" sz="3600" dirty="0"/>
                  <a:t>Sample from </a:t>
                </a:r>
                <a14:m>
                  <m:oMath xmlns:m="http://schemas.openxmlformats.org/officeDocument/2006/math">
                    <m:r>
                      <a:rPr lang="en-US" sz="3600" i="1" dirty="0">
                        <a:latin typeface="Cambria Math" panose="02040503050406030204" pitchFamily="18" charset="0"/>
                      </a:rPr>
                      <m:t>𝑃</m:t>
                    </m:r>
                    <m:r>
                      <a:rPr lang="en-US" sz="3600" i="1" dirty="0">
                        <a:latin typeface="Cambria Math" panose="02040503050406030204" pitchFamily="18" charset="0"/>
                      </a:rPr>
                      <m:t>(</m:t>
                    </m:r>
                    <m:r>
                      <a:rPr lang="en-US" sz="3600" b="0" i="1" dirty="0" smtClean="0">
                        <a:latin typeface="Cambria Math" panose="02040503050406030204" pitchFamily="18" charset="0"/>
                      </a:rPr>
                      <m:t>𝑋</m:t>
                    </m:r>
                    <m:r>
                      <a:rPr lang="en-US" sz="3600" b="0" i="1" dirty="0" smtClean="0">
                        <a:latin typeface="Cambria Math" panose="02040503050406030204" pitchFamily="18" charset="0"/>
                      </a:rPr>
                      <m:t>|</m:t>
                    </m:r>
                    <m:r>
                      <a:rPr lang="en-US" sz="3600" b="0" i="1" dirty="0" smtClean="0">
                        <a:latin typeface="Cambria Math" panose="02040503050406030204" pitchFamily="18" charset="0"/>
                      </a:rPr>
                      <m:t>𝑎</m:t>
                    </m:r>
                    <m:r>
                      <a:rPr lang="en-US" sz="3600" b="0" i="1" dirty="0" smtClean="0">
                        <a:latin typeface="Cambria Math" panose="02040503050406030204" pitchFamily="18" charset="0"/>
                      </a:rPr>
                      <m:t>=</m:t>
                    </m:r>
                    <m:r>
                      <a:rPr lang="en-US" sz="3600" b="0" i="1" dirty="0" smtClean="0">
                        <a:latin typeface="Cambria Math" panose="02040503050406030204" pitchFamily="18" charset="0"/>
                      </a:rPr>
                      <m:t>𝑇𝑟𝑢𝑒</m:t>
                    </m:r>
                    <m:r>
                      <a:rPr lang="en-US" sz="3600" i="1" dirty="0">
                        <a:latin typeface="Cambria Math" panose="02040503050406030204" pitchFamily="18" charset="0"/>
                      </a:rPr>
                      <m:t>)</m:t>
                    </m:r>
                  </m:oMath>
                </a14:m>
                <a:r>
                  <a:rPr lang="en-US" sz="3600" dirty="0"/>
                  <a:t> </a:t>
                </a:r>
              </a:p>
            </p:txBody>
          </p:sp>
        </mc:Choice>
        <mc:Fallback xmlns="">
          <p:sp>
            <p:nvSpPr>
              <p:cNvPr id="33" name="TextBox 32">
                <a:extLst>
                  <a:ext uri="{FF2B5EF4-FFF2-40B4-BE49-F238E27FC236}">
                    <a16:creationId xmlns:a16="http://schemas.microsoft.com/office/drawing/2014/main" id="{FAC55D1E-A927-9A48-9D99-DB51E644F486}"/>
                  </a:ext>
                </a:extLst>
              </p:cNvPr>
              <p:cNvSpPr txBox="1">
                <a:spLocks noRot="1" noChangeAspect="1" noMove="1" noResize="1" noEditPoints="1" noAdjustHandles="1" noChangeArrowheads="1" noChangeShapeType="1" noTextEdit="1"/>
              </p:cNvSpPr>
              <p:nvPr/>
            </p:nvSpPr>
            <p:spPr>
              <a:xfrm>
                <a:off x="4379668" y="6978776"/>
                <a:ext cx="5786841" cy="1200329"/>
              </a:xfrm>
              <a:prstGeom prst="rect">
                <a:avLst/>
              </a:prstGeom>
              <a:blipFill>
                <a:blip r:embed="rId8"/>
                <a:stretch>
                  <a:fillRect l="-2626" t="-8333" b="-16667"/>
                </a:stretch>
              </a:blipFill>
            </p:spPr>
            <p:txBody>
              <a:bodyPr/>
              <a:lstStyle/>
              <a:p>
                <a:r>
                  <a:rPr lang="en-US">
                    <a:noFill/>
                  </a:rPr>
                  <a:t> </a:t>
                </a:r>
              </a:p>
            </p:txBody>
          </p:sp>
        </mc:Fallback>
      </mc:AlternateContent>
    </p:spTree>
    <p:extLst>
      <p:ext uri="{BB962C8B-B14F-4D97-AF65-F5344CB8AC3E}">
        <p14:creationId xmlns:p14="http://schemas.microsoft.com/office/powerpoint/2010/main" val="3338692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Controlled Text Generation?</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Icon&#10;&#10;Description automatically generated">
            <a:extLst>
              <a:ext uri="{FF2B5EF4-FFF2-40B4-BE49-F238E27FC236}">
                <a16:creationId xmlns:a16="http://schemas.microsoft.com/office/drawing/2014/main" id="{E5A2E723-CB22-D24B-B905-0E362DC886F1}"/>
              </a:ext>
            </a:extLst>
          </p:cNvPr>
          <p:cNvPicPr>
            <a:picLocks noChangeAspect="1"/>
          </p:cNvPicPr>
          <p:nvPr/>
        </p:nvPicPr>
        <p:blipFill>
          <a:blip r:embed="rId3"/>
          <a:stretch>
            <a:fillRect/>
          </a:stretch>
        </p:blipFill>
        <p:spPr>
          <a:xfrm>
            <a:off x="9524558" y="4390132"/>
            <a:ext cx="1801347" cy="1801347"/>
          </a:xfrm>
          <a:prstGeom prst="rect">
            <a:avLst/>
          </a:prstGeom>
        </p:spPr>
      </p:pic>
      <p:grpSp>
        <p:nvGrpSpPr>
          <p:cNvPr id="9" name="Group 8">
            <a:extLst>
              <a:ext uri="{FF2B5EF4-FFF2-40B4-BE49-F238E27FC236}">
                <a16:creationId xmlns:a16="http://schemas.microsoft.com/office/drawing/2014/main" id="{0F8D77A4-1CC7-0145-9CF2-75745FE6BF65}"/>
              </a:ext>
            </a:extLst>
          </p:cNvPr>
          <p:cNvGrpSpPr/>
          <p:nvPr/>
        </p:nvGrpSpPr>
        <p:grpSpPr>
          <a:xfrm>
            <a:off x="10757533" y="2742300"/>
            <a:ext cx="1693881" cy="1716395"/>
            <a:chOff x="10931975" y="2233771"/>
            <a:chExt cx="1693881" cy="1716395"/>
          </a:xfrm>
        </p:grpSpPr>
        <p:pic>
          <p:nvPicPr>
            <p:cNvPr id="11" name="Picture 10" descr="Thought Bubble transparent PNG - StickPNG">
              <a:extLst>
                <a:ext uri="{FF2B5EF4-FFF2-40B4-BE49-F238E27FC236}">
                  <a16:creationId xmlns:a16="http://schemas.microsoft.com/office/drawing/2014/main" id="{1083225B-4D01-994C-A9A7-4E45E89CF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6C5BB12-EC01-3140-BE93-07F359A1CE52}"/>
                </a:ext>
              </a:extLst>
            </p:cNvPr>
            <p:cNvSpPr txBox="1"/>
            <p:nvPr/>
          </p:nvSpPr>
          <p:spPr>
            <a:xfrm>
              <a:off x="11289389" y="2669574"/>
              <a:ext cx="979051" cy="424732"/>
            </a:xfrm>
            <a:prstGeom prst="rect">
              <a:avLst/>
            </a:prstGeom>
            <a:noFill/>
          </p:spPr>
          <p:txBody>
            <a:bodyPr wrap="none" rtlCol="0">
              <a:spAutoFit/>
            </a:bodyPr>
            <a:lstStyle/>
            <a:p>
              <a:r>
                <a:rPr lang="en-US" dirty="0"/>
                <a:t>Politics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3B5896A-D9F2-1946-BF7E-35CFF75569EA}"/>
                  </a:ext>
                </a:extLst>
              </p:cNvPr>
              <p:cNvSpPr txBox="1"/>
              <p:nvPr/>
            </p:nvSpPr>
            <p:spPr>
              <a:xfrm>
                <a:off x="10013580" y="6192050"/>
                <a:ext cx="823302"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𝑋</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2" name="TextBox 21">
                <a:extLst>
                  <a:ext uri="{FF2B5EF4-FFF2-40B4-BE49-F238E27FC236}">
                    <a16:creationId xmlns:a16="http://schemas.microsoft.com/office/drawing/2014/main" id="{83B5896A-D9F2-1946-BF7E-35CFF75569EA}"/>
                  </a:ext>
                </a:extLst>
              </p:cNvPr>
              <p:cNvSpPr txBox="1">
                <a:spLocks noRot="1" noChangeAspect="1" noMove="1" noResize="1" noEditPoints="1" noAdjustHandles="1" noChangeArrowheads="1" noChangeShapeType="1" noTextEdit="1"/>
              </p:cNvSpPr>
              <p:nvPr/>
            </p:nvSpPr>
            <p:spPr>
              <a:xfrm>
                <a:off x="10013580" y="6192050"/>
                <a:ext cx="823302" cy="424732"/>
              </a:xfrm>
              <a:prstGeom prst="rect">
                <a:avLst/>
              </a:prstGeom>
              <a:blipFill>
                <a:blip r:embed="rId5"/>
                <a:stretch>
                  <a:fillRect b="-17647"/>
                </a:stretch>
              </a:blipFill>
            </p:spPr>
            <p:txBody>
              <a:bodyPr/>
              <a:lstStyle/>
              <a:p>
                <a:r>
                  <a:rPr lang="en-US">
                    <a:noFill/>
                  </a:rPr>
                  <a:t> </a:t>
                </a:r>
              </a:p>
            </p:txBody>
          </p:sp>
        </mc:Fallback>
      </mc:AlternateContent>
      <p:sp>
        <p:nvSpPr>
          <p:cNvPr id="24" name="Content Placeholder 5">
            <a:extLst>
              <a:ext uri="{FF2B5EF4-FFF2-40B4-BE49-F238E27FC236}">
                <a16:creationId xmlns:a16="http://schemas.microsoft.com/office/drawing/2014/main" id="{860B130E-3232-7240-9E82-30888AB40A3D}"/>
              </a:ext>
            </a:extLst>
          </p:cNvPr>
          <p:cNvSpPr txBox="1">
            <a:spLocks/>
          </p:cNvSpPr>
          <p:nvPr/>
        </p:nvSpPr>
        <p:spPr>
          <a:xfrm>
            <a:off x="1162320" y="4899456"/>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6" name="Rectangle 25">
            <a:extLst>
              <a:ext uri="{FF2B5EF4-FFF2-40B4-BE49-F238E27FC236}">
                <a16:creationId xmlns:a16="http://schemas.microsoft.com/office/drawing/2014/main" id="{BC9818A6-157C-174E-ABA5-32B3AEABA231}"/>
              </a:ext>
            </a:extLst>
          </p:cNvPr>
          <p:cNvSpPr/>
          <p:nvPr/>
        </p:nvSpPr>
        <p:spPr>
          <a:xfrm>
            <a:off x="5257775" y="3604726"/>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endParaRPr lang="en-US" dirty="0">
              <a:solidFill>
                <a:schemeClr val="bg1">
                  <a:lumMod val="75000"/>
                </a:schemeClr>
              </a:solidFill>
              <a:latin typeface="Courier New" panose="02070309020205020404" pitchFamily="49" charset="0"/>
              <a:cs typeface="Courier New" panose="02070309020205020404" pitchFamily="49" charset="0"/>
            </a:endParaRPr>
          </a:p>
        </p:txBody>
      </p:sp>
      <p:grpSp>
        <p:nvGrpSpPr>
          <p:cNvPr id="4" name="Group 3">
            <a:extLst>
              <a:ext uri="{FF2B5EF4-FFF2-40B4-BE49-F238E27FC236}">
                <a16:creationId xmlns:a16="http://schemas.microsoft.com/office/drawing/2014/main" id="{D945D900-C54C-A345-9BAC-6C8047ED6DCC}"/>
              </a:ext>
            </a:extLst>
          </p:cNvPr>
          <p:cNvGrpSpPr/>
          <p:nvPr/>
        </p:nvGrpSpPr>
        <p:grpSpPr>
          <a:xfrm>
            <a:off x="3070749" y="3909592"/>
            <a:ext cx="1939092" cy="1100290"/>
            <a:chOff x="3070749" y="3909592"/>
            <a:chExt cx="1939092" cy="1100290"/>
          </a:xfrm>
        </p:grpSpPr>
        <p:pic>
          <p:nvPicPr>
            <p:cNvPr id="25" name="Picture 6" descr="998 Fudge Illustrations &amp; Clip Art - iStock">
              <a:extLst>
                <a:ext uri="{FF2B5EF4-FFF2-40B4-BE49-F238E27FC236}">
                  <a16:creationId xmlns:a16="http://schemas.microsoft.com/office/drawing/2014/main" id="{EB590000-63E9-584F-AEC7-8D36E4678114}"/>
                </a:ext>
              </a:extLst>
            </p:cNvPr>
            <p:cNvPicPr>
              <a:picLocks noChangeAspect="1" noChangeArrowheads="1"/>
            </p:cNvPicPr>
            <p:nvPr/>
          </p:nvPicPr>
          <p:blipFill rotWithShape="1">
            <a:blip r:embed="rId6">
              <a:alphaModFix/>
              <a:extLst>
                <a:ext uri="{BEBA8EAE-BF5A-486C-A8C5-ECC9F3942E4B}">
                  <a14:imgProps xmlns:a14="http://schemas.microsoft.com/office/drawing/2010/main">
                    <a14:imgLayer r:embed="rId7">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11541C1-6E8C-6B4F-9CDA-B50566504D9A}"/>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74A54CD4-205B-6947-9F35-914BD80E0977}"/>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DEDED94-9695-0A41-94E2-F5826C66EE46}"/>
                  </a:ext>
                </a:extLst>
              </p:cNvPr>
              <p:cNvSpPr txBox="1"/>
              <p:nvPr/>
            </p:nvSpPr>
            <p:spPr>
              <a:xfrm>
                <a:off x="4379668" y="6978776"/>
                <a:ext cx="5786841" cy="1200329"/>
              </a:xfrm>
              <a:prstGeom prst="rect">
                <a:avLst/>
              </a:prstGeom>
              <a:noFill/>
            </p:spPr>
            <p:txBody>
              <a:bodyPr wrap="none" rtlCol="0">
                <a:spAutoFit/>
              </a:bodyPr>
              <a:lstStyle/>
              <a:p>
                <a:pPr algn="ctr"/>
                <a:r>
                  <a:rPr lang="en-US" sz="3600" dirty="0"/>
                  <a:t>Controlled Text Generation: </a:t>
                </a:r>
              </a:p>
              <a:p>
                <a:pPr algn="ctr"/>
                <a:r>
                  <a:rPr lang="en-US" sz="3600" dirty="0"/>
                  <a:t>Sample from </a:t>
                </a:r>
                <a14:m>
                  <m:oMath xmlns:m="http://schemas.openxmlformats.org/officeDocument/2006/math">
                    <m:r>
                      <a:rPr lang="en-US" sz="3600" i="1" dirty="0">
                        <a:latin typeface="Cambria Math" panose="02040503050406030204" pitchFamily="18" charset="0"/>
                      </a:rPr>
                      <m:t>𝑃</m:t>
                    </m:r>
                    <m:r>
                      <a:rPr lang="en-US" sz="3600" i="1" dirty="0">
                        <a:latin typeface="Cambria Math" panose="02040503050406030204" pitchFamily="18" charset="0"/>
                      </a:rPr>
                      <m:t>(</m:t>
                    </m:r>
                    <m:r>
                      <a:rPr lang="en-US" sz="3600" b="0" i="1" dirty="0" smtClean="0">
                        <a:latin typeface="Cambria Math" panose="02040503050406030204" pitchFamily="18" charset="0"/>
                      </a:rPr>
                      <m:t>𝑋</m:t>
                    </m:r>
                    <m:r>
                      <a:rPr lang="en-US" sz="3600" b="0" i="1" dirty="0" smtClean="0">
                        <a:latin typeface="Cambria Math" panose="02040503050406030204" pitchFamily="18" charset="0"/>
                      </a:rPr>
                      <m:t>|</m:t>
                    </m:r>
                    <m:r>
                      <a:rPr lang="en-US" sz="3600" b="0" i="1" dirty="0" smtClean="0">
                        <a:latin typeface="Cambria Math" panose="02040503050406030204" pitchFamily="18" charset="0"/>
                      </a:rPr>
                      <m:t>𝑎</m:t>
                    </m:r>
                    <m:r>
                      <a:rPr lang="en-US" sz="3600" b="0" i="1" dirty="0" smtClean="0">
                        <a:latin typeface="Cambria Math" panose="02040503050406030204" pitchFamily="18" charset="0"/>
                      </a:rPr>
                      <m:t>=</m:t>
                    </m:r>
                    <m:r>
                      <a:rPr lang="en-US" sz="3600" b="0" i="1" dirty="0" smtClean="0">
                        <a:latin typeface="Cambria Math" panose="02040503050406030204" pitchFamily="18" charset="0"/>
                      </a:rPr>
                      <m:t>𝑇𝑟𝑢𝑒</m:t>
                    </m:r>
                    <m:r>
                      <a:rPr lang="en-US" sz="3600" i="1" dirty="0">
                        <a:latin typeface="Cambria Math" panose="02040503050406030204" pitchFamily="18" charset="0"/>
                      </a:rPr>
                      <m:t>)</m:t>
                    </m:r>
                  </m:oMath>
                </a14:m>
                <a:r>
                  <a:rPr lang="en-US" sz="3600" dirty="0"/>
                  <a:t> </a:t>
                </a:r>
              </a:p>
            </p:txBody>
          </p:sp>
        </mc:Choice>
        <mc:Fallback xmlns="">
          <p:sp>
            <p:nvSpPr>
              <p:cNvPr id="18" name="TextBox 17">
                <a:extLst>
                  <a:ext uri="{FF2B5EF4-FFF2-40B4-BE49-F238E27FC236}">
                    <a16:creationId xmlns:a16="http://schemas.microsoft.com/office/drawing/2014/main" id="{ADEDED94-9695-0A41-94E2-F5826C66EE46}"/>
                  </a:ext>
                </a:extLst>
              </p:cNvPr>
              <p:cNvSpPr txBox="1">
                <a:spLocks noRot="1" noChangeAspect="1" noMove="1" noResize="1" noEditPoints="1" noAdjustHandles="1" noChangeArrowheads="1" noChangeShapeType="1" noTextEdit="1"/>
              </p:cNvSpPr>
              <p:nvPr/>
            </p:nvSpPr>
            <p:spPr>
              <a:xfrm>
                <a:off x="4379668" y="6978776"/>
                <a:ext cx="5786841" cy="1200329"/>
              </a:xfrm>
              <a:prstGeom prst="rect">
                <a:avLst/>
              </a:prstGeom>
              <a:blipFill>
                <a:blip r:embed="rId8"/>
                <a:stretch>
                  <a:fillRect l="-2626" t="-8333" b="-16667"/>
                </a:stretch>
              </a:blipFill>
            </p:spPr>
            <p:txBody>
              <a:bodyPr/>
              <a:lstStyle/>
              <a:p>
                <a:r>
                  <a:rPr lang="en-US">
                    <a:noFill/>
                  </a:rPr>
                  <a:t> </a:t>
                </a:r>
              </a:p>
            </p:txBody>
          </p:sp>
        </mc:Fallback>
      </mc:AlternateContent>
    </p:spTree>
    <p:extLst>
      <p:ext uri="{BB962C8B-B14F-4D97-AF65-F5344CB8AC3E}">
        <p14:creationId xmlns:p14="http://schemas.microsoft.com/office/powerpoint/2010/main" val="4111571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Controlled Text Generation?</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Icon&#10;&#10;Description automatically generated">
            <a:extLst>
              <a:ext uri="{FF2B5EF4-FFF2-40B4-BE49-F238E27FC236}">
                <a16:creationId xmlns:a16="http://schemas.microsoft.com/office/drawing/2014/main" id="{E5A2E723-CB22-D24B-B905-0E362DC886F1}"/>
              </a:ext>
            </a:extLst>
          </p:cNvPr>
          <p:cNvPicPr>
            <a:picLocks noChangeAspect="1"/>
          </p:cNvPicPr>
          <p:nvPr/>
        </p:nvPicPr>
        <p:blipFill>
          <a:blip r:embed="rId3"/>
          <a:stretch>
            <a:fillRect/>
          </a:stretch>
        </p:blipFill>
        <p:spPr>
          <a:xfrm>
            <a:off x="9524558" y="4390132"/>
            <a:ext cx="1801347" cy="1801347"/>
          </a:xfrm>
          <a:prstGeom prst="rect">
            <a:avLst/>
          </a:prstGeom>
        </p:spPr>
      </p:pic>
      <p:grpSp>
        <p:nvGrpSpPr>
          <p:cNvPr id="9" name="Group 8">
            <a:extLst>
              <a:ext uri="{FF2B5EF4-FFF2-40B4-BE49-F238E27FC236}">
                <a16:creationId xmlns:a16="http://schemas.microsoft.com/office/drawing/2014/main" id="{0F8D77A4-1CC7-0145-9CF2-75745FE6BF65}"/>
              </a:ext>
            </a:extLst>
          </p:cNvPr>
          <p:cNvGrpSpPr/>
          <p:nvPr/>
        </p:nvGrpSpPr>
        <p:grpSpPr>
          <a:xfrm>
            <a:off x="10757533" y="2742300"/>
            <a:ext cx="1693881" cy="1716395"/>
            <a:chOff x="10931975" y="2233771"/>
            <a:chExt cx="1693881" cy="1716395"/>
          </a:xfrm>
        </p:grpSpPr>
        <p:pic>
          <p:nvPicPr>
            <p:cNvPr id="11" name="Picture 10" descr="Thought Bubble transparent PNG - StickPNG">
              <a:extLst>
                <a:ext uri="{FF2B5EF4-FFF2-40B4-BE49-F238E27FC236}">
                  <a16:creationId xmlns:a16="http://schemas.microsoft.com/office/drawing/2014/main" id="{1083225B-4D01-994C-A9A7-4E45E89CF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6C5BB12-EC01-3140-BE93-07F359A1CE52}"/>
                </a:ext>
              </a:extLst>
            </p:cNvPr>
            <p:cNvSpPr txBox="1"/>
            <p:nvPr/>
          </p:nvSpPr>
          <p:spPr>
            <a:xfrm>
              <a:off x="11289389" y="2669574"/>
              <a:ext cx="979051" cy="424732"/>
            </a:xfrm>
            <a:prstGeom prst="rect">
              <a:avLst/>
            </a:prstGeom>
            <a:noFill/>
          </p:spPr>
          <p:txBody>
            <a:bodyPr wrap="none" rtlCol="0">
              <a:spAutoFit/>
            </a:bodyPr>
            <a:lstStyle/>
            <a:p>
              <a:r>
                <a:rPr lang="en-US" dirty="0"/>
                <a:t>Politics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3B5896A-D9F2-1946-BF7E-35CFF75569EA}"/>
                  </a:ext>
                </a:extLst>
              </p:cNvPr>
              <p:cNvSpPr txBox="1"/>
              <p:nvPr/>
            </p:nvSpPr>
            <p:spPr>
              <a:xfrm>
                <a:off x="10013580" y="6192050"/>
                <a:ext cx="823302"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𝑋</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2" name="TextBox 21">
                <a:extLst>
                  <a:ext uri="{FF2B5EF4-FFF2-40B4-BE49-F238E27FC236}">
                    <a16:creationId xmlns:a16="http://schemas.microsoft.com/office/drawing/2014/main" id="{83B5896A-D9F2-1946-BF7E-35CFF75569EA}"/>
                  </a:ext>
                </a:extLst>
              </p:cNvPr>
              <p:cNvSpPr txBox="1">
                <a:spLocks noRot="1" noChangeAspect="1" noMove="1" noResize="1" noEditPoints="1" noAdjustHandles="1" noChangeArrowheads="1" noChangeShapeType="1" noTextEdit="1"/>
              </p:cNvSpPr>
              <p:nvPr/>
            </p:nvSpPr>
            <p:spPr>
              <a:xfrm>
                <a:off x="10013580" y="6192050"/>
                <a:ext cx="823302" cy="424732"/>
              </a:xfrm>
              <a:prstGeom prst="rect">
                <a:avLst/>
              </a:prstGeom>
              <a:blipFill>
                <a:blip r:embed="rId5"/>
                <a:stretch>
                  <a:fillRect b="-17647"/>
                </a:stretch>
              </a:blipFill>
            </p:spPr>
            <p:txBody>
              <a:bodyPr/>
              <a:lstStyle/>
              <a:p>
                <a:r>
                  <a:rPr lang="en-US">
                    <a:noFill/>
                  </a:rPr>
                  <a:t> </a:t>
                </a:r>
              </a:p>
            </p:txBody>
          </p:sp>
        </mc:Fallback>
      </mc:AlternateContent>
      <p:sp>
        <p:nvSpPr>
          <p:cNvPr id="24" name="Content Placeholder 5">
            <a:extLst>
              <a:ext uri="{FF2B5EF4-FFF2-40B4-BE49-F238E27FC236}">
                <a16:creationId xmlns:a16="http://schemas.microsoft.com/office/drawing/2014/main" id="{860B130E-3232-7240-9E82-30888AB40A3D}"/>
              </a:ext>
            </a:extLst>
          </p:cNvPr>
          <p:cNvSpPr txBox="1">
            <a:spLocks/>
          </p:cNvSpPr>
          <p:nvPr/>
        </p:nvSpPr>
        <p:spPr>
          <a:xfrm>
            <a:off x="1162320" y="4899456"/>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6" name="Rectangle 25">
            <a:extLst>
              <a:ext uri="{FF2B5EF4-FFF2-40B4-BE49-F238E27FC236}">
                <a16:creationId xmlns:a16="http://schemas.microsoft.com/office/drawing/2014/main" id="{BC9818A6-157C-174E-ABA5-32B3AEABA231}"/>
              </a:ext>
            </a:extLst>
          </p:cNvPr>
          <p:cNvSpPr/>
          <p:nvPr/>
        </p:nvSpPr>
        <p:spPr>
          <a:xfrm>
            <a:off x="5257775" y="3604726"/>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whether the two institutions were operating within the bounds set by the constitution…</a:t>
            </a:r>
            <a:endParaRPr lang="en-US" dirty="0">
              <a:solidFill>
                <a:srgbClr val="FF0000"/>
              </a:solidFill>
              <a:latin typeface="Courier New" panose="02070309020205020404" pitchFamily="49" charset="0"/>
              <a:cs typeface="Courier New" panose="02070309020205020404" pitchFamily="49" charset="0"/>
            </a:endParaRPr>
          </a:p>
        </p:txBody>
      </p:sp>
      <p:grpSp>
        <p:nvGrpSpPr>
          <p:cNvPr id="13" name="Group 12">
            <a:extLst>
              <a:ext uri="{FF2B5EF4-FFF2-40B4-BE49-F238E27FC236}">
                <a16:creationId xmlns:a16="http://schemas.microsoft.com/office/drawing/2014/main" id="{AA8C78E5-709A-0E4C-BA64-2A72E4FF492C}"/>
              </a:ext>
            </a:extLst>
          </p:cNvPr>
          <p:cNvGrpSpPr/>
          <p:nvPr/>
        </p:nvGrpSpPr>
        <p:grpSpPr>
          <a:xfrm>
            <a:off x="3070749" y="3909592"/>
            <a:ext cx="1939092" cy="1100290"/>
            <a:chOff x="3070749" y="3909592"/>
            <a:chExt cx="1939092" cy="1100290"/>
          </a:xfrm>
        </p:grpSpPr>
        <p:pic>
          <p:nvPicPr>
            <p:cNvPr id="14" name="Picture 6" descr="998 Fudge Illustrations &amp; Clip Art - iStock">
              <a:extLst>
                <a:ext uri="{FF2B5EF4-FFF2-40B4-BE49-F238E27FC236}">
                  <a16:creationId xmlns:a16="http://schemas.microsoft.com/office/drawing/2014/main" id="{0D345D71-062C-D74B-AA37-43C2879DBDC5}"/>
                </a:ext>
              </a:extLst>
            </p:cNvPr>
            <p:cNvPicPr>
              <a:picLocks noChangeAspect="1" noChangeArrowheads="1"/>
            </p:cNvPicPr>
            <p:nvPr/>
          </p:nvPicPr>
          <p:blipFill rotWithShape="1">
            <a:blip r:embed="rId6">
              <a:alphaModFix/>
              <a:extLst>
                <a:ext uri="{BEBA8EAE-BF5A-486C-A8C5-ECC9F3942E4B}">
                  <a14:imgProps xmlns:a14="http://schemas.microsoft.com/office/drawing/2010/main">
                    <a14:imgLayer r:embed="rId7">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D440799-BD75-374E-9AA1-88AAE75E5535}"/>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62ECDC85-3B2A-D043-89E9-97357473C580}"/>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D1823E2-6D02-D447-943B-E8EFCC49BD99}"/>
                  </a:ext>
                </a:extLst>
              </p:cNvPr>
              <p:cNvSpPr txBox="1"/>
              <p:nvPr/>
            </p:nvSpPr>
            <p:spPr>
              <a:xfrm>
                <a:off x="4379668" y="6978776"/>
                <a:ext cx="5786841" cy="1200329"/>
              </a:xfrm>
              <a:prstGeom prst="rect">
                <a:avLst/>
              </a:prstGeom>
              <a:noFill/>
            </p:spPr>
            <p:txBody>
              <a:bodyPr wrap="none" rtlCol="0">
                <a:spAutoFit/>
              </a:bodyPr>
              <a:lstStyle/>
              <a:p>
                <a:pPr algn="ctr"/>
                <a:r>
                  <a:rPr lang="en-US" sz="3600" dirty="0"/>
                  <a:t>Controlled Text Generation: </a:t>
                </a:r>
              </a:p>
              <a:p>
                <a:pPr algn="ctr"/>
                <a:r>
                  <a:rPr lang="en-US" sz="3600" dirty="0"/>
                  <a:t>Sample from </a:t>
                </a:r>
                <a14:m>
                  <m:oMath xmlns:m="http://schemas.openxmlformats.org/officeDocument/2006/math">
                    <m:r>
                      <a:rPr lang="en-US" sz="3600" i="1" dirty="0">
                        <a:latin typeface="Cambria Math" panose="02040503050406030204" pitchFamily="18" charset="0"/>
                      </a:rPr>
                      <m:t>𝑃</m:t>
                    </m:r>
                    <m:r>
                      <a:rPr lang="en-US" sz="3600" i="1" dirty="0">
                        <a:latin typeface="Cambria Math" panose="02040503050406030204" pitchFamily="18" charset="0"/>
                      </a:rPr>
                      <m:t>(</m:t>
                    </m:r>
                    <m:r>
                      <a:rPr lang="en-US" sz="3600" b="0" i="1" dirty="0" smtClean="0">
                        <a:latin typeface="Cambria Math" panose="02040503050406030204" pitchFamily="18" charset="0"/>
                      </a:rPr>
                      <m:t>𝑋</m:t>
                    </m:r>
                    <m:r>
                      <a:rPr lang="en-US" sz="3600" b="0" i="1" dirty="0" smtClean="0">
                        <a:latin typeface="Cambria Math" panose="02040503050406030204" pitchFamily="18" charset="0"/>
                      </a:rPr>
                      <m:t>|</m:t>
                    </m:r>
                    <m:r>
                      <a:rPr lang="en-US" sz="3600" b="0" i="1" dirty="0" smtClean="0">
                        <a:latin typeface="Cambria Math" panose="02040503050406030204" pitchFamily="18" charset="0"/>
                      </a:rPr>
                      <m:t>𝑎</m:t>
                    </m:r>
                    <m:r>
                      <a:rPr lang="en-US" sz="3600" b="0" i="1" dirty="0" smtClean="0">
                        <a:latin typeface="Cambria Math" panose="02040503050406030204" pitchFamily="18" charset="0"/>
                      </a:rPr>
                      <m:t>=</m:t>
                    </m:r>
                    <m:r>
                      <a:rPr lang="en-US" sz="3600" b="0" i="1" dirty="0" smtClean="0">
                        <a:latin typeface="Cambria Math" panose="02040503050406030204" pitchFamily="18" charset="0"/>
                      </a:rPr>
                      <m:t>𝑇𝑟𝑢𝑒</m:t>
                    </m:r>
                    <m:r>
                      <a:rPr lang="en-US" sz="3600" i="1" dirty="0">
                        <a:latin typeface="Cambria Math" panose="02040503050406030204" pitchFamily="18" charset="0"/>
                      </a:rPr>
                      <m:t>)</m:t>
                    </m:r>
                  </m:oMath>
                </a14:m>
                <a:r>
                  <a:rPr lang="en-US" sz="3600" dirty="0"/>
                  <a:t> </a:t>
                </a:r>
              </a:p>
            </p:txBody>
          </p:sp>
        </mc:Choice>
        <mc:Fallback xmlns="">
          <p:sp>
            <p:nvSpPr>
              <p:cNvPr id="17" name="TextBox 16">
                <a:extLst>
                  <a:ext uri="{FF2B5EF4-FFF2-40B4-BE49-F238E27FC236}">
                    <a16:creationId xmlns:a16="http://schemas.microsoft.com/office/drawing/2014/main" id="{FD1823E2-6D02-D447-943B-E8EFCC49BD99}"/>
                  </a:ext>
                </a:extLst>
              </p:cNvPr>
              <p:cNvSpPr txBox="1">
                <a:spLocks noRot="1" noChangeAspect="1" noMove="1" noResize="1" noEditPoints="1" noAdjustHandles="1" noChangeArrowheads="1" noChangeShapeType="1" noTextEdit="1"/>
              </p:cNvSpPr>
              <p:nvPr/>
            </p:nvSpPr>
            <p:spPr>
              <a:xfrm>
                <a:off x="4379668" y="6978776"/>
                <a:ext cx="5786841" cy="1200329"/>
              </a:xfrm>
              <a:prstGeom prst="rect">
                <a:avLst/>
              </a:prstGeom>
              <a:blipFill>
                <a:blip r:embed="rId8"/>
                <a:stretch>
                  <a:fillRect l="-2626" t="-8333" b="-16667"/>
                </a:stretch>
              </a:blipFill>
            </p:spPr>
            <p:txBody>
              <a:bodyPr/>
              <a:lstStyle/>
              <a:p>
                <a:r>
                  <a:rPr lang="en-US">
                    <a:noFill/>
                  </a:rPr>
                  <a:t> </a:t>
                </a:r>
              </a:p>
            </p:txBody>
          </p:sp>
        </mc:Fallback>
      </mc:AlternateContent>
    </p:spTree>
    <p:extLst>
      <p:ext uri="{BB962C8B-B14F-4D97-AF65-F5344CB8AC3E}">
        <p14:creationId xmlns:p14="http://schemas.microsoft.com/office/powerpoint/2010/main" val="373551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2C5E0868-53D2-7840-AD30-BBFC4CBB8CFA}"/>
              </a:ext>
            </a:extLst>
          </p:cNvPr>
          <p:cNvSpPr/>
          <p:nvPr/>
        </p:nvSpPr>
        <p:spPr>
          <a:xfrm>
            <a:off x="520700" y="2857500"/>
            <a:ext cx="13576300" cy="4914900"/>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BCC83BB3-2B80-6F4C-9650-BB047CF1E2C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7660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Controlled Text Generation?</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Icon&#10;&#10;Description automatically generated">
            <a:extLst>
              <a:ext uri="{FF2B5EF4-FFF2-40B4-BE49-F238E27FC236}">
                <a16:creationId xmlns:a16="http://schemas.microsoft.com/office/drawing/2014/main" id="{E5A2E723-CB22-D24B-B905-0E362DC886F1}"/>
              </a:ext>
            </a:extLst>
          </p:cNvPr>
          <p:cNvPicPr>
            <a:picLocks noChangeAspect="1"/>
          </p:cNvPicPr>
          <p:nvPr/>
        </p:nvPicPr>
        <p:blipFill>
          <a:blip r:embed="rId3"/>
          <a:stretch>
            <a:fillRect/>
          </a:stretch>
        </p:blipFill>
        <p:spPr>
          <a:xfrm>
            <a:off x="9524558" y="4390132"/>
            <a:ext cx="1801347" cy="1801347"/>
          </a:xfrm>
          <a:prstGeom prst="rect">
            <a:avLst/>
          </a:prstGeom>
        </p:spPr>
      </p:pic>
      <p:grpSp>
        <p:nvGrpSpPr>
          <p:cNvPr id="9" name="Group 8">
            <a:extLst>
              <a:ext uri="{FF2B5EF4-FFF2-40B4-BE49-F238E27FC236}">
                <a16:creationId xmlns:a16="http://schemas.microsoft.com/office/drawing/2014/main" id="{0F8D77A4-1CC7-0145-9CF2-75745FE6BF65}"/>
              </a:ext>
            </a:extLst>
          </p:cNvPr>
          <p:cNvGrpSpPr/>
          <p:nvPr/>
        </p:nvGrpSpPr>
        <p:grpSpPr>
          <a:xfrm>
            <a:off x="10757533" y="2742300"/>
            <a:ext cx="1693881" cy="1716395"/>
            <a:chOff x="10931975" y="2233771"/>
            <a:chExt cx="1693881" cy="1716395"/>
          </a:xfrm>
        </p:grpSpPr>
        <p:pic>
          <p:nvPicPr>
            <p:cNvPr id="11" name="Picture 10" descr="Thought Bubble transparent PNG - StickPNG">
              <a:extLst>
                <a:ext uri="{FF2B5EF4-FFF2-40B4-BE49-F238E27FC236}">
                  <a16:creationId xmlns:a16="http://schemas.microsoft.com/office/drawing/2014/main" id="{1083225B-4D01-994C-A9A7-4E45E89CF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6C5BB12-EC01-3140-BE93-07F359A1CE52}"/>
                </a:ext>
              </a:extLst>
            </p:cNvPr>
            <p:cNvSpPr txBox="1"/>
            <p:nvPr/>
          </p:nvSpPr>
          <p:spPr>
            <a:xfrm>
              <a:off x="11289389" y="2669574"/>
              <a:ext cx="979051" cy="424732"/>
            </a:xfrm>
            <a:prstGeom prst="rect">
              <a:avLst/>
            </a:prstGeom>
            <a:noFill/>
          </p:spPr>
          <p:txBody>
            <a:bodyPr wrap="none" rtlCol="0">
              <a:spAutoFit/>
            </a:bodyPr>
            <a:lstStyle/>
            <a:p>
              <a:r>
                <a:rPr lang="en-US" dirty="0"/>
                <a:t>Politics</a:t>
              </a:r>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3B5896A-D9F2-1946-BF7E-35CFF75569EA}"/>
                  </a:ext>
                </a:extLst>
              </p:cNvPr>
              <p:cNvSpPr txBox="1"/>
              <p:nvPr/>
            </p:nvSpPr>
            <p:spPr>
              <a:xfrm>
                <a:off x="10013580" y="6192050"/>
                <a:ext cx="823302"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𝑎</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𝑋</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2" name="TextBox 21">
                <a:extLst>
                  <a:ext uri="{FF2B5EF4-FFF2-40B4-BE49-F238E27FC236}">
                    <a16:creationId xmlns:a16="http://schemas.microsoft.com/office/drawing/2014/main" id="{83B5896A-D9F2-1946-BF7E-35CFF75569EA}"/>
                  </a:ext>
                </a:extLst>
              </p:cNvPr>
              <p:cNvSpPr txBox="1">
                <a:spLocks noRot="1" noChangeAspect="1" noMove="1" noResize="1" noEditPoints="1" noAdjustHandles="1" noChangeArrowheads="1" noChangeShapeType="1" noTextEdit="1"/>
              </p:cNvSpPr>
              <p:nvPr/>
            </p:nvSpPr>
            <p:spPr>
              <a:xfrm>
                <a:off x="10013580" y="6192050"/>
                <a:ext cx="823302" cy="424732"/>
              </a:xfrm>
              <a:prstGeom prst="rect">
                <a:avLst/>
              </a:prstGeom>
              <a:blipFill>
                <a:blip r:embed="rId5"/>
                <a:stretch>
                  <a:fillRect b="-17647"/>
                </a:stretch>
              </a:blipFill>
            </p:spPr>
            <p:txBody>
              <a:bodyPr/>
              <a:lstStyle/>
              <a:p>
                <a:r>
                  <a:rPr lang="en-US">
                    <a:noFill/>
                  </a:rPr>
                  <a:t> </a:t>
                </a:r>
              </a:p>
            </p:txBody>
          </p:sp>
        </mc:Fallback>
      </mc:AlternateContent>
      <p:sp>
        <p:nvSpPr>
          <p:cNvPr id="24" name="Content Placeholder 5">
            <a:extLst>
              <a:ext uri="{FF2B5EF4-FFF2-40B4-BE49-F238E27FC236}">
                <a16:creationId xmlns:a16="http://schemas.microsoft.com/office/drawing/2014/main" id="{860B130E-3232-7240-9E82-30888AB40A3D}"/>
              </a:ext>
            </a:extLst>
          </p:cNvPr>
          <p:cNvSpPr txBox="1">
            <a:spLocks/>
          </p:cNvSpPr>
          <p:nvPr/>
        </p:nvSpPr>
        <p:spPr>
          <a:xfrm>
            <a:off x="1162320" y="4899456"/>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6" name="Rectangle 25">
            <a:extLst>
              <a:ext uri="{FF2B5EF4-FFF2-40B4-BE49-F238E27FC236}">
                <a16:creationId xmlns:a16="http://schemas.microsoft.com/office/drawing/2014/main" id="{BC9818A6-157C-174E-ABA5-32B3AEABA231}"/>
              </a:ext>
            </a:extLst>
          </p:cNvPr>
          <p:cNvSpPr/>
          <p:nvPr/>
        </p:nvSpPr>
        <p:spPr>
          <a:xfrm>
            <a:off x="5257775" y="3604726"/>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whether the two institutions were operating within the bounds set by the constitution…</a:t>
            </a:r>
            <a:endParaRPr lang="en-US" dirty="0">
              <a:solidFill>
                <a:srgbClr val="FF0000"/>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F943F05E-373C-5749-B0BD-A9482A387D19}"/>
              </a:ext>
            </a:extLst>
          </p:cNvPr>
          <p:cNvSpPr txBox="1"/>
          <p:nvPr/>
        </p:nvSpPr>
        <p:spPr>
          <a:xfrm>
            <a:off x="11327326"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28" name="Picture 27" descr="Logo, company name&#10;&#10;Description automatically generated">
            <a:extLst>
              <a:ext uri="{FF2B5EF4-FFF2-40B4-BE49-F238E27FC236}">
                <a16:creationId xmlns:a16="http://schemas.microsoft.com/office/drawing/2014/main" id="{5B1F13CC-22AB-BC4C-BECF-F077986B7E8A}"/>
              </a:ext>
            </a:extLst>
          </p:cNvPr>
          <p:cNvPicPr>
            <a:picLocks noChangeAspect="1"/>
          </p:cNvPicPr>
          <p:nvPr/>
        </p:nvPicPr>
        <p:blipFill>
          <a:blip r:embed="rId6"/>
          <a:stretch>
            <a:fillRect/>
          </a:stretch>
        </p:blipFill>
        <p:spPr>
          <a:xfrm>
            <a:off x="12378164" y="4472397"/>
            <a:ext cx="954107" cy="954107"/>
          </a:xfrm>
          <a:prstGeom prst="rect">
            <a:avLst/>
          </a:prstGeom>
        </p:spPr>
      </p:pic>
      <p:grpSp>
        <p:nvGrpSpPr>
          <p:cNvPr id="15" name="Group 14">
            <a:extLst>
              <a:ext uri="{FF2B5EF4-FFF2-40B4-BE49-F238E27FC236}">
                <a16:creationId xmlns:a16="http://schemas.microsoft.com/office/drawing/2014/main" id="{D3B5D171-95D7-834B-BFF9-612DA246C469}"/>
              </a:ext>
            </a:extLst>
          </p:cNvPr>
          <p:cNvGrpSpPr/>
          <p:nvPr/>
        </p:nvGrpSpPr>
        <p:grpSpPr>
          <a:xfrm>
            <a:off x="3070749" y="3909592"/>
            <a:ext cx="1939092" cy="1100290"/>
            <a:chOff x="3070749" y="3909592"/>
            <a:chExt cx="1939092" cy="1100290"/>
          </a:xfrm>
        </p:grpSpPr>
        <p:pic>
          <p:nvPicPr>
            <p:cNvPr id="16" name="Picture 6" descr="998 Fudge Illustrations &amp; Clip Art - iStock">
              <a:extLst>
                <a:ext uri="{FF2B5EF4-FFF2-40B4-BE49-F238E27FC236}">
                  <a16:creationId xmlns:a16="http://schemas.microsoft.com/office/drawing/2014/main" id="{6EC10A2A-D6C5-BF48-BD8B-A6B2ACEA5136}"/>
                </a:ext>
              </a:extLst>
            </p:cNvPr>
            <p:cNvPicPr>
              <a:picLocks noChangeAspect="1" noChangeArrowheads="1"/>
            </p:cNvPicPr>
            <p:nvPr/>
          </p:nvPicPr>
          <p:blipFill rotWithShape="1">
            <a:blip r:embed="rId7">
              <a:alphaModFix/>
              <a:extLst>
                <a:ext uri="{BEBA8EAE-BF5A-486C-A8C5-ECC9F3942E4B}">
                  <a14:imgProps xmlns:a14="http://schemas.microsoft.com/office/drawing/2010/main">
                    <a14:imgLayer r:embed="rId8">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AD904309-0DBD-894F-8754-5ED7690D1143}"/>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3D52677C-EC44-0F46-8414-69A4B0B31E46}"/>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A46C380-1762-D946-869B-26F5D02D476D}"/>
                  </a:ext>
                </a:extLst>
              </p:cNvPr>
              <p:cNvSpPr txBox="1"/>
              <p:nvPr/>
            </p:nvSpPr>
            <p:spPr>
              <a:xfrm>
                <a:off x="4379668" y="6978776"/>
                <a:ext cx="5786841" cy="1200329"/>
              </a:xfrm>
              <a:prstGeom prst="rect">
                <a:avLst/>
              </a:prstGeom>
              <a:noFill/>
            </p:spPr>
            <p:txBody>
              <a:bodyPr wrap="none" rtlCol="0">
                <a:spAutoFit/>
              </a:bodyPr>
              <a:lstStyle/>
              <a:p>
                <a:pPr algn="ctr"/>
                <a:r>
                  <a:rPr lang="en-US" sz="3600" dirty="0"/>
                  <a:t>Controlled Text Generation: </a:t>
                </a:r>
              </a:p>
              <a:p>
                <a:pPr algn="ctr"/>
                <a:r>
                  <a:rPr lang="en-US" sz="3600" dirty="0"/>
                  <a:t>Sample from </a:t>
                </a:r>
                <a14:m>
                  <m:oMath xmlns:m="http://schemas.openxmlformats.org/officeDocument/2006/math">
                    <m:r>
                      <a:rPr lang="en-US" sz="3600" i="1" dirty="0">
                        <a:latin typeface="Cambria Math" panose="02040503050406030204" pitchFamily="18" charset="0"/>
                      </a:rPr>
                      <m:t>𝑃</m:t>
                    </m:r>
                    <m:r>
                      <a:rPr lang="en-US" sz="3600" i="1" dirty="0">
                        <a:latin typeface="Cambria Math" panose="02040503050406030204" pitchFamily="18" charset="0"/>
                      </a:rPr>
                      <m:t>(</m:t>
                    </m:r>
                    <m:r>
                      <a:rPr lang="en-US" sz="3600" b="0" i="1" dirty="0" smtClean="0">
                        <a:latin typeface="Cambria Math" panose="02040503050406030204" pitchFamily="18" charset="0"/>
                      </a:rPr>
                      <m:t>𝑋</m:t>
                    </m:r>
                    <m:r>
                      <a:rPr lang="en-US" sz="3600" b="0" i="1" dirty="0" smtClean="0">
                        <a:latin typeface="Cambria Math" panose="02040503050406030204" pitchFamily="18" charset="0"/>
                      </a:rPr>
                      <m:t>|</m:t>
                    </m:r>
                    <m:r>
                      <a:rPr lang="en-US" sz="3600" b="0" i="1" dirty="0" smtClean="0">
                        <a:latin typeface="Cambria Math" panose="02040503050406030204" pitchFamily="18" charset="0"/>
                      </a:rPr>
                      <m:t>𝑎</m:t>
                    </m:r>
                    <m:r>
                      <a:rPr lang="en-US" sz="3600" b="0" i="1" dirty="0" smtClean="0">
                        <a:latin typeface="Cambria Math" panose="02040503050406030204" pitchFamily="18" charset="0"/>
                      </a:rPr>
                      <m:t>=</m:t>
                    </m:r>
                    <m:r>
                      <a:rPr lang="en-US" sz="3600" b="0" i="1" dirty="0" smtClean="0">
                        <a:latin typeface="Cambria Math" panose="02040503050406030204" pitchFamily="18" charset="0"/>
                      </a:rPr>
                      <m:t>𝑇𝑟𝑢𝑒</m:t>
                    </m:r>
                    <m:r>
                      <a:rPr lang="en-US" sz="3600" i="1" dirty="0">
                        <a:latin typeface="Cambria Math" panose="02040503050406030204" pitchFamily="18" charset="0"/>
                      </a:rPr>
                      <m:t>)</m:t>
                    </m:r>
                  </m:oMath>
                </a14:m>
                <a:r>
                  <a:rPr lang="en-US" sz="3600" dirty="0"/>
                  <a:t> </a:t>
                </a:r>
              </a:p>
            </p:txBody>
          </p:sp>
        </mc:Choice>
        <mc:Fallback xmlns="">
          <p:sp>
            <p:nvSpPr>
              <p:cNvPr id="29" name="TextBox 28">
                <a:extLst>
                  <a:ext uri="{FF2B5EF4-FFF2-40B4-BE49-F238E27FC236}">
                    <a16:creationId xmlns:a16="http://schemas.microsoft.com/office/drawing/2014/main" id="{CA46C380-1762-D946-869B-26F5D02D476D}"/>
                  </a:ext>
                </a:extLst>
              </p:cNvPr>
              <p:cNvSpPr txBox="1">
                <a:spLocks noRot="1" noChangeAspect="1" noMove="1" noResize="1" noEditPoints="1" noAdjustHandles="1" noChangeArrowheads="1" noChangeShapeType="1" noTextEdit="1"/>
              </p:cNvSpPr>
              <p:nvPr/>
            </p:nvSpPr>
            <p:spPr>
              <a:xfrm>
                <a:off x="4379668" y="6978776"/>
                <a:ext cx="5786841" cy="1200329"/>
              </a:xfrm>
              <a:prstGeom prst="rect">
                <a:avLst/>
              </a:prstGeom>
              <a:blipFill>
                <a:blip r:embed="rId9"/>
                <a:stretch>
                  <a:fillRect l="-2626" t="-8333" b="-16667"/>
                </a:stretch>
              </a:blipFill>
            </p:spPr>
            <p:txBody>
              <a:bodyPr/>
              <a:lstStyle/>
              <a:p>
                <a:r>
                  <a:rPr lang="en-US">
                    <a:noFill/>
                  </a:rPr>
                  <a:t> </a:t>
                </a:r>
              </a:p>
            </p:txBody>
          </p:sp>
        </mc:Fallback>
      </mc:AlternateContent>
    </p:spTree>
    <p:extLst>
      <p:ext uri="{BB962C8B-B14F-4D97-AF65-F5344CB8AC3E}">
        <p14:creationId xmlns:p14="http://schemas.microsoft.com/office/powerpoint/2010/main" val="4188995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Controlled Generation + Conditioning</a:t>
            </a:r>
          </a:p>
        </p:txBody>
      </p:sp>
      <p:sp>
        <p:nvSpPr>
          <p:cNvPr id="11" name="Content Placeholder 10">
            <a:extLst>
              <a:ext uri="{FF2B5EF4-FFF2-40B4-BE49-F238E27FC236}">
                <a16:creationId xmlns:a16="http://schemas.microsoft.com/office/drawing/2014/main" id="{C7D4E16C-7FBB-DE46-8386-ED25D8D71B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93280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Controlled Generation + Conditioning</a:t>
            </a: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13" name="Picture 2">
            <a:extLst>
              <a:ext uri="{FF2B5EF4-FFF2-40B4-BE49-F238E27FC236}">
                <a16:creationId xmlns:a16="http://schemas.microsoft.com/office/drawing/2014/main" id="{81C7A613-D421-D44B-B050-F3EAF9CB093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507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Controlled Generation + Conditioning</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[la </a:t>
            </a:r>
            <a:r>
              <a:rPr lang="en-US" sz="20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2000" u="sng" dirty="0">
                <a:solidFill>
                  <a:schemeClr val="bg1">
                    <a:lumMod val="75000"/>
                  </a:schemeClr>
                </a:solidFill>
                <a:latin typeface="Courier New" panose="02070309020205020404" pitchFamily="49" charset="0"/>
                <a:cs typeface="Courier New" panose="02070309020205020404" pitchFamily="49" charset="0"/>
              </a:rPr>
              <a:t> que que </a:t>
            </a:r>
            <a:r>
              <a:rPr lang="en-US" sz="2000" u="sng" dirty="0" err="1">
                <a:solidFill>
                  <a:schemeClr val="bg1">
                    <a:lumMod val="75000"/>
                  </a:schemeClr>
                </a:solidFill>
                <a:latin typeface="Courier New" panose="02070309020205020404" pitchFamily="49" charset="0"/>
                <a:cs typeface="Courier New" panose="02070309020205020404" pitchFamily="49" charset="0"/>
              </a:rPr>
              <a:t>tenemos</a:t>
            </a:r>
            <a:r>
              <a:rPr lang="en-US" sz="2000" u="sng" dirty="0">
                <a:solidFill>
                  <a:schemeClr val="bg1">
                    <a:lumMod val="75000"/>
                  </a:schemeClr>
                </a:solidFill>
                <a:latin typeface="Courier New" panose="02070309020205020404" pitchFamily="49" charset="0"/>
                <a:cs typeface="Courier New" panose="02070309020205020404" pitchFamily="49" charset="0"/>
              </a:rPr>
              <a:t> </a:t>
            </a:r>
            <a:r>
              <a:rPr lang="en-US" sz="2000" u="sng" dirty="0" err="1">
                <a:solidFill>
                  <a:schemeClr val="bg1">
                    <a:lumMod val="75000"/>
                  </a:schemeClr>
                </a:solidFill>
                <a:latin typeface="Courier New" panose="02070309020205020404" pitchFamily="49" charset="0"/>
                <a:cs typeface="Courier New" panose="02070309020205020404" pitchFamily="49" charset="0"/>
              </a:rPr>
              <a:t>todo</a:t>
            </a:r>
            <a:r>
              <a:rPr lang="en-US" sz="20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2000" u="sng" dirty="0" err="1">
                <a:solidFill>
                  <a:schemeClr val="bg1">
                    <a:lumMod val="75000"/>
                  </a:schemeClr>
                </a:solidFill>
                <a:latin typeface="Courier New" panose="02070309020205020404" pitchFamily="49" charset="0"/>
                <a:cs typeface="Courier New" panose="02070309020205020404" pitchFamily="49" charset="0"/>
              </a:rPr>
              <a:t>entonces</a:t>
            </a:r>
            <a:r>
              <a:rPr lang="en-US" sz="2000" u="sng" dirty="0">
                <a:solidFill>
                  <a:schemeClr val="bg1">
                    <a:lumMod val="75000"/>
                  </a:schemeClr>
                </a:solidFill>
                <a:latin typeface="Courier New" panose="02070309020205020404" pitchFamily="49" charset="0"/>
                <a:cs typeface="Courier New" panose="02070309020205020404" pitchFamily="49" charset="0"/>
              </a:rPr>
              <a:t> es </a:t>
            </a:r>
            <a:r>
              <a:rPr lang="en-US" sz="2000" u="sng" dirty="0" err="1">
                <a:solidFill>
                  <a:schemeClr val="bg1">
                    <a:lumMod val="75000"/>
                  </a:schemeClr>
                </a:solidFill>
                <a:latin typeface="Courier New" panose="02070309020205020404" pitchFamily="49" charset="0"/>
                <a:cs typeface="Courier New" panose="02070309020205020404" pitchFamily="49" charset="0"/>
              </a:rPr>
              <a:t>portante</a:t>
            </a:r>
            <a:r>
              <a:rPr lang="en-US" sz="2000" u="sng" dirty="0">
                <a:solidFill>
                  <a:schemeClr val="bg1">
                    <a:lumMod val="75000"/>
                  </a:schemeClr>
                </a:solidFill>
                <a:latin typeface="Courier New" panose="02070309020205020404" pitchFamily="49" charset="0"/>
                <a:cs typeface="Courier New" panose="02070309020205020404" pitchFamily="49" charset="0"/>
              </a:rPr>
              <a:t> </a:t>
            </a:r>
            <a:r>
              <a:rPr lang="en-US" sz="2000" u="sng" dirty="0" err="1">
                <a:solidFill>
                  <a:schemeClr val="bg1">
                    <a:lumMod val="75000"/>
                  </a:schemeClr>
                </a:solidFill>
                <a:latin typeface="Courier New" panose="02070309020205020404" pitchFamily="49" charset="0"/>
                <a:cs typeface="Courier New" panose="02070309020205020404" pitchFamily="49" charset="0"/>
              </a:rPr>
              <a:t>ver</a:t>
            </a:r>
            <a:r>
              <a:rPr lang="en-US" sz="2000" u="sng" dirty="0">
                <a:solidFill>
                  <a:schemeClr val="bg1">
                    <a:lumMod val="75000"/>
                  </a:schemeClr>
                </a:solidFill>
                <a:latin typeface="Courier New" panose="02070309020205020404" pitchFamily="49" charset="0"/>
                <a:cs typeface="Courier New" panose="02070309020205020404" pitchFamily="49" charset="0"/>
              </a:rPr>
              <a:t> </a:t>
            </a:r>
            <a:r>
              <a:rPr lang="en-US" sz="2000" u="sng" dirty="0" err="1">
                <a:solidFill>
                  <a:schemeClr val="bg1">
                    <a:lumMod val="75000"/>
                  </a:schemeClr>
                </a:solidFill>
                <a:latin typeface="Courier New" panose="02070309020205020404" pitchFamily="49" charset="0"/>
                <a:cs typeface="Courier New" panose="02070309020205020404" pitchFamily="49" charset="0"/>
              </a:rPr>
              <a:t>otros</a:t>
            </a:r>
            <a:r>
              <a:rPr lang="en-US" sz="2000" u="sng" dirty="0">
                <a:solidFill>
                  <a:schemeClr val="bg1">
                    <a:lumMod val="75000"/>
                  </a:schemeClr>
                </a:solidFill>
                <a:latin typeface="Courier New" panose="02070309020205020404" pitchFamily="49" charset="0"/>
                <a:cs typeface="Courier New" panose="02070309020205020404" pitchFamily="49" charset="0"/>
              </a:rPr>
              <a:t> </a:t>
            </a:r>
            <a:r>
              <a:rPr lang="en-US" sz="20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2000" u="sng" dirty="0">
                <a:solidFill>
                  <a:schemeClr val="bg1">
                    <a:lumMod val="75000"/>
                  </a:schemeClr>
                </a:solidFill>
                <a:latin typeface="Courier New" panose="02070309020205020404" pitchFamily="49" charset="0"/>
                <a:cs typeface="Courier New" panose="02070309020205020404" pitchFamily="49" charset="0"/>
              </a:rPr>
              <a:t> de lo que </a:t>
            </a:r>
            <a:r>
              <a:rPr lang="en-US" sz="2000" u="sng" dirty="0" err="1">
                <a:solidFill>
                  <a:schemeClr val="bg1">
                    <a:lumMod val="75000"/>
                  </a:schemeClr>
                </a:solidFill>
                <a:latin typeface="Courier New" panose="02070309020205020404" pitchFamily="49" charset="0"/>
                <a:cs typeface="Courier New" panose="02070309020205020404" pitchFamily="49" charset="0"/>
              </a:rPr>
              <a:t>está</a:t>
            </a:r>
            <a:r>
              <a:rPr lang="en-US" sz="2000" u="sng" dirty="0">
                <a:solidFill>
                  <a:schemeClr val="bg1">
                    <a:lumMod val="75000"/>
                  </a:schemeClr>
                </a:solidFill>
                <a:latin typeface="Courier New" panose="02070309020205020404" pitchFamily="49" charset="0"/>
                <a:cs typeface="Courier New" panose="02070309020205020404" pitchFamily="49" charset="0"/>
              </a:rPr>
              <a:t> </a:t>
            </a:r>
            <a:r>
              <a:rPr lang="en-US" sz="2000" u="sng" dirty="0" err="1">
                <a:solidFill>
                  <a:schemeClr val="bg1">
                    <a:lumMod val="75000"/>
                  </a:schemeClr>
                </a:solidFill>
                <a:latin typeface="Courier New" panose="02070309020205020404" pitchFamily="49" charset="0"/>
                <a:cs typeface="Courier New" panose="02070309020205020404" pitchFamily="49" charset="0"/>
              </a:rPr>
              <a:t>pasando</a:t>
            </a:r>
            <a:r>
              <a:rPr lang="en-US" sz="2000" u="sng" dirty="0">
                <a:solidFill>
                  <a:schemeClr val="bg1">
                    <a:lumMod val="75000"/>
                  </a:schemeClr>
                </a:solidFill>
                <a:latin typeface="Courier New" panose="02070309020205020404" pitchFamily="49" charset="0"/>
                <a:cs typeface="Courier New" panose="02070309020205020404" pitchFamily="49" charset="0"/>
              </a:rPr>
              <a:t> </a:t>
            </a:r>
            <a:r>
              <a:rPr lang="en-US" sz="2000" u="sng" dirty="0" err="1">
                <a:solidFill>
                  <a:schemeClr val="bg1">
                    <a:lumMod val="75000"/>
                  </a:schemeClr>
                </a:solidFill>
                <a:latin typeface="Courier New" panose="02070309020205020404" pitchFamily="49" charset="0"/>
                <a:cs typeface="Courier New" panose="02070309020205020404" pitchFamily="49" charset="0"/>
              </a:rPr>
              <a:t>en</a:t>
            </a:r>
            <a:r>
              <a:rPr lang="en-US" sz="2000" u="sng" dirty="0">
                <a:solidFill>
                  <a:schemeClr val="bg1">
                    <a:lumMod val="75000"/>
                  </a:schemeClr>
                </a:solidFill>
                <a:latin typeface="Courier New" panose="02070309020205020404" pitchFamily="49" charset="0"/>
                <a:cs typeface="Courier New" panose="02070309020205020404" pitchFamily="49" charset="0"/>
              </a:rPr>
              <a:t> el </a:t>
            </a:r>
            <a:r>
              <a:rPr lang="en-US" sz="2000" u="sng" dirty="0" err="1">
                <a:solidFill>
                  <a:schemeClr val="bg1">
                    <a:lumMod val="75000"/>
                  </a:schemeClr>
                </a:solidFill>
                <a:latin typeface="Courier New" panose="02070309020205020404" pitchFamily="49" charset="0"/>
                <a:cs typeface="Courier New" panose="02070309020205020404" pitchFamily="49" charset="0"/>
              </a:rPr>
              <a:t>mundo</a:t>
            </a:r>
            <a:r>
              <a:rPr lang="en-US" sz="2000" u="sng" dirty="0">
                <a:solidFill>
                  <a:schemeClr val="bg1">
                    <a:lumMod val="75000"/>
                  </a:schemeClr>
                </a:solidFill>
                <a:latin typeface="Courier New" panose="02070309020205020404" pitchFamily="49" charset="0"/>
                <a:cs typeface="Courier New" panose="02070309020205020404" pitchFamily="49" charset="0"/>
              </a:rPr>
              <a:t>]</a:t>
            </a:r>
            <a:endParaRPr lang="en-US" sz="2800" dirty="0">
              <a:solidFill>
                <a:schemeClr val="bg1">
                  <a:lumMod val="75000"/>
                </a:schemeClr>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13" name="Picture 2">
            <a:extLst>
              <a:ext uri="{FF2B5EF4-FFF2-40B4-BE49-F238E27FC236}">
                <a16:creationId xmlns:a16="http://schemas.microsoft.com/office/drawing/2014/main" id="{33AF3334-C4D2-3546-B21E-9E8D0A5A980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273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Controlled Generation + Conditioning</a:t>
            </a:r>
          </a:p>
        </p:txBody>
      </p:sp>
      <p:sp>
        <p:nvSpPr>
          <p:cNvPr id="4" name="Rectangle 3">
            <a:extLst>
              <a:ext uri="{FF2B5EF4-FFF2-40B4-BE49-F238E27FC236}">
                <a16:creationId xmlns:a16="http://schemas.microsoft.com/office/drawing/2014/main" id="{2C5E0868-53D2-7840-AD30-BBFC4CBB8CFA}"/>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13" name="Picture 2">
            <a:extLst>
              <a:ext uri="{FF2B5EF4-FFF2-40B4-BE49-F238E27FC236}">
                <a16:creationId xmlns:a16="http://schemas.microsoft.com/office/drawing/2014/main" id="{33AF3334-C4D2-3546-B21E-9E8D0A5A980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8546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Controlled Generation + Conditioning</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that, that 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13" name="Picture 2">
            <a:extLst>
              <a:ext uri="{FF2B5EF4-FFF2-40B4-BE49-F238E27FC236}">
                <a16:creationId xmlns:a16="http://schemas.microsoft.com/office/drawing/2014/main" id="{33AF3334-C4D2-3546-B21E-9E8D0A5A980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4E06E9B-50A4-BA4C-AF9F-D2B461A9CE75}"/>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2774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Controlled Generation + Conditioning</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 that </a:t>
            </a:r>
            <a:r>
              <a:rPr lang="en-US" dirty="0">
                <a:latin typeface="Courier New" panose="02070309020205020404" pitchFamily="49" charset="0"/>
                <a:cs typeface="Courier New" panose="02070309020205020404" pitchFamily="49" charset="0"/>
              </a:rPr>
              <a:t>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13" name="Picture 2">
            <a:extLst>
              <a:ext uri="{FF2B5EF4-FFF2-40B4-BE49-F238E27FC236}">
                <a16:creationId xmlns:a16="http://schemas.microsoft.com/office/drawing/2014/main" id="{33AF3334-C4D2-3546-B21E-9E8D0A5A980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CAB58F-5CDC-3244-82AD-AFAB96DA0DB2}"/>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09965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Controlled Generation + Conditioning</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 that</a:t>
            </a:r>
            <a:r>
              <a:rPr lang="en-US" dirty="0">
                <a:latin typeface="Courier New" panose="02070309020205020404" pitchFamily="49" charset="0"/>
                <a:cs typeface="Courier New" panose="02070309020205020404" pitchFamily="49" charset="0"/>
              </a:rPr>
              <a:t> 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Icon&#10;&#10;Description automatically generated">
            <a:extLst>
              <a:ext uri="{FF2B5EF4-FFF2-40B4-BE49-F238E27FC236}">
                <a16:creationId xmlns:a16="http://schemas.microsoft.com/office/drawing/2014/main" id="{29D92E4A-2170-AA4E-AB38-C77BD469B541}"/>
              </a:ext>
            </a:extLst>
          </p:cNvPr>
          <p:cNvPicPr>
            <a:picLocks noChangeAspect="1"/>
          </p:cNvPicPr>
          <p:nvPr/>
        </p:nvPicPr>
        <p:blipFill>
          <a:blip r:embed="rId3"/>
          <a:stretch>
            <a:fillRect/>
          </a:stretch>
        </p:blipFill>
        <p:spPr>
          <a:xfrm>
            <a:off x="9524558" y="4390132"/>
            <a:ext cx="1801347" cy="1801347"/>
          </a:xfrm>
          <a:prstGeom prst="rect">
            <a:avLst/>
          </a:prstGeom>
        </p:spPr>
      </p:pic>
      <p:pic>
        <p:nvPicPr>
          <p:cNvPr id="9" name="Picture 8" descr="A picture containing cup&#10;&#10;Description automatically generated">
            <a:extLst>
              <a:ext uri="{FF2B5EF4-FFF2-40B4-BE49-F238E27FC236}">
                <a16:creationId xmlns:a16="http://schemas.microsoft.com/office/drawing/2014/main" id="{D29A3D22-3F85-9748-92A1-A1E6A14BF21D}"/>
              </a:ext>
            </a:extLst>
          </p:cNvPr>
          <p:cNvPicPr>
            <a:picLocks noChangeAspect="1"/>
          </p:cNvPicPr>
          <p:nvPr/>
        </p:nvPicPr>
        <p:blipFill>
          <a:blip r:embed="rId4"/>
          <a:stretch>
            <a:fillRect/>
          </a:stretch>
        </p:blipFill>
        <p:spPr>
          <a:xfrm rot="699673">
            <a:off x="10048398" y="3357831"/>
            <a:ext cx="1277551" cy="1277551"/>
          </a:xfrm>
          <a:prstGeom prst="rect">
            <a:avLst/>
          </a:prstGeom>
        </p:spPr>
      </p:pic>
      <p:pic>
        <p:nvPicPr>
          <p:cNvPr id="14" name="Picture 2">
            <a:extLst>
              <a:ext uri="{FF2B5EF4-FFF2-40B4-BE49-F238E27FC236}">
                <a16:creationId xmlns:a16="http://schemas.microsoft.com/office/drawing/2014/main" id="{59FCBDAB-D873-CF4B-B011-834B5FD1FF2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490DD1A8-FD59-AB4A-8050-4AB8C4AB102D}"/>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70348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Controlled Generation + Conditioning</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 that</a:t>
            </a:r>
            <a:r>
              <a:rPr lang="en-US" dirty="0">
                <a:latin typeface="Courier New" panose="02070309020205020404" pitchFamily="49" charset="0"/>
                <a:cs typeface="Courier New" panose="02070309020205020404" pitchFamily="49" charset="0"/>
              </a:rPr>
              <a:t> 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9" name="TextBox 8">
            <a:extLst>
              <a:ext uri="{FF2B5EF4-FFF2-40B4-BE49-F238E27FC236}">
                <a16:creationId xmlns:a16="http://schemas.microsoft.com/office/drawing/2014/main" id="{AC182160-84AA-E544-A908-E70D728776CE}"/>
              </a:ext>
            </a:extLst>
          </p:cNvPr>
          <p:cNvSpPr txBox="1"/>
          <p:nvPr/>
        </p:nvSpPr>
        <p:spPr>
          <a:xfrm>
            <a:off x="11327326"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22" name="Group 21">
            <a:extLst>
              <a:ext uri="{FF2B5EF4-FFF2-40B4-BE49-F238E27FC236}">
                <a16:creationId xmlns:a16="http://schemas.microsoft.com/office/drawing/2014/main" id="{31790C39-B5CB-694D-BF22-EBEF6CFA2FCD}"/>
              </a:ext>
            </a:extLst>
          </p:cNvPr>
          <p:cNvGrpSpPr/>
          <p:nvPr/>
        </p:nvGrpSpPr>
        <p:grpSpPr>
          <a:xfrm>
            <a:off x="12378163" y="4477223"/>
            <a:ext cx="954107" cy="954106"/>
            <a:chOff x="3141432" y="6123141"/>
            <a:chExt cx="1699044" cy="1719951"/>
          </a:xfrm>
        </p:grpSpPr>
        <p:pic>
          <p:nvPicPr>
            <p:cNvPr id="23" name="Picture 22" descr="Icon&#10;&#10;Description automatically generated">
              <a:extLst>
                <a:ext uri="{FF2B5EF4-FFF2-40B4-BE49-F238E27FC236}">
                  <a16:creationId xmlns:a16="http://schemas.microsoft.com/office/drawing/2014/main" id="{58793FA1-E82B-3545-B4A2-6BE785B928AC}"/>
                </a:ext>
              </a:extLst>
            </p:cNvPr>
            <p:cNvPicPr>
              <a:picLocks noChangeAspect="1"/>
            </p:cNvPicPr>
            <p:nvPr/>
          </p:nvPicPr>
          <p:blipFill>
            <a:blip r:embed="rId4"/>
            <a:stretch>
              <a:fillRect/>
            </a:stretch>
          </p:blipFill>
          <p:spPr>
            <a:xfrm>
              <a:off x="3141432" y="6144048"/>
              <a:ext cx="1699044" cy="1699044"/>
            </a:xfrm>
            <a:prstGeom prst="rect">
              <a:avLst/>
            </a:prstGeom>
          </p:spPr>
        </p:pic>
        <p:pic>
          <p:nvPicPr>
            <p:cNvPr id="24" name="Picture 2" descr="💢 Anger Symbol Meaning with Pictures: from A to Z">
              <a:extLst>
                <a:ext uri="{FF2B5EF4-FFF2-40B4-BE49-F238E27FC236}">
                  <a16:creationId xmlns:a16="http://schemas.microsoft.com/office/drawing/2014/main" id="{2D6879FD-273E-5445-9915-69BC2CC77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6"/>
          <a:stretch>
            <a:fillRect/>
          </a:stretch>
        </p:blipFill>
        <p:spPr>
          <a:xfrm rot="699673">
            <a:off x="10048398" y="3357831"/>
            <a:ext cx="1277551" cy="1277551"/>
          </a:xfrm>
          <a:prstGeom prst="rect">
            <a:avLst/>
          </a:prstGeom>
        </p:spPr>
      </p:pic>
      <p:pic>
        <p:nvPicPr>
          <p:cNvPr id="18" name="Picture 2">
            <a:extLst>
              <a:ext uri="{FF2B5EF4-FFF2-40B4-BE49-F238E27FC236}">
                <a16:creationId xmlns:a16="http://schemas.microsoft.com/office/drawing/2014/main" id="{7CE80EEF-1819-3D4A-89C7-DAE52A36838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091AAB75-1671-CF49-A7CF-1E5AD964E8BA}"/>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02846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Controlled Generation + Conditioning</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 that</a:t>
            </a:r>
            <a:r>
              <a:rPr lang="en-US" dirty="0">
                <a:latin typeface="Courier New" panose="02070309020205020404" pitchFamily="49" charset="0"/>
                <a:cs typeface="Courier New" panose="02070309020205020404" pitchFamily="49" charset="0"/>
              </a:rPr>
              <a:t> 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9" name="TextBox 8">
            <a:extLst>
              <a:ext uri="{FF2B5EF4-FFF2-40B4-BE49-F238E27FC236}">
                <a16:creationId xmlns:a16="http://schemas.microsoft.com/office/drawing/2014/main" id="{AC182160-84AA-E544-A908-E70D728776CE}"/>
              </a:ext>
            </a:extLst>
          </p:cNvPr>
          <p:cNvSpPr txBox="1"/>
          <p:nvPr/>
        </p:nvSpPr>
        <p:spPr>
          <a:xfrm>
            <a:off x="11327326"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22" name="Group 21">
            <a:extLst>
              <a:ext uri="{FF2B5EF4-FFF2-40B4-BE49-F238E27FC236}">
                <a16:creationId xmlns:a16="http://schemas.microsoft.com/office/drawing/2014/main" id="{31790C39-B5CB-694D-BF22-EBEF6CFA2FCD}"/>
              </a:ext>
            </a:extLst>
          </p:cNvPr>
          <p:cNvGrpSpPr/>
          <p:nvPr/>
        </p:nvGrpSpPr>
        <p:grpSpPr>
          <a:xfrm>
            <a:off x="12378163" y="4477223"/>
            <a:ext cx="954107" cy="954106"/>
            <a:chOff x="3141432" y="6123141"/>
            <a:chExt cx="1699044" cy="1719951"/>
          </a:xfrm>
        </p:grpSpPr>
        <p:pic>
          <p:nvPicPr>
            <p:cNvPr id="23" name="Picture 22" descr="Icon&#10;&#10;Description automatically generated">
              <a:extLst>
                <a:ext uri="{FF2B5EF4-FFF2-40B4-BE49-F238E27FC236}">
                  <a16:creationId xmlns:a16="http://schemas.microsoft.com/office/drawing/2014/main" id="{58793FA1-E82B-3545-B4A2-6BE785B928AC}"/>
                </a:ext>
              </a:extLst>
            </p:cNvPr>
            <p:cNvPicPr>
              <a:picLocks noChangeAspect="1"/>
            </p:cNvPicPr>
            <p:nvPr/>
          </p:nvPicPr>
          <p:blipFill>
            <a:blip r:embed="rId4"/>
            <a:stretch>
              <a:fillRect/>
            </a:stretch>
          </p:blipFill>
          <p:spPr>
            <a:xfrm>
              <a:off x="3141432" y="6144048"/>
              <a:ext cx="1699044" cy="1699044"/>
            </a:xfrm>
            <a:prstGeom prst="rect">
              <a:avLst/>
            </a:prstGeom>
          </p:spPr>
        </p:pic>
        <p:pic>
          <p:nvPicPr>
            <p:cNvPr id="24" name="Picture 2" descr="💢 Anger Symbol Meaning with Pictures: from A to Z">
              <a:extLst>
                <a:ext uri="{FF2B5EF4-FFF2-40B4-BE49-F238E27FC236}">
                  <a16:creationId xmlns:a16="http://schemas.microsoft.com/office/drawing/2014/main" id="{2D6879FD-273E-5445-9915-69BC2CC77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953350"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6"/>
          <a:stretch>
            <a:fillRect/>
          </a:stretch>
        </p:blipFill>
        <p:spPr>
          <a:xfrm rot="699673">
            <a:off x="10048398" y="3357831"/>
            <a:ext cx="1277551" cy="1277551"/>
          </a:xfrm>
          <a:prstGeom prst="rect">
            <a:avLst/>
          </a:prstGeom>
        </p:spPr>
      </p:pic>
      <p:sp>
        <p:nvSpPr>
          <p:cNvPr id="18" name="Rectangle 17">
            <a:extLst>
              <a:ext uri="{FF2B5EF4-FFF2-40B4-BE49-F238E27FC236}">
                <a16:creationId xmlns:a16="http://schemas.microsoft.com/office/drawing/2014/main" id="{3B36BF84-DDFD-7649-A807-622D15671EEB}"/>
              </a:ext>
            </a:extLst>
          </p:cNvPr>
          <p:cNvSpPr/>
          <p:nvPr/>
        </p:nvSpPr>
        <p:spPr>
          <a:xfrm>
            <a:off x="5295889" y="5817464"/>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endParaRPr lang="en-US" dirty="0">
              <a:solidFill>
                <a:srgbClr val="FF0000"/>
              </a:solidFill>
              <a:latin typeface="Courier New" panose="02070309020205020404" pitchFamily="49" charset="0"/>
              <a:cs typeface="Courier New" panose="02070309020205020404" pitchFamily="49" charset="0"/>
            </a:endParaRPr>
          </a:p>
        </p:txBody>
      </p:sp>
      <p:grpSp>
        <p:nvGrpSpPr>
          <p:cNvPr id="33" name="Group 32">
            <a:extLst>
              <a:ext uri="{FF2B5EF4-FFF2-40B4-BE49-F238E27FC236}">
                <a16:creationId xmlns:a16="http://schemas.microsoft.com/office/drawing/2014/main" id="{9F78CCDE-5F5A-D043-B3A6-C91BCC88A248}"/>
              </a:ext>
            </a:extLst>
          </p:cNvPr>
          <p:cNvGrpSpPr/>
          <p:nvPr/>
        </p:nvGrpSpPr>
        <p:grpSpPr>
          <a:xfrm>
            <a:off x="2856711" y="6197280"/>
            <a:ext cx="1939092" cy="1100290"/>
            <a:chOff x="3070749" y="3909592"/>
            <a:chExt cx="1939092" cy="1100290"/>
          </a:xfrm>
        </p:grpSpPr>
        <p:pic>
          <p:nvPicPr>
            <p:cNvPr id="34" name="Picture 6" descr="998 Fudge Illustrations &amp; Clip Art - iStock">
              <a:extLst>
                <a:ext uri="{FF2B5EF4-FFF2-40B4-BE49-F238E27FC236}">
                  <a16:creationId xmlns:a16="http://schemas.microsoft.com/office/drawing/2014/main" id="{7515254C-0AA7-334A-AC7B-358547AD7B3D}"/>
                </a:ext>
              </a:extLst>
            </p:cNvPr>
            <p:cNvPicPr>
              <a:picLocks noChangeAspect="1" noChangeArrowheads="1"/>
            </p:cNvPicPr>
            <p:nvPr/>
          </p:nvPicPr>
          <p:blipFill rotWithShape="1">
            <a:blip r:embed="rId7">
              <a:alphaModFix/>
              <a:extLst>
                <a:ext uri="{BEBA8EAE-BF5A-486C-A8C5-ECC9F3942E4B}">
                  <a14:imgProps xmlns:a14="http://schemas.microsoft.com/office/drawing/2010/main">
                    <a14:imgLayer r:embed="rId8">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E48B1EAF-4E32-5A4F-BA0B-F2D1F48FD582}"/>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a:extLst>
                <a:ext uri="{FF2B5EF4-FFF2-40B4-BE49-F238E27FC236}">
                  <a16:creationId xmlns:a16="http://schemas.microsoft.com/office/drawing/2014/main" id="{BEE195DE-D886-BB4E-92C0-952DD63F015B}"/>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37" name="Picture 2">
            <a:extLst>
              <a:ext uri="{FF2B5EF4-FFF2-40B4-BE49-F238E27FC236}">
                <a16:creationId xmlns:a16="http://schemas.microsoft.com/office/drawing/2014/main" id="{B12C6026-F764-8742-BB22-62E35785604E}"/>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CC066FBD-F02C-EB43-837E-3744574A241B}"/>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01262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2C5E0868-53D2-7840-AD30-BBFC4CBB8CFA}"/>
              </a:ext>
            </a:extLst>
          </p:cNvPr>
          <p:cNvSpPr/>
          <p:nvPr/>
        </p:nvSpPr>
        <p:spPr>
          <a:xfrm>
            <a:off x="520700" y="2857500"/>
            <a:ext cx="13576300" cy="4914900"/>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p:txBody>
          <a:bodyPr/>
          <a:lstStyle/>
          <a:p>
            <a:r>
              <a:rPr lang="en-US" dirty="0"/>
              <a:t>What is controlled text generation?</a:t>
            </a:r>
          </a:p>
          <a:p>
            <a:endParaRPr lang="en-US" dirty="0"/>
          </a:p>
          <a:p>
            <a:r>
              <a:rPr lang="en-US" dirty="0"/>
              <a:t>Our method </a:t>
            </a:r>
            <a:r>
              <a:rPr lang="en-US" dirty="0">
                <a:solidFill>
                  <a:srgbClr val="4472C4"/>
                </a:solidFill>
              </a:rPr>
              <a:t>FUDGE</a:t>
            </a:r>
            <a:r>
              <a:rPr lang="en-US" b="1" dirty="0"/>
              <a:t>: </a:t>
            </a:r>
            <a:r>
              <a:rPr lang="en-US" dirty="0" err="1">
                <a:solidFill>
                  <a:srgbClr val="4472C4"/>
                </a:solidFill>
              </a:rPr>
              <a:t>FU</a:t>
            </a:r>
            <a:r>
              <a:rPr lang="en-US" dirty="0" err="1"/>
              <a:t>ture</a:t>
            </a:r>
            <a:r>
              <a:rPr lang="en-US" dirty="0"/>
              <a:t> </a:t>
            </a:r>
            <a:r>
              <a:rPr lang="en-US" dirty="0">
                <a:solidFill>
                  <a:srgbClr val="4472C4"/>
                </a:solidFill>
              </a:rPr>
              <a:t>D</a:t>
            </a:r>
            <a:r>
              <a:rPr lang="en-US" dirty="0"/>
              <a:t>iscriminators for </a:t>
            </a:r>
            <a:r>
              <a:rPr lang="en-US" dirty="0" err="1">
                <a:solidFill>
                  <a:srgbClr val="4472C4"/>
                </a:solidFill>
              </a:rPr>
              <a:t>GE</a:t>
            </a:r>
            <a:r>
              <a:rPr lang="en-US" dirty="0" err="1"/>
              <a:t>neration</a:t>
            </a:r>
            <a:endParaRPr lang="en-US" dirty="0"/>
          </a:p>
          <a:p>
            <a:endParaRPr lang="en-US" dirty="0"/>
          </a:p>
          <a:p>
            <a:r>
              <a:rPr lang="en-US" dirty="0"/>
              <a:t>Experimental results + examples on 3 tasks </a:t>
            </a:r>
          </a:p>
        </p:txBody>
      </p:sp>
      <p:sp>
        <p:nvSpPr>
          <p:cNvPr id="7" name="Rectangle 6">
            <a:extLst>
              <a:ext uri="{FF2B5EF4-FFF2-40B4-BE49-F238E27FC236}">
                <a16:creationId xmlns:a16="http://schemas.microsoft.com/office/drawing/2014/main" id="{DE220422-9C43-8D43-B2C5-0624309FFAD0}"/>
              </a:ext>
            </a:extLst>
          </p:cNvPr>
          <p:cNvSpPr/>
          <p:nvPr/>
        </p:nvSpPr>
        <p:spPr>
          <a:xfrm>
            <a:off x="520700" y="3286691"/>
            <a:ext cx="13576300" cy="3002898"/>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03170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Controlled Generation + Conditioning</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 that</a:t>
            </a:r>
            <a:r>
              <a:rPr lang="en-US" dirty="0">
                <a:latin typeface="Courier New" panose="02070309020205020404" pitchFamily="49" charset="0"/>
                <a:cs typeface="Courier New" panose="02070309020205020404" pitchFamily="49" charset="0"/>
              </a:rPr>
              <a:t> 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9" name="TextBox 8">
            <a:extLst>
              <a:ext uri="{FF2B5EF4-FFF2-40B4-BE49-F238E27FC236}">
                <a16:creationId xmlns:a16="http://schemas.microsoft.com/office/drawing/2014/main" id="{AC182160-84AA-E544-A908-E70D728776CE}"/>
              </a:ext>
            </a:extLst>
          </p:cNvPr>
          <p:cNvSpPr txBox="1"/>
          <p:nvPr/>
        </p:nvSpPr>
        <p:spPr>
          <a:xfrm>
            <a:off x="11327326"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22" name="Group 21">
            <a:extLst>
              <a:ext uri="{FF2B5EF4-FFF2-40B4-BE49-F238E27FC236}">
                <a16:creationId xmlns:a16="http://schemas.microsoft.com/office/drawing/2014/main" id="{31790C39-B5CB-694D-BF22-EBEF6CFA2FCD}"/>
              </a:ext>
            </a:extLst>
          </p:cNvPr>
          <p:cNvGrpSpPr/>
          <p:nvPr/>
        </p:nvGrpSpPr>
        <p:grpSpPr>
          <a:xfrm>
            <a:off x="12378163" y="4477223"/>
            <a:ext cx="954107" cy="954106"/>
            <a:chOff x="3141432" y="6123141"/>
            <a:chExt cx="1699044" cy="1719951"/>
          </a:xfrm>
        </p:grpSpPr>
        <p:pic>
          <p:nvPicPr>
            <p:cNvPr id="23" name="Picture 22" descr="Icon&#10;&#10;Description automatically generated">
              <a:extLst>
                <a:ext uri="{FF2B5EF4-FFF2-40B4-BE49-F238E27FC236}">
                  <a16:creationId xmlns:a16="http://schemas.microsoft.com/office/drawing/2014/main" id="{58793FA1-E82B-3545-B4A2-6BE785B928AC}"/>
                </a:ext>
              </a:extLst>
            </p:cNvPr>
            <p:cNvPicPr>
              <a:picLocks noChangeAspect="1"/>
            </p:cNvPicPr>
            <p:nvPr/>
          </p:nvPicPr>
          <p:blipFill>
            <a:blip r:embed="rId4"/>
            <a:stretch>
              <a:fillRect/>
            </a:stretch>
          </p:blipFill>
          <p:spPr>
            <a:xfrm>
              <a:off x="3141432" y="6144048"/>
              <a:ext cx="1699044" cy="1699044"/>
            </a:xfrm>
            <a:prstGeom prst="rect">
              <a:avLst/>
            </a:prstGeom>
          </p:spPr>
        </p:pic>
        <p:pic>
          <p:nvPicPr>
            <p:cNvPr id="24" name="Picture 2" descr="💢 Anger Symbol Meaning with Pictures: from A to Z">
              <a:extLst>
                <a:ext uri="{FF2B5EF4-FFF2-40B4-BE49-F238E27FC236}">
                  <a16:creationId xmlns:a16="http://schemas.microsoft.com/office/drawing/2014/main" id="{2D6879FD-273E-5445-9915-69BC2CC77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BAC4682A-1D51-904E-A498-750668CA49C9}"/>
              </a:ext>
            </a:extLst>
          </p:cNvPr>
          <p:cNvSpPr/>
          <p:nvPr/>
        </p:nvSpPr>
        <p:spPr>
          <a:xfrm>
            <a:off x="5295889" y="5817464"/>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a:t>
            </a:r>
            <a:r>
              <a:rPr lang="en-US" dirty="0">
                <a:latin typeface="Courier New" panose="02070309020205020404" pitchFamily="49" charset="0"/>
                <a:cs typeface="Courier New" panose="02070309020205020404" pitchFamily="49" charset="0"/>
              </a:rPr>
              <a:t> we have is all propaganda, so, it’s important to see other versions of what’s happening…</a:t>
            </a:r>
            <a:endParaRPr lang="en-US" dirty="0">
              <a:solidFill>
                <a:srgbClr val="FF0000"/>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953350"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6"/>
          <a:stretch>
            <a:fillRect/>
          </a:stretch>
        </p:blipFill>
        <p:spPr>
          <a:xfrm rot="699673">
            <a:off x="10048398" y="3357831"/>
            <a:ext cx="1277551" cy="1277551"/>
          </a:xfrm>
          <a:prstGeom prst="rect">
            <a:avLst/>
          </a:prstGeom>
        </p:spPr>
      </p:pic>
      <p:grpSp>
        <p:nvGrpSpPr>
          <p:cNvPr id="27" name="Group 26">
            <a:extLst>
              <a:ext uri="{FF2B5EF4-FFF2-40B4-BE49-F238E27FC236}">
                <a16:creationId xmlns:a16="http://schemas.microsoft.com/office/drawing/2014/main" id="{1BE235B6-87DE-9944-8894-FBDDF42F3F16}"/>
              </a:ext>
            </a:extLst>
          </p:cNvPr>
          <p:cNvGrpSpPr/>
          <p:nvPr/>
        </p:nvGrpSpPr>
        <p:grpSpPr>
          <a:xfrm>
            <a:off x="2856711" y="6197280"/>
            <a:ext cx="1939092" cy="1100290"/>
            <a:chOff x="3070749" y="3909592"/>
            <a:chExt cx="1939092" cy="1100290"/>
          </a:xfrm>
        </p:grpSpPr>
        <p:pic>
          <p:nvPicPr>
            <p:cNvPr id="29" name="Picture 6" descr="998 Fudge Illustrations &amp; Clip Art - iStock">
              <a:extLst>
                <a:ext uri="{FF2B5EF4-FFF2-40B4-BE49-F238E27FC236}">
                  <a16:creationId xmlns:a16="http://schemas.microsoft.com/office/drawing/2014/main" id="{F44354EB-D8FB-C849-BFC2-402550A08DFD}"/>
                </a:ext>
              </a:extLst>
            </p:cNvPr>
            <p:cNvPicPr>
              <a:picLocks noChangeAspect="1" noChangeArrowheads="1"/>
            </p:cNvPicPr>
            <p:nvPr/>
          </p:nvPicPr>
          <p:blipFill rotWithShape="1">
            <a:blip r:embed="rId7">
              <a:alphaModFix/>
              <a:extLst>
                <a:ext uri="{BEBA8EAE-BF5A-486C-A8C5-ECC9F3942E4B}">
                  <a14:imgProps xmlns:a14="http://schemas.microsoft.com/office/drawing/2010/main">
                    <a14:imgLayer r:embed="rId8">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56F20350-D235-5246-853B-7D66DCFECDC0}"/>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3E0543CA-42D5-C344-9394-187D4215B8C8}"/>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32" name="Picture 2">
            <a:extLst>
              <a:ext uri="{FF2B5EF4-FFF2-40B4-BE49-F238E27FC236}">
                <a16:creationId xmlns:a16="http://schemas.microsoft.com/office/drawing/2014/main" id="{0F1EF68A-8CFD-2A4A-8C53-1E3589DB373B}"/>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350238C8-319A-B540-9E85-2C77A8296E37}"/>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13134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Controlled Generation + Conditioning</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 that</a:t>
            </a:r>
            <a:r>
              <a:rPr lang="en-US" dirty="0">
                <a:latin typeface="Courier New" panose="02070309020205020404" pitchFamily="49" charset="0"/>
                <a:cs typeface="Courier New" panose="02070309020205020404" pitchFamily="49" charset="0"/>
              </a:rPr>
              <a:t> 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9" name="TextBox 8">
            <a:extLst>
              <a:ext uri="{FF2B5EF4-FFF2-40B4-BE49-F238E27FC236}">
                <a16:creationId xmlns:a16="http://schemas.microsoft.com/office/drawing/2014/main" id="{AC182160-84AA-E544-A908-E70D728776CE}"/>
              </a:ext>
            </a:extLst>
          </p:cNvPr>
          <p:cNvSpPr txBox="1"/>
          <p:nvPr/>
        </p:nvSpPr>
        <p:spPr>
          <a:xfrm>
            <a:off x="11327326"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22" name="Group 21">
            <a:extLst>
              <a:ext uri="{FF2B5EF4-FFF2-40B4-BE49-F238E27FC236}">
                <a16:creationId xmlns:a16="http://schemas.microsoft.com/office/drawing/2014/main" id="{31790C39-B5CB-694D-BF22-EBEF6CFA2FCD}"/>
              </a:ext>
            </a:extLst>
          </p:cNvPr>
          <p:cNvGrpSpPr/>
          <p:nvPr/>
        </p:nvGrpSpPr>
        <p:grpSpPr>
          <a:xfrm>
            <a:off x="12378163" y="4477223"/>
            <a:ext cx="954107" cy="954106"/>
            <a:chOff x="3141432" y="6123141"/>
            <a:chExt cx="1699044" cy="1719951"/>
          </a:xfrm>
        </p:grpSpPr>
        <p:pic>
          <p:nvPicPr>
            <p:cNvPr id="23" name="Picture 22" descr="Icon&#10;&#10;Description automatically generated">
              <a:extLst>
                <a:ext uri="{FF2B5EF4-FFF2-40B4-BE49-F238E27FC236}">
                  <a16:creationId xmlns:a16="http://schemas.microsoft.com/office/drawing/2014/main" id="{58793FA1-E82B-3545-B4A2-6BE785B928AC}"/>
                </a:ext>
              </a:extLst>
            </p:cNvPr>
            <p:cNvPicPr>
              <a:picLocks noChangeAspect="1"/>
            </p:cNvPicPr>
            <p:nvPr/>
          </p:nvPicPr>
          <p:blipFill>
            <a:blip r:embed="rId4"/>
            <a:stretch>
              <a:fillRect/>
            </a:stretch>
          </p:blipFill>
          <p:spPr>
            <a:xfrm>
              <a:off x="3141432" y="6144048"/>
              <a:ext cx="1699044" cy="1699044"/>
            </a:xfrm>
            <a:prstGeom prst="rect">
              <a:avLst/>
            </a:prstGeom>
          </p:spPr>
        </p:pic>
        <p:pic>
          <p:nvPicPr>
            <p:cNvPr id="24" name="Picture 2" descr="💢 Anger Symbol Meaning with Pictures: from A to Z">
              <a:extLst>
                <a:ext uri="{FF2B5EF4-FFF2-40B4-BE49-F238E27FC236}">
                  <a16:creationId xmlns:a16="http://schemas.microsoft.com/office/drawing/2014/main" id="{2D6879FD-273E-5445-9915-69BC2CC77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BAC4682A-1D51-904E-A498-750668CA49C9}"/>
              </a:ext>
            </a:extLst>
          </p:cNvPr>
          <p:cNvSpPr/>
          <p:nvPr/>
        </p:nvSpPr>
        <p:spPr>
          <a:xfrm>
            <a:off x="5295889" y="5817464"/>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a:t>
            </a:r>
            <a:r>
              <a:rPr lang="en-US" dirty="0">
                <a:latin typeface="Courier New" panose="02070309020205020404" pitchFamily="49" charset="0"/>
                <a:cs typeface="Courier New" panose="02070309020205020404" pitchFamily="49" charset="0"/>
              </a:rPr>
              <a:t> we have is all propaganda, so, it’s important to see other versions of what’s happening…</a:t>
            </a:r>
            <a:endParaRPr lang="en-US" dirty="0">
              <a:solidFill>
                <a:srgbClr val="FF0000"/>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953350"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7" name="TextBox 26">
            <a:extLst>
              <a:ext uri="{FF2B5EF4-FFF2-40B4-BE49-F238E27FC236}">
                <a16:creationId xmlns:a16="http://schemas.microsoft.com/office/drawing/2014/main" id="{F3FFD54E-8343-EB44-87BB-406E873F4090}"/>
              </a:ext>
            </a:extLst>
          </p:cNvPr>
          <p:cNvSpPr txBox="1"/>
          <p:nvPr/>
        </p:nvSpPr>
        <p:spPr>
          <a:xfrm>
            <a:off x="11301746"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31" name="Picture 30" descr="Logo, company name&#10;&#10;Description automatically generated">
            <a:extLst>
              <a:ext uri="{FF2B5EF4-FFF2-40B4-BE49-F238E27FC236}">
                <a16:creationId xmlns:a16="http://schemas.microsoft.com/office/drawing/2014/main" id="{81060F78-ACD3-3C4F-89AC-023A5C80047F}"/>
              </a:ext>
            </a:extLst>
          </p:cNvPr>
          <p:cNvPicPr>
            <a:picLocks noChangeAspect="1"/>
          </p:cNvPicPr>
          <p:nvPr/>
        </p:nvPicPr>
        <p:blipFill>
          <a:blip r:embed="rId6"/>
          <a:stretch>
            <a:fillRect/>
          </a:stretch>
        </p:blipFill>
        <p:spPr>
          <a:xfrm>
            <a:off x="12378164" y="6388458"/>
            <a:ext cx="954107" cy="954107"/>
          </a:xfrm>
          <a:prstGeom prst="rect">
            <a:avLst/>
          </a:prstGeom>
        </p:spPr>
      </p:pic>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7"/>
          <a:stretch>
            <a:fillRect/>
          </a:stretch>
        </p:blipFill>
        <p:spPr>
          <a:xfrm rot="699673">
            <a:off x="10048398" y="3357831"/>
            <a:ext cx="1277551" cy="1277551"/>
          </a:xfrm>
          <a:prstGeom prst="rect">
            <a:avLst/>
          </a:prstGeom>
        </p:spPr>
      </p:pic>
      <p:grpSp>
        <p:nvGrpSpPr>
          <p:cNvPr id="40" name="Group 39">
            <a:extLst>
              <a:ext uri="{FF2B5EF4-FFF2-40B4-BE49-F238E27FC236}">
                <a16:creationId xmlns:a16="http://schemas.microsoft.com/office/drawing/2014/main" id="{FDCF552D-2DF8-8946-94DA-B002A0401555}"/>
              </a:ext>
            </a:extLst>
          </p:cNvPr>
          <p:cNvGrpSpPr/>
          <p:nvPr/>
        </p:nvGrpSpPr>
        <p:grpSpPr>
          <a:xfrm>
            <a:off x="2856711" y="6197280"/>
            <a:ext cx="1939092" cy="1100290"/>
            <a:chOff x="3070749" y="3909592"/>
            <a:chExt cx="1939092" cy="1100290"/>
          </a:xfrm>
        </p:grpSpPr>
        <p:pic>
          <p:nvPicPr>
            <p:cNvPr id="41" name="Picture 6" descr="998 Fudge Illustrations &amp; Clip Art - iStock">
              <a:extLst>
                <a:ext uri="{FF2B5EF4-FFF2-40B4-BE49-F238E27FC236}">
                  <a16:creationId xmlns:a16="http://schemas.microsoft.com/office/drawing/2014/main" id="{7BC4965A-C5DA-1840-AA5F-764EDA76065B}"/>
                </a:ext>
              </a:extLst>
            </p:cNvPr>
            <p:cNvPicPr>
              <a:picLocks noChangeAspect="1" noChangeArrowheads="1"/>
            </p:cNvPicPr>
            <p:nvPr/>
          </p:nvPicPr>
          <p:blipFill rotWithShape="1">
            <a:blip r:embed="rId8">
              <a:alphaModFix/>
              <a:extLst>
                <a:ext uri="{BEBA8EAE-BF5A-486C-A8C5-ECC9F3942E4B}">
                  <a14:imgProps xmlns:a14="http://schemas.microsoft.com/office/drawing/2010/main">
                    <a14:imgLayer r:embed="rId9">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970B7367-2CE0-1F42-B0B2-6DB690099E83}"/>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ectangle 42">
              <a:extLst>
                <a:ext uri="{FF2B5EF4-FFF2-40B4-BE49-F238E27FC236}">
                  <a16:creationId xmlns:a16="http://schemas.microsoft.com/office/drawing/2014/main" id="{334B9428-0C8E-1746-96A6-0459807E34D8}"/>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44" name="Picture 2">
            <a:extLst>
              <a:ext uri="{FF2B5EF4-FFF2-40B4-BE49-F238E27FC236}">
                <a16:creationId xmlns:a16="http://schemas.microsoft.com/office/drawing/2014/main" id="{41E6D449-8EEC-3F42-8250-E3EB461AD411}"/>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BEB74ACC-2BC1-C949-9F9A-06451F1D9680}"/>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18085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 About Rejection Sampling?</a:t>
            </a: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4"/>
          <a:stretch>
            <a:fillRect/>
          </a:stretch>
        </p:blipFill>
        <p:spPr>
          <a:xfrm rot="699673">
            <a:off x="10048398" y="3357831"/>
            <a:ext cx="1277551" cy="1277551"/>
          </a:xfrm>
          <a:prstGeom prst="rect">
            <a:avLst/>
          </a:prstGeom>
        </p:spPr>
      </p:pic>
      <p:pic>
        <p:nvPicPr>
          <p:cNvPr id="14" name="Picture 2">
            <a:extLst>
              <a:ext uri="{FF2B5EF4-FFF2-40B4-BE49-F238E27FC236}">
                <a16:creationId xmlns:a16="http://schemas.microsoft.com/office/drawing/2014/main" id="{AAE127D5-73CE-A24E-9B46-CE275C42765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64322638-B21C-7140-A2EE-08253F39C666}"/>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96531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 About Rejection Sampling?</a:t>
            </a:r>
          </a:p>
        </p:txBody>
      </p:sp>
      <p:sp>
        <p:nvSpPr>
          <p:cNvPr id="4" name="Rectangle 3">
            <a:extLst>
              <a:ext uri="{FF2B5EF4-FFF2-40B4-BE49-F238E27FC236}">
                <a16:creationId xmlns:a16="http://schemas.microsoft.com/office/drawing/2014/main" id="{2C5E0868-53D2-7840-AD30-BBFC4CBB8CFA}"/>
              </a:ext>
            </a:extLst>
          </p:cNvPr>
          <p:cNvSpPr/>
          <p:nvPr/>
        </p:nvSpPr>
        <p:spPr>
          <a:xfrm>
            <a:off x="5295891" y="3645848"/>
            <a:ext cx="3992202" cy="584393"/>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800" dirty="0">
                <a:latin typeface="Courier New" panose="02070309020205020404" pitchFamily="49" charset="0"/>
                <a:cs typeface="Courier New" panose="02070309020205020404" pitchFamily="49" charset="0"/>
              </a:rPr>
              <a:t>the information that, that we have is all propaganda, then is important to see other versions of what’s happening…</a:t>
            </a: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4"/>
          <a:stretch>
            <a:fillRect/>
          </a:stretch>
        </p:blipFill>
        <p:spPr>
          <a:xfrm rot="699673">
            <a:off x="10048398" y="3357831"/>
            <a:ext cx="1277551" cy="1277551"/>
          </a:xfrm>
          <a:prstGeom prst="rect">
            <a:avLst/>
          </a:prstGeom>
        </p:spPr>
      </p:pic>
      <p:sp>
        <p:nvSpPr>
          <p:cNvPr id="20" name="Rectangle 19">
            <a:extLst>
              <a:ext uri="{FF2B5EF4-FFF2-40B4-BE49-F238E27FC236}">
                <a16:creationId xmlns:a16="http://schemas.microsoft.com/office/drawing/2014/main" id="{910AA408-0E73-1A4E-889A-24BC6992772D}"/>
              </a:ext>
            </a:extLst>
          </p:cNvPr>
          <p:cNvSpPr/>
          <p:nvPr/>
        </p:nvSpPr>
        <p:spPr>
          <a:xfrm>
            <a:off x="5293485" y="4459113"/>
            <a:ext cx="3994608" cy="584393"/>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800" dirty="0">
                <a:latin typeface="Courier New" panose="02070309020205020404" pitchFamily="49" charset="0"/>
                <a:cs typeface="Courier New" panose="02070309020205020404" pitchFamily="49" charset="0"/>
              </a:rPr>
              <a:t>the information that, that we have is all propaganda, so is important to see other versions of what’s happening…</a:t>
            </a:r>
          </a:p>
          <a:p>
            <a:endParaRPr lang="en-US" sz="800" dirty="0">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3C4D642C-0E71-8A45-AC8B-AC142C18F135}"/>
              </a:ext>
            </a:extLst>
          </p:cNvPr>
          <p:cNvSpPr/>
          <p:nvPr/>
        </p:nvSpPr>
        <p:spPr>
          <a:xfrm>
            <a:off x="5286685" y="5257292"/>
            <a:ext cx="3992202" cy="584393"/>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800" dirty="0">
                <a:latin typeface="Courier New" panose="02070309020205020404" pitchFamily="49" charset="0"/>
                <a:cs typeface="Courier New" panose="02070309020205020404" pitchFamily="49" charset="0"/>
              </a:rPr>
              <a:t>the information that we have is all propaganda, then is important to see other versions of what’s happening…</a:t>
            </a:r>
          </a:p>
        </p:txBody>
      </p:sp>
      <p:sp>
        <p:nvSpPr>
          <p:cNvPr id="26" name="Rectangle 25">
            <a:extLst>
              <a:ext uri="{FF2B5EF4-FFF2-40B4-BE49-F238E27FC236}">
                <a16:creationId xmlns:a16="http://schemas.microsoft.com/office/drawing/2014/main" id="{6BC4216A-E6BB-6140-B3FF-EAC5F054C50D}"/>
              </a:ext>
            </a:extLst>
          </p:cNvPr>
          <p:cNvSpPr/>
          <p:nvPr/>
        </p:nvSpPr>
        <p:spPr>
          <a:xfrm>
            <a:off x="5284279" y="6070557"/>
            <a:ext cx="3994608" cy="584393"/>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800" dirty="0">
                <a:latin typeface="Courier New" panose="02070309020205020404" pitchFamily="49" charset="0"/>
                <a:cs typeface="Courier New" panose="02070309020205020404" pitchFamily="49" charset="0"/>
              </a:rPr>
              <a:t>the information that, that we have is all propaganda, then it is important to see other versions of what’s happening…</a:t>
            </a:r>
          </a:p>
          <a:p>
            <a:endParaRPr lang="en-US" sz="800" dirty="0">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ADEA1E5C-BDCA-3148-9B43-2FA823F6DB05}"/>
              </a:ext>
            </a:extLst>
          </p:cNvPr>
          <p:cNvSpPr/>
          <p:nvPr/>
        </p:nvSpPr>
        <p:spPr>
          <a:xfrm>
            <a:off x="5286685" y="6895543"/>
            <a:ext cx="3992202" cy="584393"/>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800" dirty="0">
                <a:latin typeface="Courier New" panose="02070309020205020404" pitchFamily="49" charset="0"/>
                <a:cs typeface="Courier New" panose="02070309020205020404" pitchFamily="49" charset="0"/>
              </a:rPr>
              <a:t>The information that we have is all propaganda, so it is important to see other versions of what’s happening…</a:t>
            </a:r>
          </a:p>
        </p:txBody>
      </p:sp>
      <p:pic>
        <p:nvPicPr>
          <p:cNvPr id="23" name="Picture 2">
            <a:extLst>
              <a:ext uri="{FF2B5EF4-FFF2-40B4-BE49-F238E27FC236}">
                <a16:creationId xmlns:a16="http://schemas.microsoft.com/office/drawing/2014/main" id="{20D187A4-1078-C64F-8F17-6A2340E9AF2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80139A0D-013B-2D4E-9C9E-932547D3223D}"/>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29269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 About Rejection Sampling?</a:t>
            </a:r>
          </a:p>
        </p:txBody>
      </p:sp>
      <p:sp>
        <p:nvSpPr>
          <p:cNvPr id="4" name="Rectangle 3">
            <a:extLst>
              <a:ext uri="{FF2B5EF4-FFF2-40B4-BE49-F238E27FC236}">
                <a16:creationId xmlns:a16="http://schemas.microsoft.com/office/drawing/2014/main" id="{2C5E0868-53D2-7840-AD30-BBFC4CBB8CFA}"/>
              </a:ext>
            </a:extLst>
          </p:cNvPr>
          <p:cNvSpPr/>
          <p:nvPr/>
        </p:nvSpPr>
        <p:spPr>
          <a:xfrm>
            <a:off x="5295891" y="3645848"/>
            <a:ext cx="3992202" cy="584393"/>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800" dirty="0">
                <a:latin typeface="Courier New" panose="02070309020205020404" pitchFamily="49" charset="0"/>
                <a:cs typeface="Courier New" panose="02070309020205020404" pitchFamily="49" charset="0"/>
              </a:rPr>
              <a:t>the information that, that we have is all propaganda, then is important to see other versions of what’s happening…</a:t>
            </a: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9" name="TextBox 8">
            <a:extLst>
              <a:ext uri="{FF2B5EF4-FFF2-40B4-BE49-F238E27FC236}">
                <a16:creationId xmlns:a16="http://schemas.microsoft.com/office/drawing/2014/main" id="{AC182160-84AA-E544-A908-E70D728776CE}"/>
              </a:ext>
            </a:extLst>
          </p:cNvPr>
          <p:cNvSpPr txBox="1"/>
          <p:nvPr/>
        </p:nvSpPr>
        <p:spPr>
          <a:xfrm>
            <a:off x="11567842" y="4774848"/>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4"/>
          <a:stretch>
            <a:fillRect/>
          </a:stretch>
        </p:blipFill>
        <p:spPr>
          <a:xfrm rot="699673">
            <a:off x="10048398" y="3357831"/>
            <a:ext cx="1277551" cy="1277551"/>
          </a:xfrm>
          <a:prstGeom prst="rect">
            <a:avLst/>
          </a:prstGeom>
        </p:spPr>
      </p:pic>
      <p:grpSp>
        <p:nvGrpSpPr>
          <p:cNvPr id="22" name="Group 21">
            <a:extLst>
              <a:ext uri="{FF2B5EF4-FFF2-40B4-BE49-F238E27FC236}">
                <a16:creationId xmlns:a16="http://schemas.microsoft.com/office/drawing/2014/main" id="{31790C39-B5CB-694D-BF22-EBEF6CFA2FCD}"/>
              </a:ext>
            </a:extLst>
          </p:cNvPr>
          <p:cNvGrpSpPr/>
          <p:nvPr/>
        </p:nvGrpSpPr>
        <p:grpSpPr>
          <a:xfrm>
            <a:off x="12998870" y="3679817"/>
            <a:ext cx="458570" cy="442440"/>
            <a:chOff x="3141432" y="6123141"/>
            <a:chExt cx="1699044" cy="1719951"/>
          </a:xfrm>
        </p:grpSpPr>
        <p:pic>
          <p:nvPicPr>
            <p:cNvPr id="23" name="Picture 22" descr="Icon&#10;&#10;Description automatically generated">
              <a:extLst>
                <a:ext uri="{FF2B5EF4-FFF2-40B4-BE49-F238E27FC236}">
                  <a16:creationId xmlns:a16="http://schemas.microsoft.com/office/drawing/2014/main" id="{58793FA1-E82B-3545-B4A2-6BE785B928AC}"/>
                </a:ext>
              </a:extLst>
            </p:cNvPr>
            <p:cNvPicPr>
              <a:picLocks noChangeAspect="1"/>
            </p:cNvPicPr>
            <p:nvPr/>
          </p:nvPicPr>
          <p:blipFill>
            <a:blip r:embed="rId5"/>
            <a:stretch>
              <a:fillRect/>
            </a:stretch>
          </p:blipFill>
          <p:spPr>
            <a:xfrm>
              <a:off x="3141432" y="6144048"/>
              <a:ext cx="1699044" cy="1699044"/>
            </a:xfrm>
            <a:prstGeom prst="rect">
              <a:avLst/>
            </a:prstGeom>
          </p:spPr>
        </p:pic>
        <p:pic>
          <p:nvPicPr>
            <p:cNvPr id="24" name="Picture 2" descr="💢 Anger Symbol Meaning with Pictures: from A to Z">
              <a:extLst>
                <a:ext uri="{FF2B5EF4-FFF2-40B4-BE49-F238E27FC236}">
                  <a16:creationId xmlns:a16="http://schemas.microsoft.com/office/drawing/2014/main" id="{2D6879FD-273E-5445-9915-69BC2CC774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30" descr="Logo, company name&#10;&#10;Description automatically generated">
            <a:extLst>
              <a:ext uri="{FF2B5EF4-FFF2-40B4-BE49-F238E27FC236}">
                <a16:creationId xmlns:a16="http://schemas.microsoft.com/office/drawing/2014/main" id="{81060F78-ACD3-3C4F-89AC-023A5C80047F}"/>
              </a:ext>
            </a:extLst>
          </p:cNvPr>
          <p:cNvPicPr>
            <a:picLocks noChangeAspect="1"/>
          </p:cNvPicPr>
          <p:nvPr/>
        </p:nvPicPr>
        <p:blipFill>
          <a:blip r:embed="rId7"/>
          <a:stretch>
            <a:fillRect/>
          </a:stretch>
        </p:blipFill>
        <p:spPr>
          <a:xfrm>
            <a:off x="12998870" y="6954251"/>
            <a:ext cx="458570" cy="433846"/>
          </a:xfrm>
          <a:prstGeom prst="rect">
            <a:avLst/>
          </a:prstGeom>
        </p:spPr>
      </p:pic>
      <p:sp>
        <p:nvSpPr>
          <p:cNvPr id="20" name="Rectangle 19">
            <a:extLst>
              <a:ext uri="{FF2B5EF4-FFF2-40B4-BE49-F238E27FC236}">
                <a16:creationId xmlns:a16="http://schemas.microsoft.com/office/drawing/2014/main" id="{910AA408-0E73-1A4E-889A-24BC6992772D}"/>
              </a:ext>
            </a:extLst>
          </p:cNvPr>
          <p:cNvSpPr/>
          <p:nvPr/>
        </p:nvSpPr>
        <p:spPr>
          <a:xfrm>
            <a:off x="5293485" y="4459113"/>
            <a:ext cx="3994608" cy="584393"/>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800" dirty="0">
                <a:latin typeface="Courier New" panose="02070309020205020404" pitchFamily="49" charset="0"/>
                <a:cs typeface="Courier New" panose="02070309020205020404" pitchFamily="49" charset="0"/>
              </a:rPr>
              <a:t>the information that, that we have is all propaganda, so is important to see other versions of what’s happening…</a:t>
            </a:r>
          </a:p>
          <a:p>
            <a:endParaRPr lang="en-US" sz="800" dirty="0">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3C4D642C-0E71-8A45-AC8B-AC142C18F135}"/>
              </a:ext>
            </a:extLst>
          </p:cNvPr>
          <p:cNvSpPr/>
          <p:nvPr/>
        </p:nvSpPr>
        <p:spPr>
          <a:xfrm>
            <a:off x="5286685" y="5257292"/>
            <a:ext cx="3992202" cy="584393"/>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800" dirty="0">
                <a:latin typeface="Courier New" panose="02070309020205020404" pitchFamily="49" charset="0"/>
                <a:cs typeface="Courier New" panose="02070309020205020404" pitchFamily="49" charset="0"/>
              </a:rPr>
              <a:t>the information that we have is all propaganda, then is important to see other versions of what’s happening…</a:t>
            </a:r>
          </a:p>
        </p:txBody>
      </p:sp>
      <p:sp>
        <p:nvSpPr>
          <p:cNvPr id="26" name="Rectangle 25">
            <a:extLst>
              <a:ext uri="{FF2B5EF4-FFF2-40B4-BE49-F238E27FC236}">
                <a16:creationId xmlns:a16="http://schemas.microsoft.com/office/drawing/2014/main" id="{6BC4216A-E6BB-6140-B3FF-EAC5F054C50D}"/>
              </a:ext>
            </a:extLst>
          </p:cNvPr>
          <p:cNvSpPr/>
          <p:nvPr/>
        </p:nvSpPr>
        <p:spPr>
          <a:xfrm>
            <a:off x="5284279" y="6070557"/>
            <a:ext cx="3994608" cy="584393"/>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800" dirty="0">
                <a:latin typeface="Courier New" panose="02070309020205020404" pitchFamily="49" charset="0"/>
                <a:cs typeface="Courier New" panose="02070309020205020404" pitchFamily="49" charset="0"/>
              </a:rPr>
              <a:t>the information that, that we have is all propaganda, then it is important to see other versions of what’s happening…</a:t>
            </a:r>
          </a:p>
          <a:p>
            <a:endParaRPr lang="en-US" sz="800" dirty="0">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ADEA1E5C-BDCA-3148-9B43-2FA823F6DB05}"/>
              </a:ext>
            </a:extLst>
          </p:cNvPr>
          <p:cNvSpPr/>
          <p:nvPr/>
        </p:nvSpPr>
        <p:spPr>
          <a:xfrm>
            <a:off x="5286685" y="6895543"/>
            <a:ext cx="3992202" cy="584393"/>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800" dirty="0">
                <a:latin typeface="Courier New" panose="02070309020205020404" pitchFamily="49" charset="0"/>
                <a:cs typeface="Courier New" panose="02070309020205020404" pitchFamily="49" charset="0"/>
              </a:rPr>
              <a:t>The information that we have is all propaganda, so it is important to see other versions of what’s happening…</a:t>
            </a:r>
          </a:p>
        </p:txBody>
      </p:sp>
      <p:grpSp>
        <p:nvGrpSpPr>
          <p:cNvPr id="35" name="Group 34">
            <a:extLst>
              <a:ext uri="{FF2B5EF4-FFF2-40B4-BE49-F238E27FC236}">
                <a16:creationId xmlns:a16="http://schemas.microsoft.com/office/drawing/2014/main" id="{FED30851-E890-2442-8B07-1F9E9572880A}"/>
              </a:ext>
            </a:extLst>
          </p:cNvPr>
          <p:cNvGrpSpPr/>
          <p:nvPr/>
        </p:nvGrpSpPr>
        <p:grpSpPr>
          <a:xfrm>
            <a:off x="12998870" y="4494378"/>
            <a:ext cx="458570" cy="442440"/>
            <a:chOff x="3141432" y="6123141"/>
            <a:chExt cx="1699044" cy="1719951"/>
          </a:xfrm>
        </p:grpSpPr>
        <p:pic>
          <p:nvPicPr>
            <p:cNvPr id="37" name="Picture 36" descr="Icon&#10;&#10;Description automatically generated">
              <a:extLst>
                <a:ext uri="{FF2B5EF4-FFF2-40B4-BE49-F238E27FC236}">
                  <a16:creationId xmlns:a16="http://schemas.microsoft.com/office/drawing/2014/main" id="{2F617186-5C0C-8143-B7C0-6E177B317E69}"/>
                </a:ext>
              </a:extLst>
            </p:cNvPr>
            <p:cNvPicPr>
              <a:picLocks noChangeAspect="1"/>
            </p:cNvPicPr>
            <p:nvPr/>
          </p:nvPicPr>
          <p:blipFill>
            <a:blip r:embed="rId5"/>
            <a:stretch>
              <a:fillRect/>
            </a:stretch>
          </p:blipFill>
          <p:spPr>
            <a:xfrm>
              <a:off x="3141432" y="6144048"/>
              <a:ext cx="1699044" cy="1699044"/>
            </a:xfrm>
            <a:prstGeom prst="rect">
              <a:avLst/>
            </a:prstGeom>
          </p:spPr>
        </p:pic>
        <p:pic>
          <p:nvPicPr>
            <p:cNvPr id="38" name="Picture 2" descr="💢 Anger Symbol Meaning with Pictures: from A to Z">
              <a:extLst>
                <a:ext uri="{FF2B5EF4-FFF2-40B4-BE49-F238E27FC236}">
                  <a16:creationId xmlns:a16="http://schemas.microsoft.com/office/drawing/2014/main" id="{DA3DD61D-63F6-E649-92D2-DD6006DC2D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4DE5DD6E-0DC1-5F41-BD0D-DEC2935D4252}"/>
              </a:ext>
            </a:extLst>
          </p:cNvPr>
          <p:cNvGrpSpPr/>
          <p:nvPr/>
        </p:nvGrpSpPr>
        <p:grpSpPr>
          <a:xfrm>
            <a:off x="12998870" y="5308939"/>
            <a:ext cx="458570" cy="442440"/>
            <a:chOff x="3141432" y="6123141"/>
            <a:chExt cx="1699044" cy="1719951"/>
          </a:xfrm>
        </p:grpSpPr>
        <p:pic>
          <p:nvPicPr>
            <p:cNvPr id="47" name="Picture 46" descr="Icon&#10;&#10;Description automatically generated">
              <a:extLst>
                <a:ext uri="{FF2B5EF4-FFF2-40B4-BE49-F238E27FC236}">
                  <a16:creationId xmlns:a16="http://schemas.microsoft.com/office/drawing/2014/main" id="{4B99E6C9-3FF6-244D-86B0-B00CCC19D794}"/>
                </a:ext>
              </a:extLst>
            </p:cNvPr>
            <p:cNvPicPr>
              <a:picLocks noChangeAspect="1"/>
            </p:cNvPicPr>
            <p:nvPr/>
          </p:nvPicPr>
          <p:blipFill>
            <a:blip r:embed="rId5"/>
            <a:stretch>
              <a:fillRect/>
            </a:stretch>
          </p:blipFill>
          <p:spPr>
            <a:xfrm>
              <a:off x="3141432" y="6144048"/>
              <a:ext cx="1699044" cy="1699044"/>
            </a:xfrm>
            <a:prstGeom prst="rect">
              <a:avLst/>
            </a:prstGeom>
          </p:spPr>
        </p:pic>
        <p:pic>
          <p:nvPicPr>
            <p:cNvPr id="48" name="Picture 2" descr="💢 Anger Symbol Meaning with Pictures: from A to Z">
              <a:extLst>
                <a:ext uri="{FF2B5EF4-FFF2-40B4-BE49-F238E27FC236}">
                  <a16:creationId xmlns:a16="http://schemas.microsoft.com/office/drawing/2014/main" id="{DE8232AF-ADEC-B045-91A6-CF07D71DFA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438943DF-3A4C-2A4C-BD4D-2AEE4478FE0E}"/>
              </a:ext>
            </a:extLst>
          </p:cNvPr>
          <p:cNvGrpSpPr/>
          <p:nvPr/>
        </p:nvGrpSpPr>
        <p:grpSpPr>
          <a:xfrm>
            <a:off x="12998870" y="6123500"/>
            <a:ext cx="458570" cy="442440"/>
            <a:chOff x="3141432" y="6123141"/>
            <a:chExt cx="1699044" cy="1719951"/>
          </a:xfrm>
        </p:grpSpPr>
        <p:pic>
          <p:nvPicPr>
            <p:cNvPr id="52" name="Picture 51" descr="Icon&#10;&#10;Description automatically generated">
              <a:extLst>
                <a:ext uri="{FF2B5EF4-FFF2-40B4-BE49-F238E27FC236}">
                  <a16:creationId xmlns:a16="http://schemas.microsoft.com/office/drawing/2014/main" id="{6951FF11-2F15-C349-93E4-18F854FA34BE}"/>
                </a:ext>
              </a:extLst>
            </p:cNvPr>
            <p:cNvPicPr>
              <a:picLocks noChangeAspect="1"/>
            </p:cNvPicPr>
            <p:nvPr/>
          </p:nvPicPr>
          <p:blipFill>
            <a:blip r:embed="rId5"/>
            <a:stretch>
              <a:fillRect/>
            </a:stretch>
          </p:blipFill>
          <p:spPr>
            <a:xfrm>
              <a:off x="3141432" y="6144048"/>
              <a:ext cx="1699044" cy="1699044"/>
            </a:xfrm>
            <a:prstGeom prst="rect">
              <a:avLst/>
            </a:prstGeom>
          </p:spPr>
        </p:pic>
        <p:pic>
          <p:nvPicPr>
            <p:cNvPr id="53" name="Picture 2" descr="💢 Anger Symbol Meaning with Pictures: from A to Z">
              <a:extLst>
                <a:ext uri="{FF2B5EF4-FFF2-40B4-BE49-F238E27FC236}">
                  <a16:creationId xmlns:a16="http://schemas.microsoft.com/office/drawing/2014/main" id="{1703DF3E-6137-0E40-9590-80AC3A8853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TextBox 53">
            <a:extLst>
              <a:ext uri="{FF2B5EF4-FFF2-40B4-BE49-F238E27FC236}">
                <a16:creationId xmlns:a16="http://schemas.microsoft.com/office/drawing/2014/main" id="{3BF01A74-8040-AD4E-B3D7-AE1CE21B123F}"/>
              </a:ext>
            </a:extLst>
          </p:cNvPr>
          <p:cNvSpPr txBox="1"/>
          <p:nvPr/>
        </p:nvSpPr>
        <p:spPr>
          <a:xfrm>
            <a:off x="11567842" y="3161984"/>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55" name="TextBox 54">
            <a:extLst>
              <a:ext uri="{FF2B5EF4-FFF2-40B4-BE49-F238E27FC236}">
                <a16:creationId xmlns:a16="http://schemas.microsoft.com/office/drawing/2014/main" id="{20160FC4-9A09-404D-831D-188E1FF1C823}"/>
              </a:ext>
            </a:extLst>
          </p:cNvPr>
          <p:cNvSpPr txBox="1"/>
          <p:nvPr/>
        </p:nvSpPr>
        <p:spPr>
          <a:xfrm>
            <a:off x="11567842" y="3968416"/>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56" name="TextBox 55">
            <a:extLst>
              <a:ext uri="{FF2B5EF4-FFF2-40B4-BE49-F238E27FC236}">
                <a16:creationId xmlns:a16="http://schemas.microsoft.com/office/drawing/2014/main" id="{4AEFFADC-1587-7D4D-AD00-69468C6FE5A1}"/>
              </a:ext>
            </a:extLst>
          </p:cNvPr>
          <p:cNvSpPr txBox="1"/>
          <p:nvPr/>
        </p:nvSpPr>
        <p:spPr>
          <a:xfrm>
            <a:off x="11567842" y="5581280"/>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57" name="TextBox 56">
            <a:extLst>
              <a:ext uri="{FF2B5EF4-FFF2-40B4-BE49-F238E27FC236}">
                <a16:creationId xmlns:a16="http://schemas.microsoft.com/office/drawing/2014/main" id="{240922D6-1073-6E46-BD44-D05346910044}"/>
              </a:ext>
            </a:extLst>
          </p:cNvPr>
          <p:cNvSpPr txBox="1"/>
          <p:nvPr/>
        </p:nvSpPr>
        <p:spPr>
          <a:xfrm>
            <a:off x="11567842" y="6387711"/>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40" name="Picture 2">
            <a:extLst>
              <a:ext uri="{FF2B5EF4-FFF2-40B4-BE49-F238E27FC236}">
                <a16:creationId xmlns:a16="http://schemas.microsoft.com/office/drawing/2014/main" id="{65AF6378-A877-2E48-ACE8-C8DBF68F445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ABBC50DC-348E-0246-8FB5-AC0BD4D62898}"/>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27201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More Complex Constraints</a:t>
            </a:r>
          </a:p>
        </p:txBody>
      </p:sp>
      <p:sp>
        <p:nvSpPr>
          <p:cNvPr id="3" name="Content Placeholder 2">
            <a:extLst>
              <a:ext uri="{FF2B5EF4-FFF2-40B4-BE49-F238E27FC236}">
                <a16:creationId xmlns:a16="http://schemas.microsoft.com/office/drawing/2014/main" id="{A72DF270-818D-3449-841D-88A6C88F720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10741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More Complex Constraints</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spTree>
    <p:extLst>
      <p:ext uri="{BB962C8B-B14F-4D97-AF65-F5344CB8AC3E}">
        <p14:creationId xmlns:p14="http://schemas.microsoft.com/office/powerpoint/2010/main" val="1868196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More Complex Constraints</a:t>
            </a:r>
          </a:p>
        </p:txBody>
      </p:sp>
      <p:sp>
        <p:nvSpPr>
          <p:cNvPr id="4" name="Rectangle 3">
            <a:extLst>
              <a:ext uri="{FF2B5EF4-FFF2-40B4-BE49-F238E27FC236}">
                <a16:creationId xmlns:a16="http://schemas.microsoft.com/office/drawing/2014/main" id="{2C5E0868-53D2-7840-AD30-BBFC4CBB8CFA}"/>
              </a:ext>
            </a:extLst>
          </p:cNvPr>
          <p:cNvSpPr/>
          <p:nvPr/>
        </p:nvSpPr>
        <p:spPr>
          <a:xfrm>
            <a:off x="5197033" y="3645848"/>
            <a:ext cx="4206240"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854494" y="5233071"/>
            <a:ext cx="5745815" cy="584393"/>
          </a:xfrm>
        </p:spPr>
        <p:txBody>
          <a:bodyPr>
            <a:normAutofit/>
          </a:bodyPr>
          <a:lstStyle/>
          <a:p>
            <a:pPr marL="0" indent="0" algn="ctr">
              <a:buNone/>
            </a:pPr>
            <a:r>
              <a:rPr lang="en-US" sz="2800" dirty="0">
                <a:solidFill>
                  <a:schemeClr val="tx1">
                    <a:lumMod val="60000"/>
                    <a:lumOff val="40000"/>
                  </a:schemeClr>
                </a:solidFill>
              </a:rPr>
              <a:t>Language Model</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14" name="Picture 2">
            <a:extLst>
              <a:ext uri="{FF2B5EF4-FFF2-40B4-BE49-F238E27FC236}">
                <a16:creationId xmlns:a16="http://schemas.microsoft.com/office/drawing/2014/main" id="{753821DB-0BA8-AF45-B4A1-3974FAA4A54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851103"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93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More Complex Constraints</a:t>
            </a:r>
          </a:p>
        </p:txBody>
      </p:sp>
      <p:sp>
        <p:nvSpPr>
          <p:cNvPr id="4" name="Rectangle 3">
            <a:extLst>
              <a:ext uri="{FF2B5EF4-FFF2-40B4-BE49-F238E27FC236}">
                <a16:creationId xmlns:a16="http://schemas.microsoft.com/office/drawing/2014/main" id="{2C5E0868-53D2-7840-AD30-BBFC4CBB8CFA}"/>
              </a:ext>
            </a:extLst>
          </p:cNvPr>
          <p:cNvSpPr/>
          <p:nvPr/>
        </p:nvSpPr>
        <p:spPr>
          <a:xfrm>
            <a:off x="5197033" y="3645848"/>
            <a:ext cx="4206240"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sym typeface="Wingdings" pitchFamily="2" charset="2"/>
              </a:rPr>
              <a:t>and thou art a good friend 	of mine. The King’s 	Guard…</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854494" y="5233071"/>
            <a:ext cx="5745815" cy="584393"/>
          </a:xfrm>
        </p:spPr>
        <p:txBody>
          <a:bodyPr>
            <a:normAutofit/>
          </a:bodyPr>
          <a:lstStyle/>
          <a:p>
            <a:pPr marL="0" indent="0" algn="ctr">
              <a:buNone/>
            </a:pPr>
            <a:r>
              <a:rPr lang="en-US" sz="2800" dirty="0">
                <a:solidFill>
                  <a:schemeClr val="tx1">
                    <a:lumMod val="60000"/>
                    <a:lumOff val="40000"/>
                  </a:schemeClr>
                </a:solidFill>
              </a:rPr>
              <a:t>Language Model</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14" name="Picture 2">
            <a:extLst>
              <a:ext uri="{FF2B5EF4-FFF2-40B4-BE49-F238E27FC236}">
                <a16:creationId xmlns:a16="http://schemas.microsoft.com/office/drawing/2014/main" id="{753821DB-0BA8-AF45-B4A1-3974FAA4A54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851103"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950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More Complex Constraints</a:t>
            </a:r>
          </a:p>
        </p:txBody>
      </p:sp>
      <p:sp>
        <p:nvSpPr>
          <p:cNvPr id="4" name="Rectangle 3">
            <a:extLst>
              <a:ext uri="{FF2B5EF4-FFF2-40B4-BE49-F238E27FC236}">
                <a16:creationId xmlns:a16="http://schemas.microsoft.com/office/drawing/2014/main" id="{2C5E0868-53D2-7840-AD30-BBFC4CBB8CFA}"/>
              </a:ext>
            </a:extLst>
          </p:cNvPr>
          <p:cNvSpPr/>
          <p:nvPr/>
        </p:nvSpPr>
        <p:spPr>
          <a:xfrm>
            <a:off x="5197033" y="3645848"/>
            <a:ext cx="4206240"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sym typeface="Wingdings" pitchFamily="2" charset="2"/>
              </a:rPr>
              <a:t>and thou art a good friend 	of mine. The King’s 	Guard…</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854494" y="5233071"/>
            <a:ext cx="5745815" cy="584393"/>
          </a:xfrm>
        </p:spPr>
        <p:txBody>
          <a:bodyPr>
            <a:normAutofit/>
          </a:bodyPr>
          <a:lstStyle/>
          <a:p>
            <a:pPr marL="0" indent="0" algn="ctr">
              <a:buNone/>
            </a:pPr>
            <a:r>
              <a:rPr lang="en-US" sz="2800" dirty="0">
                <a:solidFill>
                  <a:schemeClr val="tx1">
                    <a:lumMod val="60000"/>
                    <a:lumOff val="40000"/>
                  </a:schemeClr>
                </a:solidFill>
              </a:rPr>
              <a:t>Language Model</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6460" y="4421240"/>
            <a:ext cx="1865376" cy="1865376"/>
          </a:xfrm>
          <a:prstGeom prst="rect">
            <a:avLst/>
          </a:prstGeom>
          <a:noFill/>
          <a:extLst>
            <a:ext uri="{909E8E84-426E-40DD-AFC4-6F175D3DCCD1}">
              <a14:hiddenFill xmlns:a14="http://schemas.microsoft.com/office/drawing/2010/main">
                <a:solidFill>
                  <a:srgbClr val="FFFFFF"/>
                </a:solidFill>
              </a14:hiddenFill>
            </a:ext>
          </a:extLst>
        </p:spPr>
      </p:pic>
      <p:sp>
        <p:nvSpPr>
          <p:cNvPr id="55" name="Rounded Rectangle 54">
            <a:extLst>
              <a:ext uri="{FF2B5EF4-FFF2-40B4-BE49-F238E27FC236}">
                <a16:creationId xmlns:a16="http://schemas.microsoft.com/office/drawing/2014/main" id="{563888CB-04C5-264E-95D0-467545F294BC}"/>
              </a:ext>
            </a:extLst>
          </p:cNvPr>
          <p:cNvSpPr/>
          <p:nvPr/>
        </p:nvSpPr>
        <p:spPr>
          <a:xfrm rot="160113">
            <a:off x="9946357" y="4969091"/>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45740" y="5103692"/>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118603" y="5613791"/>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69" t="45484" r="26353"/>
          <a:stretch/>
        </p:blipFill>
        <p:spPr bwMode="auto">
          <a:xfrm>
            <a:off x="9793995" y="5339743"/>
            <a:ext cx="1082918" cy="8356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0599C288-BC47-374C-AE70-8CC5A7E1C73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851103"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189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2C5E0868-53D2-7840-AD30-BBFC4CBB8CFA}"/>
              </a:ext>
            </a:extLst>
          </p:cNvPr>
          <p:cNvSpPr/>
          <p:nvPr/>
        </p:nvSpPr>
        <p:spPr>
          <a:xfrm>
            <a:off x="520700" y="2857500"/>
            <a:ext cx="13576300" cy="4914900"/>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p:txBody>
          <a:bodyPr/>
          <a:lstStyle/>
          <a:p>
            <a:r>
              <a:rPr lang="en-US" dirty="0"/>
              <a:t>What is controlled text generation?</a:t>
            </a:r>
          </a:p>
          <a:p>
            <a:endParaRPr lang="en-US" dirty="0"/>
          </a:p>
          <a:p>
            <a:r>
              <a:rPr lang="en-US" dirty="0"/>
              <a:t>Our method </a:t>
            </a:r>
            <a:r>
              <a:rPr lang="en-US" dirty="0">
                <a:solidFill>
                  <a:srgbClr val="4472C4"/>
                </a:solidFill>
              </a:rPr>
              <a:t>FUDGE</a:t>
            </a:r>
            <a:r>
              <a:rPr lang="en-US" b="1" dirty="0"/>
              <a:t>: </a:t>
            </a:r>
            <a:r>
              <a:rPr lang="en-US" dirty="0" err="1">
                <a:solidFill>
                  <a:srgbClr val="4472C4"/>
                </a:solidFill>
              </a:rPr>
              <a:t>FU</a:t>
            </a:r>
            <a:r>
              <a:rPr lang="en-US" dirty="0" err="1"/>
              <a:t>ture</a:t>
            </a:r>
            <a:r>
              <a:rPr lang="en-US" dirty="0"/>
              <a:t> </a:t>
            </a:r>
            <a:r>
              <a:rPr lang="en-US" dirty="0">
                <a:solidFill>
                  <a:srgbClr val="4472C4"/>
                </a:solidFill>
              </a:rPr>
              <a:t>D</a:t>
            </a:r>
            <a:r>
              <a:rPr lang="en-US" dirty="0"/>
              <a:t>iscriminators for </a:t>
            </a:r>
            <a:r>
              <a:rPr lang="en-US" dirty="0" err="1">
                <a:solidFill>
                  <a:srgbClr val="4472C4"/>
                </a:solidFill>
              </a:rPr>
              <a:t>GE</a:t>
            </a:r>
            <a:r>
              <a:rPr lang="en-US" dirty="0" err="1"/>
              <a:t>neration</a:t>
            </a:r>
            <a:endParaRPr lang="en-US" dirty="0"/>
          </a:p>
          <a:p>
            <a:endParaRPr lang="en-US" dirty="0"/>
          </a:p>
          <a:p>
            <a:r>
              <a:rPr lang="en-US" dirty="0"/>
              <a:t>Experimental results + examples on 3 tasks </a:t>
            </a:r>
          </a:p>
        </p:txBody>
      </p:sp>
      <p:sp>
        <p:nvSpPr>
          <p:cNvPr id="5" name="Rectangle 4">
            <a:extLst>
              <a:ext uri="{FF2B5EF4-FFF2-40B4-BE49-F238E27FC236}">
                <a16:creationId xmlns:a16="http://schemas.microsoft.com/office/drawing/2014/main" id="{E6190F45-5AE4-7A48-928C-532C876D35BD}"/>
              </a:ext>
            </a:extLst>
          </p:cNvPr>
          <p:cNvSpPr/>
          <p:nvPr/>
        </p:nvSpPr>
        <p:spPr>
          <a:xfrm>
            <a:off x="520700" y="4567366"/>
            <a:ext cx="13576300" cy="1495168"/>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12060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More Complex Constraints</a:t>
            </a:r>
          </a:p>
        </p:txBody>
      </p:sp>
      <p:sp>
        <p:nvSpPr>
          <p:cNvPr id="4" name="Rectangle 3">
            <a:extLst>
              <a:ext uri="{FF2B5EF4-FFF2-40B4-BE49-F238E27FC236}">
                <a16:creationId xmlns:a16="http://schemas.microsoft.com/office/drawing/2014/main" id="{2C5E0868-53D2-7840-AD30-BBFC4CBB8CFA}"/>
              </a:ext>
            </a:extLst>
          </p:cNvPr>
          <p:cNvSpPr/>
          <p:nvPr/>
        </p:nvSpPr>
        <p:spPr>
          <a:xfrm>
            <a:off x="5197033" y="3645848"/>
            <a:ext cx="4206240"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sym typeface="Wingdings" pitchFamily="2" charset="2"/>
              </a:rPr>
              <a:t>and thou art a good friend 	of mine. The King’s 	Guard…</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854494" y="5233071"/>
            <a:ext cx="5745815" cy="584393"/>
          </a:xfrm>
        </p:spPr>
        <p:txBody>
          <a:bodyPr>
            <a:normAutofit/>
          </a:bodyPr>
          <a:lstStyle/>
          <a:p>
            <a:pPr marL="0" indent="0" algn="ctr">
              <a:buNone/>
            </a:pPr>
            <a:r>
              <a:rPr lang="en-US" sz="2800" dirty="0">
                <a:solidFill>
                  <a:schemeClr val="tx1">
                    <a:lumMod val="60000"/>
                    <a:lumOff val="40000"/>
                  </a:schemeClr>
                </a:solidFill>
              </a:rPr>
              <a:t>Language Model</a:t>
            </a:r>
          </a:p>
        </p:txBody>
      </p:sp>
      <p:sp>
        <p:nvSpPr>
          <p:cNvPr id="9" name="TextBox 8">
            <a:extLst>
              <a:ext uri="{FF2B5EF4-FFF2-40B4-BE49-F238E27FC236}">
                <a16:creationId xmlns:a16="http://schemas.microsoft.com/office/drawing/2014/main" id="{AC182160-84AA-E544-A908-E70D728776CE}"/>
              </a:ext>
            </a:extLst>
          </p:cNvPr>
          <p:cNvSpPr txBox="1"/>
          <p:nvPr/>
        </p:nvSpPr>
        <p:spPr>
          <a:xfrm>
            <a:off x="11401468"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6460" y="4421240"/>
            <a:ext cx="1865376" cy="186537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13CF7103-BDDD-164A-B98C-A84026A58A37}"/>
              </a:ext>
            </a:extLst>
          </p:cNvPr>
          <p:cNvGrpSpPr/>
          <p:nvPr/>
        </p:nvGrpSpPr>
        <p:grpSpPr>
          <a:xfrm>
            <a:off x="12466652" y="4421240"/>
            <a:ext cx="1014984" cy="1014984"/>
            <a:chOff x="6382509" y="6241760"/>
            <a:chExt cx="1865376" cy="1865376"/>
          </a:xfrm>
        </p:grpSpPr>
        <p:pic>
          <p:nvPicPr>
            <p:cNvPr id="37" name="Picture 2" descr="William Shakespeare - Quotes, Plays &amp; Wife - Biography">
              <a:extLst>
                <a:ext uri="{FF2B5EF4-FFF2-40B4-BE49-F238E27FC236}">
                  <a16:creationId xmlns:a16="http://schemas.microsoft.com/office/drawing/2014/main" id="{36C7C4E8-4EA4-2B4F-9A28-BEAFBAB96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0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 Anger Symbol Meaning with Pictures: from A to Z">
              <a:extLst>
                <a:ext uri="{FF2B5EF4-FFF2-40B4-BE49-F238E27FC236}">
                  <a16:creationId xmlns:a16="http://schemas.microsoft.com/office/drawing/2014/main" id="{1B76CDC3-0339-1C43-9410-B99952AA0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19471">
              <a:off x="7238710" y="6335636"/>
              <a:ext cx="598866" cy="598866"/>
            </a:xfrm>
            <a:prstGeom prst="rect">
              <a:avLst/>
            </a:prstGeom>
            <a:noFill/>
            <a:extLst>
              <a:ext uri="{909E8E84-426E-40DD-AFC4-6F175D3DCCD1}">
                <a14:hiddenFill xmlns:a14="http://schemas.microsoft.com/office/drawing/2010/main">
                  <a:solidFill>
                    <a:srgbClr val="FFFFFF"/>
                  </a:solidFill>
                </a14:hiddenFill>
              </a:ext>
            </a:extLst>
          </p:spPr>
        </p:pic>
        <p:sp>
          <p:nvSpPr>
            <p:cNvPr id="39" name="Moon 38">
              <a:extLst>
                <a:ext uri="{FF2B5EF4-FFF2-40B4-BE49-F238E27FC236}">
                  <a16:creationId xmlns:a16="http://schemas.microsoft.com/office/drawing/2014/main" id="{40D54CDA-C1C0-1B40-83BB-5FA92DF5127A}"/>
                </a:ext>
              </a:extLst>
            </p:cNvPr>
            <p:cNvSpPr/>
            <p:nvPr/>
          </p:nvSpPr>
          <p:spPr>
            <a:xfrm rot="5612176">
              <a:off x="6948350" y="7311489"/>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5F3B538-6B04-8B4C-8690-9F34956123D6}"/>
                </a:ext>
              </a:extLst>
            </p:cNvPr>
            <p:cNvSpPr/>
            <p:nvPr/>
          </p:nvSpPr>
          <p:spPr>
            <a:xfrm rot="1584501">
              <a:off x="6679916" y="6844898"/>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3F2DFCB8-EFFA-6B4F-A1EE-B16501123B1F}"/>
                </a:ext>
              </a:extLst>
            </p:cNvPr>
            <p:cNvSpPr/>
            <p:nvPr/>
          </p:nvSpPr>
          <p:spPr>
            <a:xfrm rot="20365664">
              <a:off x="7156756" y="688209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5" name="Rounded Rectangle 54">
            <a:extLst>
              <a:ext uri="{FF2B5EF4-FFF2-40B4-BE49-F238E27FC236}">
                <a16:creationId xmlns:a16="http://schemas.microsoft.com/office/drawing/2014/main" id="{563888CB-04C5-264E-95D0-467545F294BC}"/>
              </a:ext>
            </a:extLst>
          </p:cNvPr>
          <p:cNvSpPr/>
          <p:nvPr/>
        </p:nvSpPr>
        <p:spPr>
          <a:xfrm rot="160113">
            <a:off x="9946357" y="4969091"/>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45740" y="5103692"/>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118603" y="5613791"/>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69" t="45484" r="26353"/>
          <a:stretch/>
        </p:blipFill>
        <p:spPr bwMode="auto">
          <a:xfrm>
            <a:off x="9793995" y="5339743"/>
            <a:ext cx="1082918" cy="83566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A82E4401-0914-3344-BA45-0203FF02EE3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851103"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977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More Complex Constraints</a:t>
            </a:r>
          </a:p>
        </p:txBody>
      </p:sp>
      <p:sp>
        <p:nvSpPr>
          <p:cNvPr id="4" name="Rectangle 3">
            <a:extLst>
              <a:ext uri="{FF2B5EF4-FFF2-40B4-BE49-F238E27FC236}">
                <a16:creationId xmlns:a16="http://schemas.microsoft.com/office/drawing/2014/main" id="{2C5E0868-53D2-7840-AD30-BBFC4CBB8CFA}"/>
              </a:ext>
            </a:extLst>
          </p:cNvPr>
          <p:cNvSpPr/>
          <p:nvPr/>
        </p:nvSpPr>
        <p:spPr>
          <a:xfrm>
            <a:off x="5197033" y="3645848"/>
            <a:ext cx="4206240"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sym typeface="Wingdings" pitchFamily="2" charset="2"/>
              </a:rPr>
              <a:t>and thou art a good friend 	of mine. The King’s 	Guard…</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854494" y="5233071"/>
            <a:ext cx="5745815" cy="584393"/>
          </a:xfrm>
        </p:spPr>
        <p:txBody>
          <a:bodyPr>
            <a:normAutofit/>
          </a:bodyPr>
          <a:lstStyle/>
          <a:p>
            <a:pPr marL="0" indent="0" algn="ctr">
              <a:buNone/>
            </a:pPr>
            <a:r>
              <a:rPr lang="en-US" sz="2800" dirty="0">
                <a:solidFill>
                  <a:schemeClr val="tx1">
                    <a:lumMod val="60000"/>
                    <a:lumOff val="40000"/>
                  </a:schemeClr>
                </a:solidFill>
              </a:rPr>
              <a:t>Language Model</a:t>
            </a:r>
          </a:p>
        </p:txBody>
      </p:sp>
      <p:sp>
        <p:nvSpPr>
          <p:cNvPr id="9" name="TextBox 8">
            <a:extLst>
              <a:ext uri="{FF2B5EF4-FFF2-40B4-BE49-F238E27FC236}">
                <a16:creationId xmlns:a16="http://schemas.microsoft.com/office/drawing/2014/main" id="{AC182160-84AA-E544-A908-E70D728776CE}"/>
              </a:ext>
            </a:extLst>
          </p:cNvPr>
          <p:cNvSpPr txBox="1"/>
          <p:nvPr/>
        </p:nvSpPr>
        <p:spPr>
          <a:xfrm>
            <a:off x="11401468"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pretty clear.</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6460" y="4421240"/>
            <a:ext cx="1865376" cy="186537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13CF7103-BDDD-164A-B98C-A84026A58A37}"/>
              </a:ext>
            </a:extLst>
          </p:cNvPr>
          <p:cNvGrpSpPr/>
          <p:nvPr/>
        </p:nvGrpSpPr>
        <p:grpSpPr>
          <a:xfrm>
            <a:off x="12466652" y="4421240"/>
            <a:ext cx="1014984" cy="1014984"/>
            <a:chOff x="6382509" y="6241760"/>
            <a:chExt cx="1865376" cy="1865376"/>
          </a:xfrm>
        </p:grpSpPr>
        <p:pic>
          <p:nvPicPr>
            <p:cNvPr id="37" name="Picture 2" descr="William Shakespeare - Quotes, Plays &amp; Wife - Biography">
              <a:extLst>
                <a:ext uri="{FF2B5EF4-FFF2-40B4-BE49-F238E27FC236}">
                  <a16:creationId xmlns:a16="http://schemas.microsoft.com/office/drawing/2014/main" id="{36C7C4E8-4EA4-2B4F-9A28-BEAFBAB96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0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 Anger Symbol Meaning with Pictures: from A to Z">
              <a:extLst>
                <a:ext uri="{FF2B5EF4-FFF2-40B4-BE49-F238E27FC236}">
                  <a16:creationId xmlns:a16="http://schemas.microsoft.com/office/drawing/2014/main" id="{1B76CDC3-0339-1C43-9410-B99952AA0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19471">
              <a:off x="7238710" y="6335636"/>
              <a:ext cx="598866" cy="598866"/>
            </a:xfrm>
            <a:prstGeom prst="rect">
              <a:avLst/>
            </a:prstGeom>
            <a:noFill/>
            <a:extLst>
              <a:ext uri="{909E8E84-426E-40DD-AFC4-6F175D3DCCD1}">
                <a14:hiddenFill xmlns:a14="http://schemas.microsoft.com/office/drawing/2010/main">
                  <a:solidFill>
                    <a:srgbClr val="FFFFFF"/>
                  </a:solidFill>
                </a14:hiddenFill>
              </a:ext>
            </a:extLst>
          </p:spPr>
        </p:pic>
        <p:sp>
          <p:nvSpPr>
            <p:cNvPr id="39" name="Moon 38">
              <a:extLst>
                <a:ext uri="{FF2B5EF4-FFF2-40B4-BE49-F238E27FC236}">
                  <a16:creationId xmlns:a16="http://schemas.microsoft.com/office/drawing/2014/main" id="{40D54CDA-C1C0-1B40-83BB-5FA92DF5127A}"/>
                </a:ext>
              </a:extLst>
            </p:cNvPr>
            <p:cNvSpPr/>
            <p:nvPr/>
          </p:nvSpPr>
          <p:spPr>
            <a:xfrm rot="5612176">
              <a:off x="6948350" y="7311489"/>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5F3B538-6B04-8B4C-8690-9F34956123D6}"/>
                </a:ext>
              </a:extLst>
            </p:cNvPr>
            <p:cNvSpPr/>
            <p:nvPr/>
          </p:nvSpPr>
          <p:spPr>
            <a:xfrm rot="1584501">
              <a:off x="6679916" y="6844898"/>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3F2DFCB8-EFFA-6B4F-A1EE-B16501123B1F}"/>
                </a:ext>
              </a:extLst>
            </p:cNvPr>
            <p:cNvSpPr/>
            <p:nvPr/>
          </p:nvSpPr>
          <p:spPr>
            <a:xfrm rot="20365664">
              <a:off x="7156756" y="688209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5" name="Rounded Rectangle 54">
            <a:extLst>
              <a:ext uri="{FF2B5EF4-FFF2-40B4-BE49-F238E27FC236}">
                <a16:creationId xmlns:a16="http://schemas.microsoft.com/office/drawing/2014/main" id="{563888CB-04C5-264E-95D0-467545F294BC}"/>
              </a:ext>
            </a:extLst>
          </p:cNvPr>
          <p:cNvSpPr/>
          <p:nvPr/>
        </p:nvSpPr>
        <p:spPr>
          <a:xfrm rot="160113">
            <a:off x="9946357" y="4969091"/>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45740" y="5103692"/>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118603" y="5613791"/>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69" t="45484" r="26353"/>
          <a:stretch/>
        </p:blipFill>
        <p:spPr bwMode="auto">
          <a:xfrm>
            <a:off x="9793995" y="5339743"/>
            <a:ext cx="1082918" cy="83566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37114AB9-2EA2-E245-A6C0-E8F720C6395A}"/>
              </a:ext>
            </a:extLst>
          </p:cNvPr>
          <p:cNvGrpSpPr/>
          <p:nvPr/>
        </p:nvGrpSpPr>
        <p:grpSpPr>
          <a:xfrm>
            <a:off x="2766558" y="6197280"/>
            <a:ext cx="1939092" cy="1100290"/>
            <a:chOff x="3070749" y="3909592"/>
            <a:chExt cx="1939092" cy="1100290"/>
          </a:xfrm>
        </p:grpSpPr>
        <p:pic>
          <p:nvPicPr>
            <p:cNvPr id="29" name="Picture 6" descr="998 Fudge Illustrations &amp; Clip Art - iStock">
              <a:extLst>
                <a:ext uri="{FF2B5EF4-FFF2-40B4-BE49-F238E27FC236}">
                  <a16:creationId xmlns:a16="http://schemas.microsoft.com/office/drawing/2014/main" id="{868E0C74-4A0D-5448-9845-66461C3D8E88}"/>
                </a:ext>
              </a:extLst>
            </p:cNvPr>
            <p:cNvPicPr>
              <a:picLocks noChangeAspect="1" noChangeArrowheads="1"/>
            </p:cNvPicPr>
            <p:nvPr/>
          </p:nvPicPr>
          <p:blipFill rotWithShape="1">
            <a:blip r:embed="rId6">
              <a:alphaModFix/>
              <a:extLst>
                <a:ext uri="{BEBA8EAE-BF5A-486C-A8C5-ECC9F3942E4B}">
                  <a14:imgProps xmlns:a14="http://schemas.microsoft.com/office/drawing/2010/main">
                    <a14:imgLayer r:embed="rId7">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E699D518-8D3E-5C4C-87F7-35AE1CE811C4}"/>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190380C0-E048-3643-8472-92B3A3A5ACB4}"/>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32" name="Picture 2">
            <a:extLst>
              <a:ext uri="{FF2B5EF4-FFF2-40B4-BE49-F238E27FC236}">
                <a16:creationId xmlns:a16="http://schemas.microsoft.com/office/drawing/2014/main" id="{9FC09709-CA50-4242-B9CD-10D5D56CE0A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851103"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49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More Complex Constraints</a:t>
            </a:r>
          </a:p>
        </p:txBody>
      </p:sp>
      <p:sp>
        <p:nvSpPr>
          <p:cNvPr id="4" name="Rectangle 3">
            <a:extLst>
              <a:ext uri="{FF2B5EF4-FFF2-40B4-BE49-F238E27FC236}">
                <a16:creationId xmlns:a16="http://schemas.microsoft.com/office/drawing/2014/main" id="{2C5E0868-53D2-7840-AD30-BBFC4CBB8CFA}"/>
              </a:ext>
            </a:extLst>
          </p:cNvPr>
          <p:cNvSpPr/>
          <p:nvPr/>
        </p:nvSpPr>
        <p:spPr>
          <a:xfrm>
            <a:off x="5197033" y="3645848"/>
            <a:ext cx="4206240"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sym typeface="Wingdings" pitchFamily="2" charset="2"/>
              </a:rPr>
              <a:t>and thou art a good friend 	of mine. The King’s 	Guard…</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854494" y="5233071"/>
            <a:ext cx="5745815" cy="584393"/>
          </a:xfrm>
        </p:spPr>
        <p:txBody>
          <a:bodyPr>
            <a:normAutofit/>
          </a:bodyPr>
          <a:lstStyle/>
          <a:p>
            <a:pPr marL="0" indent="0" algn="ctr">
              <a:buNone/>
            </a:pPr>
            <a:r>
              <a:rPr lang="en-US" sz="2800" dirty="0">
                <a:solidFill>
                  <a:schemeClr val="tx1">
                    <a:lumMod val="60000"/>
                    <a:lumOff val="40000"/>
                  </a:schemeClr>
                </a:solidFill>
              </a:rPr>
              <a:t>Language Model</a:t>
            </a:r>
          </a:p>
        </p:txBody>
      </p:sp>
      <p:sp>
        <p:nvSpPr>
          <p:cNvPr id="9" name="TextBox 8">
            <a:extLst>
              <a:ext uri="{FF2B5EF4-FFF2-40B4-BE49-F238E27FC236}">
                <a16:creationId xmlns:a16="http://schemas.microsoft.com/office/drawing/2014/main" id="{AC182160-84AA-E544-A908-E70D728776CE}"/>
              </a:ext>
            </a:extLst>
          </p:cNvPr>
          <p:cNvSpPr txBox="1"/>
          <p:nvPr/>
        </p:nvSpPr>
        <p:spPr>
          <a:xfrm>
            <a:off x="11401468"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19" name="Rectangle 18">
            <a:extLst>
              <a:ext uri="{FF2B5EF4-FFF2-40B4-BE49-F238E27FC236}">
                <a16:creationId xmlns:a16="http://schemas.microsoft.com/office/drawing/2014/main" id="{BAC4682A-1D51-904E-A498-750668CA49C9}"/>
              </a:ext>
            </a:extLst>
          </p:cNvPr>
          <p:cNvSpPr/>
          <p:nvPr/>
        </p:nvSpPr>
        <p:spPr>
          <a:xfrm>
            <a:off x="5197032" y="5817464"/>
            <a:ext cx="4206240"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2000" u="sng" dirty="0">
                <a:solidFill>
                  <a:schemeClr val="bg1">
                    <a:lumMod val="75000"/>
                  </a:schemeClr>
                </a:solidFill>
                <a:latin typeface="Courier New" panose="02070309020205020404" pitchFamily="49" charset="0"/>
                <a:cs typeface="Courier New" panose="02070309020205020404" pitchFamily="49" charset="0"/>
              </a:rPr>
              <a:t>And even thence thou wilt </a:t>
            </a:r>
            <a:r>
              <a:rPr lang="en-US" sz="2000" dirty="0">
                <a:solidFill>
                  <a:schemeClr val="bg1">
                    <a:lumMod val="75000"/>
                  </a:schemeClr>
                </a:solidFill>
                <a:latin typeface="Courier New" panose="02070309020205020404" pitchFamily="49" charset="0"/>
                <a:cs typeface="Courier New" panose="02070309020205020404" pitchFamily="49" charset="0"/>
              </a:rPr>
              <a:t>	</a:t>
            </a:r>
            <a:r>
              <a:rPr lang="en-US" sz="2000" u="sng" dirty="0">
                <a:solidFill>
                  <a:schemeClr val="bg1">
                    <a:lumMod val="75000"/>
                  </a:schemeClr>
                </a:solidFill>
                <a:latin typeface="Courier New" panose="02070309020205020404" pitchFamily="49" charset="0"/>
                <a:cs typeface="Courier New" panose="02070309020205020404" pitchFamily="49" charset="0"/>
              </a:rPr>
              <a:t>be </a:t>
            </a:r>
            <a:r>
              <a:rPr lang="en-US" sz="2000" u="sng" dirty="0" err="1">
                <a:solidFill>
                  <a:schemeClr val="bg1">
                    <a:lumMod val="75000"/>
                  </a:schemeClr>
                </a:solidFill>
                <a:latin typeface="Courier New" panose="02070309020205020404" pitchFamily="49" charset="0"/>
                <a:cs typeface="Courier New" panose="02070309020205020404" pitchFamily="49" charset="0"/>
              </a:rPr>
              <a:t>stol'n</a:t>
            </a:r>
            <a:r>
              <a:rPr lang="en-US" sz="2000" u="sng" dirty="0">
                <a:solidFill>
                  <a:schemeClr val="bg1">
                    <a:lumMod val="75000"/>
                  </a:schemeClr>
                </a:solidFill>
                <a:latin typeface="Courier New" panose="02070309020205020404" pitchFamily="49" charset="0"/>
                <a:cs typeface="Courier New" panose="02070309020205020404" pitchFamily="49" charset="0"/>
              </a:rPr>
              <a:t>, I fear,</a:t>
            </a:r>
          </a:p>
          <a:p>
            <a:r>
              <a:rPr lang="en-US" sz="2000" dirty="0">
                <a:latin typeface="Courier New" panose="02070309020205020404" pitchFamily="49" charset="0"/>
                <a:cs typeface="Courier New" panose="02070309020205020404" pitchFamily="49" charset="0"/>
              </a:rPr>
              <a:t>for this shall be the end. 	That’s pretty clear.</a:t>
            </a:r>
            <a:endParaRPr lang="en-US" sz="2000" dirty="0">
              <a:solidFill>
                <a:schemeClr val="tx1">
                  <a:lumMod val="50000"/>
                </a:schemeClr>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854494"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7" name="TextBox 26">
            <a:extLst>
              <a:ext uri="{FF2B5EF4-FFF2-40B4-BE49-F238E27FC236}">
                <a16:creationId xmlns:a16="http://schemas.microsoft.com/office/drawing/2014/main" id="{F3FFD54E-8343-EB44-87BB-406E873F4090}"/>
              </a:ext>
            </a:extLst>
          </p:cNvPr>
          <p:cNvSpPr txBox="1"/>
          <p:nvPr/>
        </p:nvSpPr>
        <p:spPr>
          <a:xfrm>
            <a:off x="11375888"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sp>
        <p:nvSpPr>
          <p:cNvPr id="20" name="TextBox 19">
            <a:extLst>
              <a:ext uri="{FF2B5EF4-FFF2-40B4-BE49-F238E27FC236}">
                <a16:creationId xmlns:a16="http://schemas.microsoft.com/office/drawing/2014/main" id="{BFC7C6D7-1FC3-8F43-887D-B11DD03E274D}"/>
              </a:ext>
            </a:extLst>
          </p:cNvPr>
          <p:cNvSpPr txBox="1"/>
          <p:nvPr/>
        </p:nvSpPr>
        <p:spPr>
          <a:xfrm>
            <a:off x="3198597" y="1528316"/>
            <a:ext cx="8233200" cy="830997"/>
          </a:xfrm>
          <a:prstGeom prst="rect">
            <a:avLst/>
          </a:prstGeom>
          <a:noFill/>
        </p:spPr>
        <p:txBody>
          <a:bodyPr wrap="square" rtlCol="0">
            <a:spAutoFit/>
          </a:bodyPr>
          <a:lstStyle/>
          <a:p>
            <a:pPr algn="ctr"/>
            <a:r>
              <a:rPr lang="en-US" sz="4800" dirty="0"/>
              <a:t>Generate Text (</a:t>
            </a:r>
            <a:r>
              <a:rPr lang="en-US" sz="4800" b="1" dirty="0"/>
              <a:t>Poem</a:t>
            </a:r>
            <a:r>
              <a:rPr lang="en-US" sz="4800" dirty="0"/>
              <a:t>):</a:t>
            </a:r>
          </a:p>
        </p:txBody>
      </p:sp>
      <p:pic>
        <p:nvPicPr>
          <p:cNvPr id="25" name="Picture 2" descr="William Shakespeare - Quotes, Plays &amp; Wife - Biography">
            <a:extLst>
              <a:ext uri="{FF2B5EF4-FFF2-40B4-BE49-F238E27FC236}">
                <a16:creationId xmlns:a16="http://schemas.microsoft.com/office/drawing/2014/main" id="{C67E4589-8AA6-EC46-A388-959A00846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6460" y="4421240"/>
            <a:ext cx="1865376" cy="1865376"/>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9201FD6F-4A9C-CC4B-9EC5-544A5F54F5C7}"/>
              </a:ext>
            </a:extLst>
          </p:cNvPr>
          <p:cNvGrpSpPr/>
          <p:nvPr/>
        </p:nvGrpSpPr>
        <p:grpSpPr>
          <a:xfrm>
            <a:off x="12466652" y="6357680"/>
            <a:ext cx="1014984" cy="1015664"/>
            <a:chOff x="11192399" y="6241760"/>
            <a:chExt cx="1865376" cy="1865376"/>
          </a:xfrm>
        </p:grpSpPr>
        <p:pic>
          <p:nvPicPr>
            <p:cNvPr id="32" name="Picture 2" descr="William Shakespeare - Quotes, Plays &amp; Wife - Biography">
              <a:extLst>
                <a:ext uri="{FF2B5EF4-FFF2-40B4-BE49-F238E27FC236}">
                  <a16:creationId xmlns:a16="http://schemas.microsoft.com/office/drawing/2014/main" id="{A30AC16A-F00D-4C46-B4F8-EB1E46B8B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239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Shape&#10;&#10;Description automatically generated">
              <a:extLst>
                <a:ext uri="{FF2B5EF4-FFF2-40B4-BE49-F238E27FC236}">
                  <a16:creationId xmlns:a16="http://schemas.microsoft.com/office/drawing/2014/main" id="{AA5DFF8B-4B83-A64C-911F-530B78C2EB1B}"/>
                </a:ext>
              </a:extLst>
            </p:cNvPr>
            <p:cNvPicPr>
              <a:picLocks noChangeAspect="1"/>
            </p:cNvPicPr>
            <p:nvPr/>
          </p:nvPicPr>
          <p:blipFill>
            <a:blip r:embed="rId4"/>
            <a:stretch>
              <a:fillRect/>
            </a:stretch>
          </p:blipFill>
          <p:spPr>
            <a:xfrm rot="20436035">
              <a:off x="11383143" y="6760575"/>
              <a:ext cx="552330" cy="552330"/>
            </a:xfrm>
            <a:prstGeom prst="rect">
              <a:avLst/>
            </a:prstGeom>
          </p:spPr>
        </p:pic>
        <p:pic>
          <p:nvPicPr>
            <p:cNvPr id="34" name="Picture 33" descr="Shape&#10;&#10;Description automatically generated">
              <a:extLst>
                <a:ext uri="{FF2B5EF4-FFF2-40B4-BE49-F238E27FC236}">
                  <a16:creationId xmlns:a16="http://schemas.microsoft.com/office/drawing/2014/main" id="{16540A98-604E-1046-9128-0E91F98B4101}"/>
                </a:ext>
              </a:extLst>
            </p:cNvPr>
            <p:cNvPicPr>
              <a:picLocks noChangeAspect="1"/>
            </p:cNvPicPr>
            <p:nvPr/>
          </p:nvPicPr>
          <p:blipFill>
            <a:blip r:embed="rId4"/>
            <a:stretch>
              <a:fillRect/>
            </a:stretch>
          </p:blipFill>
          <p:spPr>
            <a:xfrm rot="1461091">
              <a:off x="11893016" y="6774517"/>
              <a:ext cx="552330" cy="552330"/>
            </a:xfrm>
            <a:prstGeom prst="rect">
              <a:avLst/>
            </a:prstGeom>
          </p:spPr>
        </p:pic>
        <p:sp>
          <p:nvSpPr>
            <p:cNvPr id="35" name="Moon 34">
              <a:extLst>
                <a:ext uri="{FF2B5EF4-FFF2-40B4-BE49-F238E27FC236}">
                  <a16:creationId xmlns:a16="http://schemas.microsoft.com/office/drawing/2014/main" id="{43D6A438-621C-A94E-ADDA-AEB7F6E8B698}"/>
                </a:ext>
              </a:extLst>
            </p:cNvPr>
            <p:cNvSpPr/>
            <p:nvPr/>
          </p:nvSpPr>
          <p:spPr>
            <a:xfrm rot="16200000">
              <a:off x="11795681" y="7221591"/>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13CF7103-BDDD-164A-B98C-A84026A58A37}"/>
              </a:ext>
            </a:extLst>
          </p:cNvPr>
          <p:cNvGrpSpPr/>
          <p:nvPr/>
        </p:nvGrpSpPr>
        <p:grpSpPr>
          <a:xfrm>
            <a:off x="12466652" y="4421240"/>
            <a:ext cx="1014984" cy="1014984"/>
            <a:chOff x="6382509" y="6241760"/>
            <a:chExt cx="1865376" cy="1865376"/>
          </a:xfrm>
        </p:grpSpPr>
        <p:pic>
          <p:nvPicPr>
            <p:cNvPr id="37" name="Picture 2" descr="William Shakespeare - Quotes, Plays &amp; Wife - Biography">
              <a:extLst>
                <a:ext uri="{FF2B5EF4-FFF2-40B4-BE49-F238E27FC236}">
                  <a16:creationId xmlns:a16="http://schemas.microsoft.com/office/drawing/2014/main" id="{36C7C4E8-4EA4-2B4F-9A28-BEAFBAB96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509" y="6241760"/>
              <a:ext cx="1865376" cy="18653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 Anger Symbol Meaning with Pictures: from A to Z">
              <a:extLst>
                <a:ext uri="{FF2B5EF4-FFF2-40B4-BE49-F238E27FC236}">
                  <a16:creationId xmlns:a16="http://schemas.microsoft.com/office/drawing/2014/main" id="{1B76CDC3-0339-1C43-9410-B99952AA0E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19471">
              <a:off x="7238710" y="6335636"/>
              <a:ext cx="598866" cy="598866"/>
            </a:xfrm>
            <a:prstGeom prst="rect">
              <a:avLst/>
            </a:prstGeom>
            <a:noFill/>
            <a:extLst>
              <a:ext uri="{909E8E84-426E-40DD-AFC4-6F175D3DCCD1}">
                <a14:hiddenFill xmlns:a14="http://schemas.microsoft.com/office/drawing/2010/main">
                  <a:solidFill>
                    <a:srgbClr val="FFFFFF"/>
                  </a:solidFill>
                </a14:hiddenFill>
              </a:ext>
            </a:extLst>
          </p:spPr>
        </p:pic>
        <p:sp>
          <p:nvSpPr>
            <p:cNvPr id="39" name="Moon 38">
              <a:extLst>
                <a:ext uri="{FF2B5EF4-FFF2-40B4-BE49-F238E27FC236}">
                  <a16:creationId xmlns:a16="http://schemas.microsoft.com/office/drawing/2014/main" id="{40D54CDA-C1C0-1B40-83BB-5FA92DF5127A}"/>
                </a:ext>
              </a:extLst>
            </p:cNvPr>
            <p:cNvSpPr/>
            <p:nvPr/>
          </p:nvSpPr>
          <p:spPr>
            <a:xfrm rot="5612176">
              <a:off x="6948350" y="7311489"/>
              <a:ext cx="243492" cy="476091"/>
            </a:xfrm>
            <a:prstGeom prst="moon">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B5F3B538-6B04-8B4C-8690-9F34956123D6}"/>
                </a:ext>
              </a:extLst>
            </p:cNvPr>
            <p:cNvSpPr/>
            <p:nvPr/>
          </p:nvSpPr>
          <p:spPr>
            <a:xfrm rot="1584501">
              <a:off x="6679916" y="6844898"/>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3F2DFCB8-EFFA-6B4F-A1EE-B16501123B1F}"/>
                </a:ext>
              </a:extLst>
            </p:cNvPr>
            <p:cNvSpPr/>
            <p:nvPr/>
          </p:nvSpPr>
          <p:spPr>
            <a:xfrm rot="20365664">
              <a:off x="7156756" y="6882090"/>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5" name="Rounded Rectangle 54">
            <a:extLst>
              <a:ext uri="{FF2B5EF4-FFF2-40B4-BE49-F238E27FC236}">
                <a16:creationId xmlns:a16="http://schemas.microsoft.com/office/drawing/2014/main" id="{563888CB-04C5-264E-95D0-467545F294BC}"/>
              </a:ext>
            </a:extLst>
          </p:cNvPr>
          <p:cNvSpPr/>
          <p:nvPr/>
        </p:nvSpPr>
        <p:spPr>
          <a:xfrm rot="160113">
            <a:off x="9946357" y="4969091"/>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A997E798-3708-5D43-A166-69AC8C40E4DD}"/>
              </a:ext>
            </a:extLst>
          </p:cNvPr>
          <p:cNvSpPr/>
          <p:nvPr/>
        </p:nvSpPr>
        <p:spPr>
          <a:xfrm rot="271405">
            <a:off x="10345740" y="5103692"/>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094E2BD7-8746-AB4D-A3FB-1FC631C51813}"/>
              </a:ext>
            </a:extLst>
          </p:cNvPr>
          <p:cNvSpPr/>
          <p:nvPr/>
        </p:nvSpPr>
        <p:spPr>
          <a:xfrm rot="378359">
            <a:off x="10118603" y="5613791"/>
            <a:ext cx="396243" cy="100157"/>
          </a:xfrm>
          <a:prstGeom prst="roundRect">
            <a:avLst/>
          </a:prstGeom>
          <a:solidFill>
            <a:srgbClr val="8B0E1B"/>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3666" name="Picture 2" descr="Thinking Emoji Hand Png - Png-stock.com">
            <a:extLst>
              <a:ext uri="{FF2B5EF4-FFF2-40B4-BE49-F238E27FC236}">
                <a16:creationId xmlns:a16="http://schemas.microsoft.com/office/drawing/2014/main" id="{29AD02E0-F134-924F-ADC2-F206B9F918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269" t="45484" r="26353"/>
          <a:stretch/>
        </p:blipFill>
        <p:spPr bwMode="auto">
          <a:xfrm>
            <a:off x="9793995" y="5339743"/>
            <a:ext cx="1082918" cy="83566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F8E2BF90-08CD-D94D-BF4D-033A2256020C}"/>
              </a:ext>
            </a:extLst>
          </p:cNvPr>
          <p:cNvGrpSpPr/>
          <p:nvPr/>
        </p:nvGrpSpPr>
        <p:grpSpPr>
          <a:xfrm>
            <a:off x="2766558" y="6197280"/>
            <a:ext cx="1939092" cy="1100290"/>
            <a:chOff x="3070749" y="3909592"/>
            <a:chExt cx="1939092" cy="1100290"/>
          </a:xfrm>
        </p:grpSpPr>
        <p:pic>
          <p:nvPicPr>
            <p:cNvPr id="42" name="Picture 6" descr="998 Fudge Illustrations &amp; Clip Art - iStock">
              <a:extLst>
                <a:ext uri="{FF2B5EF4-FFF2-40B4-BE49-F238E27FC236}">
                  <a16:creationId xmlns:a16="http://schemas.microsoft.com/office/drawing/2014/main" id="{9B7E7C78-1E45-4C45-A98E-8C92A2595272}"/>
                </a:ext>
              </a:extLst>
            </p:cNvPr>
            <p:cNvPicPr>
              <a:picLocks noChangeAspect="1" noChangeArrowheads="1"/>
            </p:cNvPicPr>
            <p:nvPr/>
          </p:nvPicPr>
          <p:blipFill rotWithShape="1">
            <a:blip r:embed="rId7">
              <a:alphaModFix/>
              <a:extLst>
                <a:ext uri="{BEBA8EAE-BF5A-486C-A8C5-ECC9F3942E4B}">
                  <a14:imgProps xmlns:a14="http://schemas.microsoft.com/office/drawing/2010/main">
                    <a14:imgLayer r:embed="rId8">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82C199DC-A4A3-7E4C-9C1F-DA22BE236D57}"/>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Rectangle 43">
              <a:extLst>
                <a:ext uri="{FF2B5EF4-FFF2-40B4-BE49-F238E27FC236}">
                  <a16:creationId xmlns:a16="http://schemas.microsoft.com/office/drawing/2014/main" id="{31B8FBB4-37CF-7D42-A023-88B241EC287D}"/>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48" name="Picture 2">
            <a:extLst>
              <a:ext uri="{FF2B5EF4-FFF2-40B4-BE49-F238E27FC236}">
                <a16:creationId xmlns:a16="http://schemas.microsoft.com/office/drawing/2014/main" id="{E9B5BBF9-03DC-B445-8789-50AD702502CB}"/>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851103"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373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Some Controlled Generation Ideas</a:t>
            </a:r>
          </a:p>
        </p:txBody>
      </p:sp>
    </p:spTree>
    <p:extLst>
      <p:ext uri="{BB962C8B-B14F-4D97-AF65-F5344CB8AC3E}">
        <p14:creationId xmlns:p14="http://schemas.microsoft.com/office/powerpoint/2010/main" val="1308280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Idea: Finetuning</a:t>
            </a:r>
          </a:p>
        </p:txBody>
      </p:sp>
    </p:spTree>
    <p:extLst>
      <p:ext uri="{BB962C8B-B14F-4D97-AF65-F5344CB8AC3E}">
        <p14:creationId xmlns:p14="http://schemas.microsoft.com/office/powerpoint/2010/main" val="1111436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Idea: Finetuning</a:t>
            </a:r>
          </a:p>
        </p:txBody>
      </p:sp>
      <p:sp>
        <p:nvSpPr>
          <p:cNvPr id="29" name="TextBox 28">
            <a:extLst>
              <a:ext uri="{FF2B5EF4-FFF2-40B4-BE49-F238E27FC236}">
                <a16:creationId xmlns:a16="http://schemas.microsoft.com/office/drawing/2014/main" id="{B512D21A-FA78-D74A-B299-CEFFB881A5BE}"/>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9" name="Picture 2">
            <a:extLst>
              <a:ext uri="{FF2B5EF4-FFF2-40B4-BE49-F238E27FC236}">
                <a16:creationId xmlns:a16="http://schemas.microsoft.com/office/drawing/2014/main" id="{C3177960-2FC0-EB4E-90CF-17C8C7382E1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621178" y="3823740"/>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94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Idea: Finetuning</a:t>
            </a:r>
          </a:p>
        </p:txBody>
      </p:sp>
      <p:sp>
        <p:nvSpPr>
          <p:cNvPr id="29" name="TextBox 28">
            <a:extLst>
              <a:ext uri="{FF2B5EF4-FFF2-40B4-BE49-F238E27FC236}">
                <a16:creationId xmlns:a16="http://schemas.microsoft.com/office/drawing/2014/main" id="{B512D21A-FA78-D74A-B299-CEFFB881A5BE}"/>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F21BFDAF-F265-7C44-8F4B-02D6138C5414}"/>
              </a:ext>
            </a:extLst>
          </p:cNvPr>
          <p:cNvSpPr txBox="1"/>
          <p:nvPr/>
        </p:nvSpPr>
        <p:spPr>
          <a:xfrm>
            <a:off x="6960277" y="4236087"/>
            <a:ext cx="798617" cy="1569660"/>
          </a:xfrm>
          <a:prstGeom prst="rect">
            <a:avLst/>
          </a:prstGeom>
          <a:noFill/>
        </p:spPr>
        <p:txBody>
          <a:bodyPr wrap="none" rtlCol="0">
            <a:spAutoFit/>
          </a:bodyPr>
          <a:lstStyle/>
          <a:p>
            <a:r>
              <a:rPr lang="en-US" sz="9600" dirty="0"/>
              <a:t>+</a:t>
            </a:r>
          </a:p>
        </p:txBody>
      </p:sp>
      <p:sp>
        <p:nvSpPr>
          <p:cNvPr id="10" name="TextBox 9">
            <a:extLst>
              <a:ext uri="{FF2B5EF4-FFF2-40B4-BE49-F238E27FC236}">
                <a16:creationId xmlns:a16="http://schemas.microsoft.com/office/drawing/2014/main" id="{7792ED58-18B9-3F4A-B21C-6221796E10B6}"/>
              </a:ext>
            </a:extLst>
          </p:cNvPr>
          <p:cNvSpPr txBox="1"/>
          <p:nvPr/>
        </p:nvSpPr>
        <p:spPr>
          <a:xfrm>
            <a:off x="8318823" y="6426731"/>
            <a:ext cx="2324611" cy="424732"/>
          </a:xfrm>
          <a:prstGeom prst="rect">
            <a:avLst/>
          </a:prstGeom>
          <a:noFill/>
        </p:spPr>
        <p:txBody>
          <a:bodyPr wrap="none" rtlCol="0">
            <a:spAutoFit/>
          </a:bodyPr>
          <a:lstStyle/>
          <a:p>
            <a:r>
              <a:rPr lang="en-US" dirty="0"/>
              <a:t>Politics Documents</a:t>
            </a:r>
          </a:p>
        </p:txBody>
      </p:sp>
      <p:pic>
        <p:nvPicPr>
          <p:cNvPr id="4" name="Picture 3" descr="A picture containing text&#10;&#10;Description automatically generated">
            <a:extLst>
              <a:ext uri="{FF2B5EF4-FFF2-40B4-BE49-F238E27FC236}">
                <a16:creationId xmlns:a16="http://schemas.microsoft.com/office/drawing/2014/main" id="{5F0271C2-F624-3741-A126-28EC9CD3A0AE}"/>
              </a:ext>
            </a:extLst>
          </p:cNvPr>
          <p:cNvPicPr>
            <a:picLocks noChangeAspect="1"/>
          </p:cNvPicPr>
          <p:nvPr/>
        </p:nvPicPr>
        <p:blipFill>
          <a:blip r:embed="rId3"/>
          <a:stretch>
            <a:fillRect/>
          </a:stretch>
        </p:blipFill>
        <p:spPr>
          <a:xfrm>
            <a:off x="8223121" y="3618018"/>
            <a:ext cx="2386357" cy="2603957"/>
          </a:xfrm>
          <a:prstGeom prst="rect">
            <a:avLst/>
          </a:prstGeom>
        </p:spPr>
      </p:pic>
      <p:pic>
        <p:nvPicPr>
          <p:cNvPr id="21" name="Picture 2">
            <a:extLst>
              <a:ext uri="{FF2B5EF4-FFF2-40B4-BE49-F238E27FC236}">
                <a16:creationId xmlns:a16="http://schemas.microsoft.com/office/drawing/2014/main" id="{4F146C92-0156-0349-9A21-6972CB4841E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621178" y="3823740"/>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47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Idea: Guide With Classifier</a:t>
            </a:r>
          </a:p>
        </p:txBody>
      </p:sp>
      <p:sp>
        <p:nvSpPr>
          <p:cNvPr id="29" name="TextBox 28">
            <a:extLst>
              <a:ext uri="{FF2B5EF4-FFF2-40B4-BE49-F238E27FC236}">
                <a16:creationId xmlns:a16="http://schemas.microsoft.com/office/drawing/2014/main" id="{B512D21A-FA78-D74A-B299-CEFFB881A5BE}"/>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9" name="Picture 2">
            <a:extLst>
              <a:ext uri="{FF2B5EF4-FFF2-40B4-BE49-F238E27FC236}">
                <a16:creationId xmlns:a16="http://schemas.microsoft.com/office/drawing/2014/main" id="{A35CFEAD-E3DF-E44E-81C7-3D61E72EC7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621178" y="3823740"/>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676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Idea: Guide With Classifier</a:t>
            </a:r>
          </a:p>
        </p:txBody>
      </p:sp>
      <p:sp>
        <p:nvSpPr>
          <p:cNvPr id="29" name="TextBox 28">
            <a:extLst>
              <a:ext uri="{FF2B5EF4-FFF2-40B4-BE49-F238E27FC236}">
                <a16:creationId xmlns:a16="http://schemas.microsoft.com/office/drawing/2014/main" id="{B512D21A-FA78-D74A-B299-CEFFB881A5BE}"/>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11" name="Picture 10" descr="Icon&#10;&#10;Description automatically generated">
            <a:extLst>
              <a:ext uri="{FF2B5EF4-FFF2-40B4-BE49-F238E27FC236}">
                <a16:creationId xmlns:a16="http://schemas.microsoft.com/office/drawing/2014/main" id="{297F0B0B-4EAD-5E42-82D6-C080DF3E20F9}"/>
              </a:ext>
            </a:extLst>
          </p:cNvPr>
          <p:cNvPicPr>
            <a:picLocks noChangeAspect="1"/>
          </p:cNvPicPr>
          <p:nvPr/>
        </p:nvPicPr>
        <p:blipFill>
          <a:blip r:embed="rId3"/>
          <a:stretch>
            <a:fillRect/>
          </a:stretch>
        </p:blipFill>
        <p:spPr>
          <a:xfrm>
            <a:off x="8498947" y="4390132"/>
            <a:ext cx="1801347" cy="1801347"/>
          </a:xfrm>
          <a:prstGeom prst="rect">
            <a:avLst/>
          </a:prstGeom>
        </p:spPr>
      </p:pic>
      <p:grpSp>
        <p:nvGrpSpPr>
          <p:cNvPr id="14" name="Group 13">
            <a:extLst>
              <a:ext uri="{FF2B5EF4-FFF2-40B4-BE49-F238E27FC236}">
                <a16:creationId xmlns:a16="http://schemas.microsoft.com/office/drawing/2014/main" id="{0AE568DB-BE1D-EA49-B0BD-3622772EBF5D}"/>
              </a:ext>
            </a:extLst>
          </p:cNvPr>
          <p:cNvGrpSpPr/>
          <p:nvPr/>
        </p:nvGrpSpPr>
        <p:grpSpPr>
          <a:xfrm>
            <a:off x="9979057" y="2981270"/>
            <a:ext cx="1693881" cy="1716395"/>
            <a:chOff x="10931975" y="2233771"/>
            <a:chExt cx="1693881" cy="1716395"/>
          </a:xfrm>
        </p:grpSpPr>
        <p:pic>
          <p:nvPicPr>
            <p:cNvPr id="15" name="Picture 10" descr="Thought Bubble transparent PNG - StickPNG">
              <a:extLst>
                <a:ext uri="{FF2B5EF4-FFF2-40B4-BE49-F238E27FC236}">
                  <a16:creationId xmlns:a16="http://schemas.microsoft.com/office/drawing/2014/main" id="{61149B98-E592-C046-857F-61E21F57C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6B131FD-D3DD-DD4A-9A37-BE85F09791D2}"/>
                </a:ext>
              </a:extLst>
            </p:cNvPr>
            <p:cNvSpPr txBox="1"/>
            <p:nvPr/>
          </p:nvSpPr>
          <p:spPr>
            <a:xfrm>
              <a:off x="11289389" y="2669574"/>
              <a:ext cx="979051" cy="424732"/>
            </a:xfrm>
            <a:prstGeom prst="rect">
              <a:avLst/>
            </a:prstGeom>
            <a:noFill/>
          </p:spPr>
          <p:txBody>
            <a:bodyPr wrap="none" rtlCol="0">
              <a:spAutoFit/>
            </a:bodyPr>
            <a:lstStyle/>
            <a:p>
              <a:r>
                <a:rPr lang="en-US" dirty="0"/>
                <a:t>Politics</a:t>
              </a:r>
            </a:p>
          </p:txBody>
        </p:sp>
      </p:grpSp>
      <p:pic>
        <p:nvPicPr>
          <p:cNvPr id="18" name="Picture 2">
            <a:extLst>
              <a:ext uri="{FF2B5EF4-FFF2-40B4-BE49-F238E27FC236}">
                <a16:creationId xmlns:a16="http://schemas.microsoft.com/office/drawing/2014/main" id="{8BBBAEA3-CFC3-2E4B-BCE3-3D9914B15F5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621178" y="3823740"/>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2674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297F0B0B-4EAD-5E42-82D6-C080DF3E20F9}"/>
              </a:ext>
            </a:extLst>
          </p:cNvPr>
          <p:cNvPicPr>
            <a:picLocks noChangeAspect="1"/>
          </p:cNvPicPr>
          <p:nvPr/>
        </p:nvPicPr>
        <p:blipFill>
          <a:blip r:embed="rId3"/>
          <a:stretch>
            <a:fillRect/>
          </a:stretch>
        </p:blipFill>
        <p:spPr>
          <a:xfrm>
            <a:off x="5520953" y="4250726"/>
            <a:ext cx="729793" cy="729793"/>
          </a:xfrm>
          <a:prstGeom prst="rect">
            <a:avLst/>
          </a:prstGeom>
        </p:spPr>
      </p:pic>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Idea: Guide With Classifier</a:t>
            </a:r>
          </a:p>
        </p:txBody>
      </p:sp>
      <p:sp>
        <p:nvSpPr>
          <p:cNvPr id="29" name="TextBox 28">
            <a:extLst>
              <a:ext uri="{FF2B5EF4-FFF2-40B4-BE49-F238E27FC236}">
                <a16:creationId xmlns:a16="http://schemas.microsoft.com/office/drawing/2014/main" id="{B512D21A-FA78-D74A-B299-CEFFB881A5BE}"/>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6" name="Picture 5" descr="Icon&#10;&#10;Description automatically generated">
            <a:extLst>
              <a:ext uri="{FF2B5EF4-FFF2-40B4-BE49-F238E27FC236}">
                <a16:creationId xmlns:a16="http://schemas.microsoft.com/office/drawing/2014/main" id="{0C584127-49D7-3A47-9287-F96659E82583}"/>
              </a:ext>
            </a:extLst>
          </p:cNvPr>
          <p:cNvPicPr>
            <a:picLocks noChangeAspect="1"/>
          </p:cNvPicPr>
          <p:nvPr/>
        </p:nvPicPr>
        <p:blipFill>
          <a:blip r:embed="rId3"/>
          <a:stretch>
            <a:fillRect/>
          </a:stretch>
        </p:blipFill>
        <p:spPr>
          <a:xfrm>
            <a:off x="8498947" y="4390132"/>
            <a:ext cx="1801347" cy="1801347"/>
          </a:xfrm>
          <a:prstGeom prst="rect">
            <a:avLst/>
          </a:prstGeom>
        </p:spPr>
      </p:pic>
      <p:cxnSp>
        <p:nvCxnSpPr>
          <p:cNvPr id="4" name="Curved Connector 3">
            <a:extLst>
              <a:ext uri="{FF2B5EF4-FFF2-40B4-BE49-F238E27FC236}">
                <a16:creationId xmlns:a16="http://schemas.microsoft.com/office/drawing/2014/main" id="{342F60E3-B238-7347-878C-7F9987623E69}"/>
              </a:ext>
            </a:extLst>
          </p:cNvPr>
          <p:cNvCxnSpPr>
            <a:cxnSpLocks/>
          </p:cNvCxnSpPr>
          <p:nvPr/>
        </p:nvCxnSpPr>
        <p:spPr>
          <a:xfrm rot="9720000">
            <a:off x="6632893" y="4175551"/>
            <a:ext cx="1420468" cy="1145397"/>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A7C1BA6-D9F5-B644-84AC-A32F88C6A4AE}"/>
              </a:ext>
            </a:extLst>
          </p:cNvPr>
          <p:cNvGrpSpPr/>
          <p:nvPr/>
        </p:nvGrpSpPr>
        <p:grpSpPr>
          <a:xfrm>
            <a:off x="9979057" y="2981270"/>
            <a:ext cx="1693881" cy="1716395"/>
            <a:chOff x="10931975" y="2233771"/>
            <a:chExt cx="1693881" cy="1716395"/>
          </a:xfrm>
        </p:grpSpPr>
        <p:pic>
          <p:nvPicPr>
            <p:cNvPr id="13" name="Picture 10" descr="Thought Bubble transparent PNG - StickPNG">
              <a:extLst>
                <a:ext uri="{FF2B5EF4-FFF2-40B4-BE49-F238E27FC236}">
                  <a16:creationId xmlns:a16="http://schemas.microsoft.com/office/drawing/2014/main" id="{75B1D563-810E-AC40-B765-04CF1E52A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58A802-5F72-4447-994C-34846E73E0F9}"/>
                </a:ext>
              </a:extLst>
            </p:cNvPr>
            <p:cNvSpPr txBox="1"/>
            <p:nvPr/>
          </p:nvSpPr>
          <p:spPr>
            <a:xfrm>
              <a:off x="11289389" y="2669574"/>
              <a:ext cx="979051" cy="424732"/>
            </a:xfrm>
            <a:prstGeom prst="rect">
              <a:avLst/>
            </a:prstGeom>
            <a:noFill/>
          </p:spPr>
          <p:txBody>
            <a:bodyPr wrap="none" rtlCol="0">
              <a:spAutoFit/>
            </a:bodyPr>
            <a:lstStyle/>
            <a:p>
              <a:r>
                <a:rPr lang="en-US" dirty="0"/>
                <a:t>Politics</a:t>
              </a:r>
            </a:p>
          </p:txBody>
        </p:sp>
      </p:grpSp>
      <p:grpSp>
        <p:nvGrpSpPr>
          <p:cNvPr id="15" name="Group 14">
            <a:extLst>
              <a:ext uri="{FF2B5EF4-FFF2-40B4-BE49-F238E27FC236}">
                <a16:creationId xmlns:a16="http://schemas.microsoft.com/office/drawing/2014/main" id="{4D071930-CF96-E946-935F-E642A083B5FB}"/>
              </a:ext>
            </a:extLst>
          </p:cNvPr>
          <p:cNvGrpSpPr/>
          <p:nvPr/>
        </p:nvGrpSpPr>
        <p:grpSpPr>
          <a:xfrm>
            <a:off x="6051928" y="3417075"/>
            <a:ext cx="913650" cy="921185"/>
            <a:chOff x="10931975" y="2233771"/>
            <a:chExt cx="1693881" cy="1716395"/>
          </a:xfrm>
        </p:grpSpPr>
        <p:pic>
          <p:nvPicPr>
            <p:cNvPr id="16" name="Picture 10" descr="Thought Bubble transparent PNG - StickPNG">
              <a:extLst>
                <a:ext uri="{FF2B5EF4-FFF2-40B4-BE49-F238E27FC236}">
                  <a16:creationId xmlns:a16="http://schemas.microsoft.com/office/drawing/2014/main" id="{D0C6F50F-51DF-D14C-9C77-1E31DC776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BF7E4BF-2629-4B4A-BB94-66367ADECB11}"/>
                </a:ext>
              </a:extLst>
            </p:cNvPr>
            <p:cNvSpPr txBox="1"/>
            <p:nvPr/>
          </p:nvSpPr>
          <p:spPr>
            <a:xfrm>
              <a:off x="11106113" y="2600501"/>
              <a:ext cx="770468" cy="338554"/>
            </a:xfrm>
            <a:prstGeom prst="rect">
              <a:avLst/>
            </a:prstGeom>
            <a:noFill/>
          </p:spPr>
          <p:txBody>
            <a:bodyPr wrap="none" rtlCol="0">
              <a:spAutoFit/>
            </a:bodyPr>
            <a:lstStyle/>
            <a:p>
              <a:r>
                <a:rPr lang="en-US" sz="1600" dirty="0"/>
                <a:t>Politics</a:t>
              </a:r>
            </a:p>
          </p:txBody>
        </p:sp>
      </p:grpSp>
      <p:pic>
        <p:nvPicPr>
          <p:cNvPr id="21" name="Picture 2">
            <a:extLst>
              <a:ext uri="{FF2B5EF4-FFF2-40B4-BE49-F238E27FC236}">
                <a16:creationId xmlns:a16="http://schemas.microsoft.com/office/drawing/2014/main" id="{ACFB75B1-B384-6F4A-B74B-2EF8ABE886E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621178" y="3823740"/>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889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2C5E0868-53D2-7840-AD30-BBFC4CBB8CFA}"/>
              </a:ext>
            </a:extLst>
          </p:cNvPr>
          <p:cNvSpPr/>
          <p:nvPr/>
        </p:nvSpPr>
        <p:spPr>
          <a:xfrm>
            <a:off x="520700" y="2857500"/>
            <a:ext cx="13576300" cy="4914900"/>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p:txBody>
          <a:bodyPr/>
          <a:lstStyle/>
          <a:p>
            <a:r>
              <a:rPr lang="en-US" dirty="0"/>
              <a:t>What is controlled text generation?</a:t>
            </a:r>
          </a:p>
          <a:p>
            <a:endParaRPr lang="en-US" dirty="0"/>
          </a:p>
          <a:p>
            <a:r>
              <a:rPr lang="en-US" dirty="0"/>
              <a:t>Our method </a:t>
            </a:r>
            <a:r>
              <a:rPr lang="en-US" dirty="0">
                <a:solidFill>
                  <a:srgbClr val="4472C4"/>
                </a:solidFill>
              </a:rPr>
              <a:t>FUDGE</a:t>
            </a:r>
            <a:r>
              <a:rPr lang="en-US" b="1" dirty="0"/>
              <a:t>: </a:t>
            </a:r>
            <a:r>
              <a:rPr lang="en-US" dirty="0" err="1">
                <a:solidFill>
                  <a:srgbClr val="4472C4"/>
                </a:solidFill>
              </a:rPr>
              <a:t>FU</a:t>
            </a:r>
            <a:r>
              <a:rPr lang="en-US" dirty="0" err="1"/>
              <a:t>ture</a:t>
            </a:r>
            <a:r>
              <a:rPr lang="en-US" dirty="0"/>
              <a:t> </a:t>
            </a:r>
            <a:r>
              <a:rPr lang="en-US" dirty="0">
                <a:solidFill>
                  <a:srgbClr val="4472C4"/>
                </a:solidFill>
              </a:rPr>
              <a:t>D</a:t>
            </a:r>
            <a:r>
              <a:rPr lang="en-US" dirty="0"/>
              <a:t>iscriminators for </a:t>
            </a:r>
            <a:r>
              <a:rPr lang="en-US" dirty="0" err="1">
                <a:solidFill>
                  <a:srgbClr val="4472C4"/>
                </a:solidFill>
              </a:rPr>
              <a:t>GE</a:t>
            </a:r>
            <a:r>
              <a:rPr lang="en-US" dirty="0" err="1"/>
              <a:t>neration</a:t>
            </a:r>
            <a:endParaRPr lang="en-US" dirty="0"/>
          </a:p>
          <a:p>
            <a:endParaRPr lang="en-US" dirty="0"/>
          </a:p>
          <a:p>
            <a:r>
              <a:rPr lang="en-US" dirty="0"/>
              <a:t>Experimental results + examples on 3 tasks </a:t>
            </a:r>
          </a:p>
        </p:txBody>
      </p:sp>
    </p:spTree>
    <p:extLst>
      <p:ext uri="{BB962C8B-B14F-4D97-AF65-F5344CB8AC3E}">
        <p14:creationId xmlns:p14="http://schemas.microsoft.com/office/powerpoint/2010/main" val="6475076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297F0B0B-4EAD-5E42-82D6-C080DF3E20F9}"/>
              </a:ext>
            </a:extLst>
          </p:cNvPr>
          <p:cNvPicPr>
            <a:picLocks noChangeAspect="1"/>
          </p:cNvPicPr>
          <p:nvPr/>
        </p:nvPicPr>
        <p:blipFill>
          <a:blip r:embed="rId3"/>
          <a:stretch>
            <a:fillRect/>
          </a:stretch>
        </p:blipFill>
        <p:spPr>
          <a:xfrm>
            <a:off x="5520953" y="4250726"/>
            <a:ext cx="729793" cy="729793"/>
          </a:xfrm>
          <a:prstGeom prst="rect">
            <a:avLst/>
          </a:prstGeom>
        </p:spPr>
      </p:pic>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Idea: Guide With Classifier</a:t>
            </a:r>
          </a:p>
        </p:txBody>
      </p:sp>
      <p:sp>
        <p:nvSpPr>
          <p:cNvPr id="29" name="TextBox 28">
            <a:extLst>
              <a:ext uri="{FF2B5EF4-FFF2-40B4-BE49-F238E27FC236}">
                <a16:creationId xmlns:a16="http://schemas.microsoft.com/office/drawing/2014/main" id="{B512D21A-FA78-D74A-B299-CEFFB881A5BE}"/>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6" name="Picture 5" descr="Icon&#10;&#10;Description automatically generated">
            <a:extLst>
              <a:ext uri="{FF2B5EF4-FFF2-40B4-BE49-F238E27FC236}">
                <a16:creationId xmlns:a16="http://schemas.microsoft.com/office/drawing/2014/main" id="{0C584127-49D7-3A47-9287-F96659E82583}"/>
              </a:ext>
            </a:extLst>
          </p:cNvPr>
          <p:cNvPicPr>
            <a:picLocks noChangeAspect="1"/>
          </p:cNvPicPr>
          <p:nvPr/>
        </p:nvPicPr>
        <p:blipFill>
          <a:blip r:embed="rId3"/>
          <a:stretch>
            <a:fillRect/>
          </a:stretch>
        </p:blipFill>
        <p:spPr>
          <a:xfrm>
            <a:off x="8498947" y="4390132"/>
            <a:ext cx="1801347" cy="1801347"/>
          </a:xfrm>
          <a:prstGeom prst="rect">
            <a:avLst/>
          </a:prstGeom>
        </p:spPr>
      </p:pic>
      <p:cxnSp>
        <p:nvCxnSpPr>
          <p:cNvPr id="4" name="Curved Connector 3">
            <a:extLst>
              <a:ext uri="{FF2B5EF4-FFF2-40B4-BE49-F238E27FC236}">
                <a16:creationId xmlns:a16="http://schemas.microsoft.com/office/drawing/2014/main" id="{342F60E3-B238-7347-878C-7F9987623E69}"/>
              </a:ext>
            </a:extLst>
          </p:cNvPr>
          <p:cNvCxnSpPr>
            <a:cxnSpLocks/>
          </p:cNvCxnSpPr>
          <p:nvPr/>
        </p:nvCxnSpPr>
        <p:spPr>
          <a:xfrm rot="9720000">
            <a:off x="6632893" y="4175551"/>
            <a:ext cx="1420468" cy="1145397"/>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A7C1BA6-D9F5-B644-84AC-A32F88C6A4AE}"/>
              </a:ext>
            </a:extLst>
          </p:cNvPr>
          <p:cNvGrpSpPr/>
          <p:nvPr/>
        </p:nvGrpSpPr>
        <p:grpSpPr>
          <a:xfrm>
            <a:off x="9979057" y="2981270"/>
            <a:ext cx="1693881" cy="1716395"/>
            <a:chOff x="10931975" y="2233771"/>
            <a:chExt cx="1693881" cy="1716395"/>
          </a:xfrm>
        </p:grpSpPr>
        <p:pic>
          <p:nvPicPr>
            <p:cNvPr id="13" name="Picture 10" descr="Thought Bubble transparent PNG - StickPNG">
              <a:extLst>
                <a:ext uri="{FF2B5EF4-FFF2-40B4-BE49-F238E27FC236}">
                  <a16:creationId xmlns:a16="http://schemas.microsoft.com/office/drawing/2014/main" id="{75B1D563-810E-AC40-B765-04CF1E52A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58A802-5F72-4447-994C-34846E73E0F9}"/>
                </a:ext>
              </a:extLst>
            </p:cNvPr>
            <p:cNvSpPr txBox="1"/>
            <p:nvPr/>
          </p:nvSpPr>
          <p:spPr>
            <a:xfrm>
              <a:off x="11289389" y="2669574"/>
              <a:ext cx="979051" cy="424732"/>
            </a:xfrm>
            <a:prstGeom prst="rect">
              <a:avLst/>
            </a:prstGeom>
            <a:noFill/>
          </p:spPr>
          <p:txBody>
            <a:bodyPr wrap="none" rtlCol="0">
              <a:spAutoFit/>
            </a:bodyPr>
            <a:lstStyle/>
            <a:p>
              <a:r>
                <a:rPr lang="en-US" dirty="0"/>
                <a:t>Politics</a:t>
              </a:r>
            </a:p>
          </p:txBody>
        </p:sp>
      </p:grpSp>
      <p:grpSp>
        <p:nvGrpSpPr>
          <p:cNvPr id="15" name="Group 14">
            <a:extLst>
              <a:ext uri="{FF2B5EF4-FFF2-40B4-BE49-F238E27FC236}">
                <a16:creationId xmlns:a16="http://schemas.microsoft.com/office/drawing/2014/main" id="{4D071930-CF96-E946-935F-E642A083B5FB}"/>
              </a:ext>
            </a:extLst>
          </p:cNvPr>
          <p:cNvGrpSpPr/>
          <p:nvPr/>
        </p:nvGrpSpPr>
        <p:grpSpPr>
          <a:xfrm>
            <a:off x="6051928" y="3417075"/>
            <a:ext cx="913650" cy="921185"/>
            <a:chOff x="10931975" y="2233771"/>
            <a:chExt cx="1693881" cy="1716395"/>
          </a:xfrm>
        </p:grpSpPr>
        <p:pic>
          <p:nvPicPr>
            <p:cNvPr id="16" name="Picture 10" descr="Thought Bubble transparent PNG - StickPNG">
              <a:extLst>
                <a:ext uri="{FF2B5EF4-FFF2-40B4-BE49-F238E27FC236}">
                  <a16:creationId xmlns:a16="http://schemas.microsoft.com/office/drawing/2014/main" id="{D0C6F50F-51DF-D14C-9C77-1E31DC776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BF7E4BF-2629-4B4A-BB94-66367ADECB11}"/>
                </a:ext>
              </a:extLst>
            </p:cNvPr>
            <p:cNvSpPr txBox="1"/>
            <p:nvPr/>
          </p:nvSpPr>
          <p:spPr>
            <a:xfrm>
              <a:off x="11106113" y="2600501"/>
              <a:ext cx="770468" cy="338554"/>
            </a:xfrm>
            <a:prstGeom prst="rect">
              <a:avLst/>
            </a:prstGeom>
            <a:noFill/>
          </p:spPr>
          <p:txBody>
            <a:bodyPr wrap="none" rtlCol="0">
              <a:spAutoFit/>
            </a:bodyPr>
            <a:lstStyle/>
            <a:p>
              <a:r>
                <a:rPr lang="en-US" sz="1600" dirty="0"/>
                <a:t>Politics</a:t>
              </a:r>
            </a:p>
          </p:txBody>
        </p:sp>
      </p:grpSp>
      <p:pic>
        <p:nvPicPr>
          <p:cNvPr id="21" name="Picture 2">
            <a:extLst>
              <a:ext uri="{FF2B5EF4-FFF2-40B4-BE49-F238E27FC236}">
                <a16:creationId xmlns:a16="http://schemas.microsoft.com/office/drawing/2014/main" id="{ACFB75B1-B384-6F4A-B74B-2EF8ABE886E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621178" y="3823740"/>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BA8C7F8-EA01-F440-88DC-3EB766197742}"/>
              </a:ext>
            </a:extLst>
          </p:cNvPr>
          <p:cNvSpPr txBox="1"/>
          <p:nvPr/>
        </p:nvSpPr>
        <p:spPr>
          <a:xfrm>
            <a:off x="3320917" y="6734829"/>
            <a:ext cx="7904343" cy="584775"/>
          </a:xfrm>
          <a:prstGeom prst="rect">
            <a:avLst/>
          </a:prstGeom>
          <a:noFill/>
        </p:spPr>
        <p:txBody>
          <a:bodyPr wrap="none" rtlCol="0">
            <a:spAutoFit/>
          </a:bodyPr>
          <a:lstStyle/>
          <a:p>
            <a:pPr marL="342900" indent="-342900">
              <a:buFont typeface="Arial" panose="020B0604020202020204" pitchFamily="34" charset="0"/>
              <a:buChar char="•"/>
            </a:pPr>
            <a:r>
              <a:rPr lang="en-US" sz="3200" dirty="0"/>
              <a:t>Propagate gradients into model’s activations</a:t>
            </a:r>
          </a:p>
        </p:txBody>
      </p:sp>
    </p:spTree>
    <p:extLst>
      <p:ext uri="{BB962C8B-B14F-4D97-AF65-F5344CB8AC3E}">
        <p14:creationId xmlns:p14="http://schemas.microsoft.com/office/powerpoint/2010/main" val="1478672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297F0B0B-4EAD-5E42-82D6-C080DF3E20F9}"/>
              </a:ext>
            </a:extLst>
          </p:cNvPr>
          <p:cNvPicPr>
            <a:picLocks noChangeAspect="1"/>
          </p:cNvPicPr>
          <p:nvPr/>
        </p:nvPicPr>
        <p:blipFill>
          <a:blip r:embed="rId3"/>
          <a:stretch>
            <a:fillRect/>
          </a:stretch>
        </p:blipFill>
        <p:spPr>
          <a:xfrm>
            <a:off x="5520953" y="4250726"/>
            <a:ext cx="729793" cy="729793"/>
          </a:xfrm>
          <a:prstGeom prst="rect">
            <a:avLst/>
          </a:prstGeom>
        </p:spPr>
      </p:pic>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Idea: Guide With Classifier</a:t>
            </a:r>
          </a:p>
        </p:txBody>
      </p:sp>
      <p:sp>
        <p:nvSpPr>
          <p:cNvPr id="29" name="TextBox 28">
            <a:extLst>
              <a:ext uri="{FF2B5EF4-FFF2-40B4-BE49-F238E27FC236}">
                <a16:creationId xmlns:a16="http://schemas.microsoft.com/office/drawing/2014/main" id="{B512D21A-FA78-D74A-B299-CEFFB881A5BE}"/>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6" name="Picture 5" descr="Icon&#10;&#10;Description automatically generated">
            <a:extLst>
              <a:ext uri="{FF2B5EF4-FFF2-40B4-BE49-F238E27FC236}">
                <a16:creationId xmlns:a16="http://schemas.microsoft.com/office/drawing/2014/main" id="{0C584127-49D7-3A47-9287-F96659E82583}"/>
              </a:ext>
            </a:extLst>
          </p:cNvPr>
          <p:cNvPicPr>
            <a:picLocks noChangeAspect="1"/>
          </p:cNvPicPr>
          <p:nvPr/>
        </p:nvPicPr>
        <p:blipFill>
          <a:blip r:embed="rId3"/>
          <a:stretch>
            <a:fillRect/>
          </a:stretch>
        </p:blipFill>
        <p:spPr>
          <a:xfrm>
            <a:off x="8498947" y="4390132"/>
            <a:ext cx="1801347" cy="1801347"/>
          </a:xfrm>
          <a:prstGeom prst="rect">
            <a:avLst/>
          </a:prstGeom>
        </p:spPr>
      </p:pic>
      <p:cxnSp>
        <p:nvCxnSpPr>
          <p:cNvPr id="4" name="Curved Connector 3">
            <a:extLst>
              <a:ext uri="{FF2B5EF4-FFF2-40B4-BE49-F238E27FC236}">
                <a16:creationId xmlns:a16="http://schemas.microsoft.com/office/drawing/2014/main" id="{342F60E3-B238-7347-878C-7F9987623E69}"/>
              </a:ext>
            </a:extLst>
          </p:cNvPr>
          <p:cNvCxnSpPr>
            <a:cxnSpLocks/>
          </p:cNvCxnSpPr>
          <p:nvPr/>
        </p:nvCxnSpPr>
        <p:spPr>
          <a:xfrm rot="9720000">
            <a:off x="6632893" y="4175551"/>
            <a:ext cx="1420468" cy="1145397"/>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A7C1BA6-D9F5-B644-84AC-A32F88C6A4AE}"/>
              </a:ext>
            </a:extLst>
          </p:cNvPr>
          <p:cNvGrpSpPr/>
          <p:nvPr/>
        </p:nvGrpSpPr>
        <p:grpSpPr>
          <a:xfrm>
            <a:off x="9979057" y="2981270"/>
            <a:ext cx="1693881" cy="1716395"/>
            <a:chOff x="10931975" y="2233771"/>
            <a:chExt cx="1693881" cy="1716395"/>
          </a:xfrm>
        </p:grpSpPr>
        <p:pic>
          <p:nvPicPr>
            <p:cNvPr id="13" name="Picture 10" descr="Thought Bubble transparent PNG - StickPNG">
              <a:extLst>
                <a:ext uri="{FF2B5EF4-FFF2-40B4-BE49-F238E27FC236}">
                  <a16:creationId xmlns:a16="http://schemas.microsoft.com/office/drawing/2014/main" id="{75B1D563-810E-AC40-B765-04CF1E52A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458A802-5F72-4447-994C-34846E73E0F9}"/>
                </a:ext>
              </a:extLst>
            </p:cNvPr>
            <p:cNvSpPr txBox="1"/>
            <p:nvPr/>
          </p:nvSpPr>
          <p:spPr>
            <a:xfrm>
              <a:off x="11289389" y="2669574"/>
              <a:ext cx="979051" cy="424732"/>
            </a:xfrm>
            <a:prstGeom prst="rect">
              <a:avLst/>
            </a:prstGeom>
            <a:noFill/>
          </p:spPr>
          <p:txBody>
            <a:bodyPr wrap="none" rtlCol="0">
              <a:spAutoFit/>
            </a:bodyPr>
            <a:lstStyle/>
            <a:p>
              <a:r>
                <a:rPr lang="en-US" dirty="0"/>
                <a:t>Politics</a:t>
              </a:r>
            </a:p>
          </p:txBody>
        </p:sp>
      </p:grpSp>
      <p:grpSp>
        <p:nvGrpSpPr>
          <p:cNvPr id="15" name="Group 14">
            <a:extLst>
              <a:ext uri="{FF2B5EF4-FFF2-40B4-BE49-F238E27FC236}">
                <a16:creationId xmlns:a16="http://schemas.microsoft.com/office/drawing/2014/main" id="{4D071930-CF96-E946-935F-E642A083B5FB}"/>
              </a:ext>
            </a:extLst>
          </p:cNvPr>
          <p:cNvGrpSpPr/>
          <p:nvPr/>
        </p:nvGrpSpPr>
        <p:grpSpPr>
          <a:xfrm>
            <a:off x="6051928" y="3417075"/>
            <a:ext cx="913650" cy="921185"/>
            <a:chOff x="10931975" y="2233771"/>
            <a:chExt cx="1693881" cy="1716395"/>
          </a:xfrm>
        </p:grpSpPr>
        <p:pic>
          <p:nvPicPr>
            <p:cNvPr id="16" name="Picture 10" descr="Thought Bubble transparent PNG - StickPNG">
              <a:extLst>
                <a:ext uri="{FF2B5EF4-FFF2-40B4-BE49-F238E27FC236}">
                  <a16:creationId xmlns:a16="http://schemas.microsoft.com/office/drawing/2014/main" id="{D0C6F50F-51DF-D14C-9C77-1E31DC776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BF7E4BF-2629-4B4A-BB94-66367ADECB11}"/>
                </a:ext>
              </a:extLst>
            </p:cNvPr>
            <p:cNvSpPr txBox="1"/>
            <p:nvPr/>
          </p:nvSpPr>
          <p:spPr>
            <a:xfrm>
              <a:off x="11106113" y="2600501"/>
              <a:ext cx="770468" cy="338554"/>
            </a:xfrm>
            <a:prstGeom prst="rect">
              <a:avLst/>
            </a:prstGeom>
            <a:noFill/>
          </p:spPr>
          <p:txBody>
            <a:bodyPr wrap="none" rtlCol="0">
              <a:spAutoFit/>
            </a:bodyPr>
            <a:lstStyle/>
            <a:p>
              <a:r>
                <a:rPr lang="en-US" sz="1600" dirty="0"/>
                <a:t>Politics</a:t>
              </a:r>
            </a:p>
          </p:txBody>
        </p:sp>
      </p:grpSp>
      <p:pic>
        <p:nvPicPr>
          <p:cNvPr id="21" name="Picture 2">
            <a:extLst>
              <a:ext uri="{FF2B5EF4-FFF2-40B4-BE49-F238E27FC236}">
                <a16:creationId xmlns:a16="http://schemas.microsoft.com/office/drawing/2014/main" id="{ACFB75B1-B384-6F4A-B74B-2EF8ABE886E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621178" y="3823740"/>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94E9CCB-4427-5B41-9D7B-51E656B73990}"/>
              </a:ext>
            </a:extLst>
          </p:cNvPr>
          <p:cNvSpPr txBox="1"/>
          <p:nvPr/>
        </p:nvSpPr>
        <p:spPr>
          <a:xfrm>
            <a:off x="3320917" y="6734829"/>
            <a:ext cx="7904343" cy="1077218"/>
          </a:xfrm>
          <a:prstGeom prst="rect">
            <a:avLst/>
          </a:prstGeom>
          <a:noFill/>
        </p:spPr>
        <p:txBody>
          <a:bodyPr wrap="none" rtlCol="0">
            <a:spAutoFit/>
          </a:bodyPr>
          <a:lstStyle/>
          <a:p>
            <a:pPr marL="342900" indent="-342900">
              <a:buFont typeface="Arial" panose="020B0604020202020204" pitchFamily="34" charset="0"/>
              <a:buChar char="•"/>
            </a:pPr>
            <a:r>
              <a:rPr lang="en-US" sz="3200" dirty="0"/>
              <a:t>Propagate gradients into model’s activations</a:t>
            </a:r>
          </a:p>
          <a:p>
            <a:pPr marL="342900" indent="-342900">
              <a:buFont typeface="Arial" panose="020B0604020202020204" pitchFamily="34" charset="0"/>
              <a:buChar char="•"/>
            </a:pPr>
            <a:r>
              <a:rPr lang="en-US" sz="3200" dirty="0"/>
              <a:t>Modify model’s output logits</a:t>
            </a:r>
          </a:p>
        </p:txBody>
      </p:sp>
    </p:spTree>
    <p:extLst>
      <p:ext uri="{BB962C8B-B14F-4D97-AF65-F5344CB8AC3E}">
        <p14:creationId xmlns:p14="http://schemas.microsoft.com/office/powerpoint/2010/main" val="4555208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What the fudge is </a:t>
            </a:r>
            <a:r>
              <a:rPr lang="en-US" dirty="0">
                <a:solidFill>
                  <a:srgbClr val="4472C4"/>
                </a:solidFill>
              </a:rPr>
              <a:t>FUDGE</a:t>
            </a:r>
            <a:r>
              <a:rPr lang="en-US" dirty="0"/>
              <a:t>?</a:t>
            </a:r>
          </a:p>
        </p:txBody>
      </p:sp>
    </p:spTree>
    <p:extLst>
      <p:ext uri="{BB962C8B-B14F-4D97-AF65-F5344CB8AC3E}">
        <p14:creationId xmlns:p14="http://schemas.microsoft.com/office/powerpoint/2010/main" val="2695820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What the fudge is </a:t>
            </a:r>
            <a:r>
              <a:rPr lang="en-US" dirty="0">
                <a:solidFill>
                  <a:srgbClr val="4472C4"/>
                </a:solidFill>
              </a:rPr>
              <a:t>FUDGE</a:t>
            </a:r>
            <a:r>
              <a:rPr lang="en-US" dirty="0"/>
              <a:t>?</a:t>
            </a:r>
          </a:p>
        </p:txBody>
      </p:sp>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sp>
        <p:nvSpPr>
          <p:cNvPr id="4" name="Content Placeholder 5">
            <a:extLst>
              <a:ext uri="{FF2B5EF4-FFF2-40B4-BE49-F238E27FC236}">
                <a16:creationId xmlns:a16="http://schemas.microsoft.com/office/drawing/2014/main" id="{1ED8F98D-8530-8241-8D16-C8662D458FAE}"/>
              </a:ext>
            </a:extLst>
          </p:cNvPr>
          <p:cNvSpPr txBox="1">
            <a:spLocks/>
          </p:cNvSpPr>
          <p:nvPr/>
        </p:nvSpPr>
        <p:spPr>
          <a:xfrm>
            <a:off x="883920" y="1721659"/>
            <a:ext cx="13167360" cy="493003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lvl="1"/>
            <a:r>
              <a:rPr lang="en-US" dirty="0"/>
              <a:t>Use </a:t>
            </a:r>
            <a:r>
              <a:rPr lang="en-US" b="1" dirty="0"/>
              <a:t>classifier + Bayesian factorization </a:t>
            </a:r>
            <a:r>
              <a:rPr lang="en-US" dirty="0"/>
              <a:t>to judge continuations</a:t>
            </a:r>
          </a:p>
          <a:p>
            <a:pPr lvl="1"/>
            <a:endParaRPr lang="en-US" dirty="0"/>
          </a:p>
          <a:p>
            <a:pPr lvl="1"/>
            <a:r>
              <a:rPr lang="en-US" b="1" dirty="0"/>
              <a:t>Plan for the </a:t>
            </a:r>
            <a:r>
              <a:rPr lang="en-US" b="1" i="1" dirty="0"/>
              <a:t>future</a:t>
            </a:r>
            <a:r>
              <a:rPr lang="en-US" i="1" dirty="0"/>
              <a:t>,</a:t>
            </a:r>
            <a:r>
              <a:rPr lang="en-US" dirty="0"/>
              <a:t> not for the </a:t>
            </a:r>
            <a:r>
              <a:rPr lang="en-US" i="1" dirty="0"/>
              <a:t>present</a:t>
            </a:r>
          </a:p>
          <a:p>
            <a:pPr lvl="1"/>
            <a:endParaRPr lang="en-US" i="1" dirty="0"/>
          </a:p>
          <a:p>
            <a:pPr lvl="1"/>
            <a:r>
              <a:rPr lang="en-US" b="1" dirty="0"/>
              <a:t>Compose different attributes </a:t>
            </a:r>
            <a:r>
              <a:rPr lang="en-US" dirty="0"/>
              <a:t>by training multiple predictors</a:t>
            </a:r>
          </a:p>
        </p:txBody>
      </p:sp>
      <p:sp>
        <p:nvSpPr>
          <p:cNvPr id="5" name="Rectangle 4">
            <a:extLst>
              <a:ext uri="{FF2B5EF4-FFF2-40B4-BE49-F238E27FC236}">
                <a16:creationId xmlns:a16="http://schemas.microsoft.com/office/drawing/2014/main" id="{7737E8F7-A885-2C4A-8404-F3CDAC6C52D1}"/>
              </a:ext>
            </a:extLst>
          </p:cNvPr>
          <p:cNvSpPr/>
          <p:nvPr/>
        </p:nvSpPr>
        <p:spPr>
          <a:xfrm>
            <a:off x="1355124" y="3645243"/>
            <a:ext cx="12391356" cy="2187145"/>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514394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What the fudge is </a:t>
            </a:r>
            <a:r>
              <a:rPr lang="en-US" dirty="0">
                <a:solidFill>
                  <a:srgbClr val="4472C4"/>
                </a:solidFill>
              </a:rPr>
              <a:t>FUDGE</a:t>
            </a:r>
            <a:r>
              <a:rPr lang="en-US" dirty="0"/>
              <a:t>?</a:t>
            </a:r>
          </a:p>
        </p:txBody>
      </p:sp>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sp>
        <p:nvSpPr>
          <p:cNvPr id="4" name="Content Placeholder 5">
            <a:extLst>
              <a:ext uri="{FF2B5EF4-FFF2-40B4-BE49-F238E27FC236}">
                <a16:creationId xmlns:a16="http://schemas.microsoft.com/office/drawing/2014/main" id="{1ED8F98D-8530-8241-8D16-C8662D458FAE}"/>
              </a:ext>
            </a:extLst>
          </p:cNvPr>
          <p:cNvSpPr txBox="1">
            <a:spLocks/>
          </p:cNvSpPr>
          <p:nvPr/>
        </p:nvSpPr>
        <p:spPr>
          <a:xfrm>
            <a:off x="883920" y="1721659"/>
            <a:ext cx="13167360" cy="493003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lvl="1"/>
            <a:r>
              <a:rPr lang="en-US" dirty="0"/>
              <a:t>Use </a:t>
            </a:r>
            <a:r>
              <a:rPr lang="en-US" b="1" dirty="0"/>
              <a:t>classifier + Bayesian factorization </a:t>
            </a:r>
            <a:r>
              <a:rPr lang="en-US" dirty="0"/>
              <a:t>to judge continuations</a:t>
            </a:r>
          </a:p>
          <a:p>
            <a:pPr lvl="1"/>
            <a:endParaRPr lang="en-US" dirty="0"/>
          </a:p>
          <a:p>
            <a:pPr lvl="1"/>
            <a:r>
              <a:rPr lang="en-US" b="1" dirty="0"/>
              <a:t>Plan for the </a:t>
            </a:r>
            <a:r>
              <a:rPr lang="en-US" b="1" i="1" dirty="0"/>
              <a:t>future</a:t>
            </a:r>
            <a:r>
              <a:rPr lang="en-US" i="1" dirty="0"/>
              <a:t>,</a:t>
            </a:r>
            <a:r>
              <a:rPr lang="en-US" dirty="0"/>
              <a:t> not for the </a:t>
            </a:r>
            <a:r>
              <a:rPr lang="en-US" i="1" dirty="0"/>
              <a:t>present</a:t>
            </a:r>
          </a:p>
          <a:p>
            <a:pPr lvl="1"/>
            <a:endParaRPr lang="en-US" i="1" dirty="0"/>
          </a:p>
          <a:p>
            <a:pPr lvl="1"/>
            <a:r>
              <a:rPr lang="en-US" b="1" dirty="0"/>
              <a:t>Compose different attributes </a:t>
            </a:r>
            <a:r>
              <a:rPr lang="en-US" dirty="0"/>
              <a:t>by training multiple predictors</a:t>
            </a:r>
          </a:p>
        </p:txBody>
      </p:sp>
      <p:sp>
        <p:nvSpPr>
          <p:cNvPr id="5" name="Rectangle 4">
            <a:extLst>
              <a:ext uri="{FF2B5EF4-FFF2-40B4-BE49-F238E27FC236}">
                <a16:creationId xmlns:a16="http://schemas.microsoft.com/office/drawing/2014/main" id="{83DC77E0-CF1C-2F4D-A3A6-A13A117D4BB8}"/>
              </a:ext>
            </a:extLst>
          </p:cNvPr>
          <p:cNvSpPr/>
          <p:nvPr/>
        </p:nvSpPr>
        <p:spPr>
          <a:xfrm>
            <a:off x="533400" y="4460790"/>
            <a:ext cx="12391356" cy="1532238"/>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86675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What the fudge is </a:t>
            </a:r>
            <a:r>
              <a:rPr lang="en-US" dirty="0">
                <a:solidFill>
                  <a:srgbClr val="4472C4"/>
                </a:solidFill>
              </a:rPr>
              <a:t>FUDGE</a:t>
            </a:r>
            <a:r>
              <a:rPr lang="en-US" dirty="0"/>
              <a:t>?</a:t>
            </a:r>
          </a:p>
        </p:txBody>
      </p:sp>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sp>
        <p:nvSpPr>
          <p:cNvPr id="4" name="Content Placeholder 5">
            <a:extLst>
              <a:ext uri="{FF2B5EF4-FFF2-40B4-BE49-F238E27FC236}">
                <a16:creationId xmlns:a16="http://schemas.microsoft.com/office/drawing/2014/main" id="{1ED8F98D-8530-8241-8D16-C8662D458FAE}"/>
              </a:ext>
            </a:extLst>
          </p:cNvPr>
          <p:cNvSpPr txBox="1">
            <a:spLocks/>
          </p:cNvSpPr>
          <p:nvPr/>
        </p:nvSpPr>
        <p:spPr>
          <a:xfrm>
            <a:off x="883920" y="1721659"/>
            <a:ext cx="13167360" cy="493003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lvl="1"/>
            <a:r>
              <a:rPr lang="en-US" dirty="0"/>
              <a:t>Use </a:t>
            </a:r>
            <a:r>
              <a:rPr lang="en-US" b="1" dirty="0"/>
              <a:t>classifier + Bayesian factorization </a:t>
            </a:r>
            <a:r>
              <a:rPr lang="en-US" dirty="0"/>
              <a:t>to judge continuations</a:t>
            </a:r>
          </a:p>
          <a:p>
            <a:pPr lvl="1"/>
            <a:endParaRPr lang="en-US" dirty="0"/>
          </a:p>
          <a:p>
            <a:pPr lvl="1"/>
            <a:r>
              <a:rPr lang="en-US" b="1" dirty="0"/>
              <a:t>Plan for the </a:t>
            </a:r>
            <a:r>
              <a:rPr lang="en-US" b="1" i="1" dirty="0"/>
              <a:t>future</a:t>
            </a:r>
            <a:r>
              <a:rPr lang="en-US" i="1" dirty="0"/>
              <a:t>,</a:t>
            </a:r>
            <a:r>
              <a:rPr lang="en-US" dirty="0"/>
              <a:t> not for the </a:t>
            </a:r>
            <a:r>
              <a:rPr lang="en-US" i="1" dirty="0"/>
              <a:t>present</a:t>
            </a:r>
          </a:p>
          <a:p>
            <a:pPr lvl="1"/>
            <a:endParaRPr lang="en-US" i="1" dirty="0"/>
          </a:p>
          <a:p>
            <a:pPr lvl="1"/>
            <a:r>
              <a:rPr lang="en-US" b="1" dirty="0"/>
              <a:t>Compose different attributes </a:t>
            </a:r>
            <a:r>
              <a:rPr lang="en-US" dirty="0"/>
              <a:t>by training multiple classifiers</a:t>
            </a:r>
          </a:p>
        </p:txBody>
      </p:sp>
    </p:spTree>
    <p:extLst>
      <p:ext uri="{BB962C8B-B14F-4D97-AF65-F5344CB8AC3E}">
        <p14:creationId xmlns:p14="http://schemas.microsoft.com/office/powerpoint/2010/main" val="3569131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What the fudge is </a:t>
            </a:r>
            <a:r>
              <a:rPr lang="en-US" dirty="0">
                <a:solidFill>
                  <a:srgbClr val="4472C4"/>
                </a:solidFill>
              </a:rPr>
              <a:t>FUDGE</a:t>
            </a:r>
            <a:r>
              <a:rPr lang="en-US" dirty="0"/>
              <a:t>?</a:t>
            </a:r>
          </a:p>
        </p:txBody>
      </p:sp>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sp>
        <p:nvSpPr>
          <p:cNvPr id="4" name="Content Placeholder 5">
            <a:extLst>
              <a:ext uri="{FF2B5EF4-FFF2-40B4-BE49-F238E27FC236}">
                <a16:creationId xmlns:a16="http://schemas.microsoft.com/office/drawing/2014/main" id="{1ED8F98D-8530-8241-8D16-C8662D458FAE}"/>
              </a:ext>
            </a:extLst>
          </p:cNvPr>
          <p:cNvSpPr txBox="1">
            <a:spLocks/>
          </p:cNvSpPr>
          <p:nvPr/>
        </p:nvSpPr>
        <p:spPr>
          <a:xfrm>
            <a:off x="883920" y="1721659"/>
            <a:ext cx="13167360" cy="493003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lvl="1"/>
            <a:r>
              <a:rPr lang="en-US" dirty="0"/>
              <a:t>Use </a:t>
            </a:r>
            <a:r>
              <a:rPr lang="en-US" b="1" dirty="0"/>
              <a:t>classifier + Bayesian factorization </a:t>
            </a:r>
            <a:r>
              <a:rPr lang="en-US" dirty="0"/>
              <a:t>to judge continuations</a:t>
            </a:r>
          </a:p>
          <a:p>
            <a:pPr lvl="1"/>
            <a:endParaRPr lang="en-US" dirty="0"/>
          </a:p>
          <a:p>
            <a:pPr lvl="1"/>
            <a:r>
              <a:rPr lang="en-US" b="1" dirty="0"/>
              <a:t>Plan for the </a:t>
            </a:r>
            <a:r>
              <a:rPr lang="en-US" b="1" i="1" dirty="0"/>
              <a:t>future</a:t>
            </a:r>
            <a:r>
              <a:rPr lang="en-US" i="1" dirty="0"/>
              <a:t>,</a:t>
            </a:r>
            <a:r>
              <a:rPr lang="en-US" dirty="0"/>
              <a:t> not for the </a:t>
            </a:r>
            <a:r>
              <a:rPr lang="en-US" i="1" dirty="0"/>
              <a:t>present</a:t>
            </a:r>
          </a:p>
          <a:p>
            <a:pPr lvl="1"/>
            <a:endParaRPr lang="en-US" i="1" dirty="0"/>
          </a:p>
          <a:p>
            <a:pPr lvl="1"/>
            <a:r>
              <a:rPr lang="en-US" b="1" dirty="0"/>
              <a:t>Compose different attributes </a:t>
            </a:r>
            <a:r>
              <a:rPr lang="en-US" dirty="0"/>
              <a:t>by training multiple classifiers</a:t>
            </a:r>
          </a:p>
        </p:txBody>
      </p:sp>
      <p:sp>
        <p:nvSpPr>
          <p:cNvPr id="5" name="Rectangle 4">
            <a:extLst>
              <a:ext uri="{FF2B5EF4-FFF2-40B4-BE49-F238E27FC236}">
                <a16:creationId xmlns:a16="http://schemas.microsoft.com/office/drawing/2014/main" id="{0757A8DA-AFC3-FD43-AC09-B587521AB70A}"/>
              </a:ext>
            </a:extLst>
          </p:cNvPr>
          <p:cNvSpPr/>
          <p:nvPr/>
        </p:nvSpPr>
        <p:spPr>
          <a:xfrm>
            <a:off x="883920" y="3608174"/>
            <a:ext cx="12391356" cy="2397210"/>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424483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Generation from </a:t>
                </a:r>
                <a:r>
                  <a:rPr lang="en-US" dirty="0">
                    <a:solidFill>
                      <a:schemeClr val="bg1"/>
                    </a:solidFill>
                  </a:rPr>
                  <a:t>Base </a:t>
                </a:r>
                <a14:m>
                  <m:oMath xmlns:m="http://schemas.openxmlformats.org/officeDocument/2006/math">
                    <m:r>
                      <a:rPr lang="en-US" i="1" dirty="0" smtClean="0">
                        <a:solidFill>
                          <a:schemeClr val="bg1"/>
                        </a:solidFill>
                        <a:latin typeface="Cambria Math" panose="02040503050406030204" pitchFamily="18" charset="0"/>
                      </a:rPr>
                      <m:t>𝐺</m:t>
                    </m:r>
                  </m:oMath>
                </a14:m>
                <a:endParaRPr lang="en-US" dirty="0">
                  <a:solidFill>
                    <a:srgbClr val="4472C4"/>
                  </a:solidFill>
                </a:endParaRPr>
              </a:p>
            </p:txBody>
          </p:sp>
        </mc:Choice>
        <mc:Fallback xmlns="">
          <p:sp>
            <p:nvSpPr>
              <p:cNvPr id="2" name="Title 1">
                <a:extLst>
                  <a:ext uri="{FF2B5EF4-FFF2-40B4-BE49-F238E27FC236}">
                    <a16:creationId xmlns:a16="http://schemas.microsoft.com/office/drawing/2014/main" id="{83AC194B-8978-A34D-A05B-E75D1BD1EE74}"/>
                  </a:ext>
                </a:extLst>
              </p:cNvPr>
              <p:cNvSpPr>
                <a:spLocks noGrp="1" noRot="1" noChangeAspect="1" noMove="1" noResize="1" noEditPoints="1" noAdjustHandles="1" noChangeArrowheads="1" noChangeShapeType="1" noTextEdit="1"/>
              </p:cNvSpPr>
              <p:nvPr>
                <p:ph type="title"/>
              </p:nvPr>
            </p:nvSpPr>
            <p:spPr>
              <a:blipFill>
                <a:blip r:embed="rId3"/>
                <a:stretch>
                  <a:fillRect b="-1649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pic>
        <p:nvPicPr>
          <p:cNvPr id="6" name="Picture 2">
            <a:extLst>
              <a:ext uri="{FF2B5EF4-FFF2-40B4-BE49-F238E27FC236}">
                <a16:creationId xmlns:a16="http://schemas.microsoft.com/office/drawing/2014/main" id="{266F2BD0-7A23-844C-959C-3341D2BA7C1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8564451" y="51516"/>
            <a:ext cx="1123050" cy="112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359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Generation from </a:t>
                </a:r>
                <a:r>
                  <a:rPr lang="en-US" dirty="0">
                    <a:solidFill>
                      <a:schemeClr val="bg1"/>
                    </a:solidFill>
                  </a:rPr>
                  <a:t>Base </a:t>
                </a:r>
                <a14:m>
                  <m:oMath xmlns:m="http://schemas.openxmlformats.org/officeDocument/2006/math">
                    <m:r>
                      <a:rPr lang="en-US" i="1" dirty="0" smtClean="0">
                        <a:solidFill>
                          <a:schemeClr val="bg1"/>
                        </a:solidFill>
                        <a:latin typeface="Cambria Math" panose="02040503050406030204" pitchFamily="18" charset="0"/>
                      </a:rPr>
                      <m:t>𝐺</m:t>
                    </m:r>
                  </m:oMath>
                </a14:m>
                <a:endParaRPr lang="en-US" dirty="0">
                  <a:solidFill>
                    <a:srgbClr val="4472C4"/>
                  </a:solidFill>
                </a:endParaRPr>
              </a:p>
            </p:txBody>
          </p:sp>
        </mc:Choice>
        <mc:Fallback xmlns="">
          <p:sp>
            <p:nvSpPr>
              <p:cNvPr id="2" name="Title 1">
                <a:extLst>
                  <a:ext uri="{FF2B5EF4-FFF2-40B4-BE49-F238E27FC236}">
                    <a16:creationId xmlns:a16="http://schemas.microsoft.com/office/drawing/2014/main" id="{83AC194B-8978-A34D-A05B-E75D1BD1EE74}"/>
                  </a:ext>
                </a:extLst>
              </p:cNvPr>
              <p:cNvSpPr>
                <a:spLocks noGrp="1" noRot="1" noChangeAspect="1" noMove="1" noResize="1" noEditPoints="1" noAdjustHandles="1" noChangeArrowheads="1" noChangeShapeType="1" noTextEdit="1"/>
              </p:cNvSpPr>
              <p:nvPr>
                <p:ph type="title"/>
              </p:nvPr>
            </p:nvSpPr>
            <p:spPr>
              <a:blipFill>
                <a:blip r:embed="rId3"/>
                <a:stretch>
                  <a:fillRect b="-1649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graphicFrame>
        <p:nvGraphicFramePr>
          <p:cNvPr id="6" name="Table 9">
            <a:extLst>
              <a:ext uri="{FF2B5EF4-FFF2-40B4-BE49-F238E27FC236}">
                <a16:creationId xmlns:a16="http://schemas.microsoft.com/office/drawing/2014/main" id="{AD35B47B-C938-C642-A890-2199A427CDA9}"/>
              </a:ext>
            </a:extLst>
          </p:cNvPr>
          <p:cNvGraphicFramePr>
            <a:graphicFrameLocks noGrp="1"/>
          </p:cNvGraphicFramePr>
          <p:nvPr>
            <p:extLst>
              <p:ext uri="{D42A27DB-BD31-4B8C-83A1-F6EECF244321}">
                <p14:modId xmlns:p14="http://schemas.microsoft.com/office/powerpoint/2010/main" val="3796965730"/>
              </p:ext>
            </p:extLst>
          </p:nvPr>
        </p:nvGraphicFramePr>
        <p:xfrm>
          <a:off x="1953735" y="4127793"/>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047FAF-4BD9-194E-ACA7-EB6D8B31C6E7}"/>
                  </a:ext>
                </a:extLst>
              </p:cNvPr>
              <p:cNvSpPr txBox="1"/>
              <p:nvPr/>
            </p:nvSpPr>
            <p:spPr>
              <a:xfrm>
                <a:off x="2192554"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53047FAF-4BD9-194E-ACA7-EB6D8B31C6E7}"/>
                  </a:ext>
                </a:extLst>
              </p:cNvPr>
              <p:cNvSpPr txBox="1">
                <a:spLocks noRot="1" noChangeAspect="1" noMove="1" noResize="1" noEditPoints="1" noAdjustHandles="1" noChangeArrowheads="1" noChangeShapeType="1" noTextEdit="1"/>
              </p:cNvSpPr>
              <p:nvPr/>
            </p:nvSpPr>
            <p:spPr>
              <a:xfrm>
                <a:off x="2192554" y="4457490"/>
                <a:ext cx="445956" cy="369332"/>
              </a:xfrm>
              <a:prstGeom prst="rect">
                <a:avLst/>
              </a:prstGeom>
              <a:blipFill>
                <a:blip r:embed="rId4"/>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072E48-4541-5646-BC34-0612DE23E1BE}"/>
                  </a:ext>
                </a:extLst>
              </p:cNvPr>
              <p:cNvSpPr txBox="1"/>
              <p:nvPr/>
            </p:nvSpPr>
            <p:spPr>
              <a:xfrm>
                <a:off x="3010999"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C4072E48-4541-5646-BC34-0612DE23E1BE}"/>
                  </a:ext>
                </a:extLst>
              </p:cNvPr>
              <p:cNvSpPr txBox="1">
                <a:spLocks noRot="1" noChangeAspect="1" noMove="1" noResize="1" noEditPoints="1" noAdjustHandles="1" noChangeArrowheads="1" noChangeShapeType="1" noTextEdit="1"/>
              </p:cNvSpPr>
              <p:nvPr/>
            </p:nvSpPr>
            <p:spPr>
              <a:xfrm>
                <a:off x="3010999" y="4457490"/>
                <a:ext cx="445956" cy="369332"/>
              </a:xfrm>
              <a:prstGeom prst="rect">
                <a:avLst/>
              </a:prstGeom>
              <a:blipFill>
                <a:blip r:embed="rId5"/>
                <a:stretch>
                  <a:fillRect b="-9677"/>
                </a:stretch>
              </a:blipFill>
            </p:spPr>
            <p:txBody>
              <a:bodyPr/>
              <a:lstStyle/>
              <a:p>
                <a:r>
                  <a:rPr lang="en-US">
                    <a:noFill/>
                  </a:rPr>
                  <a:t> </a:t>
                </a:r>
              </a:p>
            </p:txBody>
          </p:sp>
        </mc:Fallback>
      </mc:AlternateContent>
      <p:pic>
        <p:nvPicPr>
          <p:cNvPr id="13" name="Picture 2">
            <a:extLst>
              <a:ext uri="{FF2B5EF4-FFF2-40B4-BE49-F238E27FC236}">
                <a16:creationId xmlns:a16="http://schemas.microsoft.com/office/drawing/2014/main" id="{4EBA5140-E9A5-1240-B17D-7F3196E965A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8564451" y="51516"/>
            <a:ext cx="1123050" cy="112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864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Generation from </a:t>
                </a:r>
                <a:r>
                  <a:rPr lang="en-US" dirty="0">
                    <a:solidFill>
                      <a:schemeClr val="bg1"/>
                    </a:solidFill>
                  </a:rPr>
                  <a:t>Base </a:t>
                </a:r>
                <a14:m>
                  <m:oMath xmlns:m="http://schemas.openxmlformats.org/officeDocument/2006/math">
                    <m:r>
                      <a:rPr lang="en-US" i="1" dirty="0" smtClean="0">
                        <a:solidFill>
                          <a:schemeClr val="bg1"/>
                        </a:solidFill>
                        <a:latin typeface="Cambria Math" panose="02040503050406030204" pitchFamily="18" charset="0"/>
                      </a:rPr>
                      <m:t>𝐺</m:t>
                    </m:r>
                  </m:oMath>
                </a14:m>
                <a:endParaRPr lang="en-US" dirty="0">
                  <a:solidFill>
                    <a:srgbClr val="4472C4"/>
                  </a:solidFill>
                </a:endParaRPr>
              </a:p>
            </p:txBody>
          </p:sp>
        </mc:Choice>
        <mc:Fallback xmlns="">
          <p:sp>
            <p:nvSpPr>
              <p:cNvPr id="2" name="Title 1">
                <a:extLst>
                  <a:ext uri="{FF2B5EF4-FFF2-40B4-BE49-F238E27FC236}">
                    <a16:creationId xmlns:a16="http://schemas.microsoft.com/office/drawing/2014/main" id="{83AC194B-8978-A34D-A05B-E75D1BD1EE74}"/>
                  </a:ext>
                </a:extLst>
              </p:cNvPr>
              <p:cNvSpPr>
                <a:spLocks noGrp="1" noRot="1" noChangeAspect="1" noMove="1" noResize="1" noEditPoints="1" noAdjustHandles="1" noChangeArrowheads="1" noChangeShapeType="1" noTextEdit="1"/>
              </p:cNvSpPr>
              <p:nvPr>
                <p:ph type="title"/>
              </p:nvPr>
            </p:nvSpPr>
            <p:spPr>
              <a:blipFill>
                <a:blip r:embed="rId3"/>
                <a:stretch>
                  <a:fillRect b="-1649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graphicFrame>
        <p:nvGraphicFramePr>
          <p:cNvPr id="6" name="Table 9">
            <a:extLst>
              <a:ext uri="{FF2B5EF4-FFF2-40B4-BE49-F238E27FC236}">
                <a16:creationId xmlns:a16="http://schemas.microsoft.com/office/drawing/2014/main" id="{AD35B47B-C938-C642-A890-2199A427CDA9}"/>
              </a:ext>
            </a:extLst>
          </p:cNvPr>
          <p:cNvGraphicFramePr>
            <a:graphicFrameLocks noGrp="1"/>
          </p:cNvGraphicFramePr>
          <p:nvPr>
            <p:extLst>
              <p:ext uri="{D42A27DB-BD31-4B8C-83A1-F6EECF244321}">
                <p14:modId xmlns:p14="http://schemas.microsoft.com/office/powerpoint/2010/main" val="1250325405"/>
              </p:ext>
            </p:extLst>
          </p:nvPr>
        </p:nvGraphicFramePr>
        <p:xfrm>
          <a:off x="1953735" y="4127793"/>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047FAF-4BD9-194E-ACA7-EB6D8B31C6E7}"/>
                  </a:ext>
                </a:extLst>
              </p:cNvPr>
              <p:cNvSpPr txBox="1"/>
              <p:nvPr/>
            </p:nvSpPr>
            <p:spPr>
              <a:xfrm>
                <a:off x="2192554"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53047FAF-4BD9-194E-ACA7-EB6D8B31C6E7}"/>
                  </a:ext>
                </a:extLst>
              </p:cNvPr>
              <p:cNvSpPr txBox="1">
                <a:spLocks noRot="1" noChangeAspect="1" noMove="1" noResize="1" noEditPoints="1" noAdjustHandles="1" noChangeArrowheads="1" noChangeShapeType="1" noTextEdit="1"/>
              </p:cNvSpPr>
              <p:nvPr/>
            </p:nvSpPr>
            <p:spPr>
              <a:xfrm>
                <a:off x="2192554" y="4457490"/>
                <a:ext cx="445956" cy="369332"/>
              </a:xfrm>
              <a:prstGeom prst="rect">
                <a:avLst/>
              </a:prstGeom>
              <a:blipFill>
                <a:blip r:embed="rId4"/>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072E48-4541-5646-BC34-0612DE23E1BE}"/>
                  </a:ext>
                </a:extLst>
              </p:cNvPr>
              <p:cNvSpPr txBox="1"/>
              <p:nvPr/>
            </p:nvSpPr>
            <p:spPr>
              <a:xfrm>
                <a:off x="3010999"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C4072E48-4541-5646-BC34-0612DE23E1BE}"/>
                  </a:ext>
                </a:extLst>
              </p:cNvPr>
              <p:cNvSpPr txBox="1">
                <a:spLocks noRot="1" noChangeAspect="1" noMove="1" noResize="1" noEditPoints="1" noAdjustHandles="1" noChangeArrowheads="1" noChangeShapeType="1" noTextEdit="1"/>
              </p:cNvSpPr>
              <p:nvPr/>
            </p:nvSpPr>
            <p:spPr>
              <a:xfrm>
                <a:off x="3010999" y="4457490"/>
                <a:ext cx="445956" cy="369332"/>
              </a:xfrm>
              <a:prstGeom prst="rect">
                <a:avLst/>
              </a:prstGeom>
              <a:blipFill>
                <a:blip r:embed="rId5"/>
                <a:stretch>
                  <a:fillRect b="-9677"/>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5D683025-3D09-6F42-A2FF-2FFAD23F312F}"/>
              </a:ext>
            </a:extLst>
          </p:cNvPr>
          <p:cNvCxnSpPr>
            <a:cxnSpLocks/>
            <a:stCxn id="6" idx="3"/>
          </p:cNvCxnSpPr>
          <p:nvPr/>
        </p:nvCxnSpPr>
        <p:spPr>
          <a:xfrm flipV="1">
            <a:off x="3581367" y="4331251"/>
            <a:ext cx="3027018" cy="685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CAD001-06B0-AE48-841C-4B5C178B51E0}"/>
                  </a:ext>
                </a:extLst>
              </p:cNvPr>
              <p:cNvSpPr txBox="1"/>
              <p:nvPr/>
            </p:nvSpPr>
            <p:spPr>
              <a:xfrm>
                <a:off x="4297835" y="4960133"/>
                <a:ext cx="1431289"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baseline="-25000" dirty="0">
                          <a:latin typeface="Cambria Math" panose="02040503050406030204" pitchFamily="18" charset="0"/>
                        </a:rPr>
                        <m:t>3</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1:2</m:t>
                          </m:r>
                        </m:sub>
                      </m:sSub>
                      <m:r>
                        <a:rPr lang="en-US" i="1" dirty="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8ECAD001-06B0-AE48-841C-4B5C178B51E0}"/>
                  </a:ext>
                </a:extLst>
              </p:cNvPr>
              <p:cNvSpPr txBox="1">
                <a:spLocks noRot="1" noChangeAspect="1" noMove="1" noResize="1" noEditPoints="1" noAdjustHandles="1" noChangeArrowheads="1" noChangeShapeType="1" noTextEdit="1"/>
              </p:cNvSpPr>
              <p:nvPr/>
            </p:nvSpPr>
            <p:spPr>
              <a:xfrm>
                <a:off x="4297835" y="4960133"/>
                <a:ext cx="1431289" cy="424732"/>
              </a:xfrm>
              <a:prstGeom prst="rect">
                <a:avLst/>
              </a:prstGeom>
              <a:blipFill>
                <a:blip r:embed="rId8"/>
                <a:stretch>
                  <a:fillRect b="-17647"/>
                </a:stretch>
              </a:blipFill>
            </p:spPr>
            <p:txBody>
              <a:bodyPr/>
              <a:lstStyle/>
              <a:p>
                <a:r>
                  <a:rPr lang="en-US">
                    <a:noFill/>
                  </a:rPr>
                  <a:t> </a:t>
                </a:r>
              </a:p>
            </p:txBody>
          </p:sp>
        </mc:Fallback>
      </mc:AlternateContent>
      <p:pic>
        <p:nvPicPr>
          <p:cNvPr id="20" name="Picture 2">
            <a:extLst>
              <a:ext uri="{FF2B5EF4-FFF2-40B4-BE49-F238E27FC236}">
                <a16:creationId xmlns:a16="http://schemas.microsoft.com/office/drawing/2014/main" id="{29D0C035-3D5E-2749-B4C6-96D9B1F4B6F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8564451" y="51516"/>
            <a:ext cx="1123050" cy="11230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84FA7EDA-AE66-8C48-A7C0-73269EFE5238}"/>
              </a:ext>
            </a:extLst>
          </p:cNvPr>
          <p:cNvPicPr>
            <a:picLocks noChangeAspect="1" noChangeArrowheads="1"/>
          </p:cNvPicPr>
          <p:nvPr/>
        </p:nvPicPr>
        <p:blipFill>
          <a:blip r:embed="rId9">
            <a:extLst>
              <a:ext uri="{BEBA8EAE-BF5A-486C-A8C5-ECC9F3942E4B}">
                <a14:imgProps xmlns:a14="http://schemas.microsoft.com/office/drawing/2010/main">
                  <a14:imgLayer r:embed="rId11">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099544" y="3109007"/>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114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Controlled Text Generation?</a:t>
            </a:r>
          </a:p>
        </p:txBody>
      </p:sp>
      <p:sp>
        <p:nvSpPr>
          <p:cNvPr id="5" name="Content Placeholder 4">
            <a:extLst>
              <a:ext uri="{FF2B5EF4-FFF2-40B4-BE49-F238E27FC236}">
                <a16:creationId xmlns:a16="http://schemas.microsoft.com/office/drawing/2014/main" id="{DE9F553C-7BFC-D746-B78C-B2EEBAD6A3B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169250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Generation from </a:t>
                </a:r>
                <a:r>
                  <a:rPr lang="en-US" dirty="0">
                    <a:solidFill>
                      <a:schemeClr val="bg1"/>
                    </a:solidFill>
                  </a:rPr>
                  <a:t>Base </a:t>
                </a:r>
                <a14:m>
                  <m:oMath xmlns:m="http://schemas.openxmlformats.org/officeDocument/2006/math">
                    <m:r>
                      <a:rPr lang="en-US" i="1" dirty="0" smtClean="0">
                        <a:solidFill>
                          <a:schemeClr val="bg1"/>
                        </a:solidFill>
                        <a:latin typeface="Cambria Math" panose="02040503050406030204" pitchFamily="18" charset="0"/>
                      </a:rPr>
                      <m:t>𝐺</m:t>
                    </m:r>
                  </m:oMath>
                </a14:m>
                <a:endParaRPr lang="en-US" dirty="0">
                  <a:solidFill>
                    <a:srgbClr val="4472C4"/>
                  </a:solidFill>
                </a:endParaRPr>
              </a:p>
            </p:txBody>
          </p:sp>
        </mc:Choice>
        <mc:Fallback xmlns="">
          <p:sp>
            <p:nvSpPr>
              <p:cNvPr id="2" name="Title 1">
                <a:extLst>
                  <a:ext uri="{FF2B5EF4-FFF2-40B4-BE49-F238E27FC236}">
                    <a16:creationId xmlns:a16="http://schemas.microsoft.com/office/drawing/2014/main" id="{83AC194B-8978-A34D-A05B-E75D1BD1EE74}"/>
                  </a:ext>
                </a:extLst>
              </p:cNvPr>
              <p:cNvSpPr>
                <a:spLocks noGrp="1" noRot="1" noChangeAspect="1" noMove="1" noResize="1" noEditPoints="1" noAdjustHandles="1" noChangeArrowheads="1" noChangeShapeType="1" noTextEdit="1"/>
              </p:cNvSpPr>
              <p:nvPr>
                <p:ph type="title"/>
              </p:nvPr>
            </p:nvSpPr>
            <p:spPr>
              <a:blipFill>
                <a:blip r:embed="rId3"/>
                <a:stretch>
                  <a:fillRect b="-1649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graphicFrame>
        <p:nvGraphicFramePr>
          <p:cNvPr id="6" name="Table 9">
            <a:extLst>
              <a:ext uri="{FF2B5EF4-FFF2-40B4-BE49-F238E27FC236}">
                <a16:creationId xmlns:a16="http://schemas.microsoft.com/office/drawing/2014/main" id="{AD35B47B-C938-C642-A890-2199A427CDA9}"/>
              </a:ext>
            </a:extLst>
          </p:cNvPr>
          <p:cNvGraphicFramePr>
            <a:graphicFrameLocks noGrp="1"/>
          </p:cNvGraphicFramePr>
          <p:nvPr>
            <p:extLst>
              <p:ext uri="{D42A27DB-BD31-4B8C-83A1-F6EECF244321}">
                <p14:modId xmlns:p14="http://schemas.microsoft.com/office/powerpoint/2010/main" val="3751381091"/>
              </p:ext>
            </p:extLst>
          </p:nvPr>
        </p:nvGraphicFramePr>
        <p:xfrm>
          <a:off x="1953735" y="4127793"/>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047FAF-4BD9-194E-ACA7-EB6D8B31C6E7}"/>
                  </a:ext>
                </a:extLst>
              </p:cNvPr>
              <p:cNvSpPr txBox="1"/>
              <p:nvPr/>
            </p:nvSpPr>
            <p:spPr>
              <a:xfrm>
                <a:off x="2192554"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53047FAF-4BD9-194E-ACA7-EB6D8B31C6E7}"/>
                  </a:ext>
                </a:extLst>
              </p:cNvPr>
              <p:cNvSpPr txBox="1">
                <a:spLocks noRot="1" noChangeAspect="1" noMove="1" noResize="1" noEditPoints="1" noAdjustHandles="1" noChangeArrowheads="1" noChangeShapeType="1" noTextEdit="1"/>
              </p:cNvSpPr>
              <p:nvPr/>
            </p:nvSpPr>
            <p:spPr>
              <a:xfrm>
                <a:off x="2192554" y="4457490"/>
                <a:ext cx="445956" cy="369332"/>
              </a:xfrm>
              <a:prstGeom prst="rect">
                <a:avLst/>
              </a:prstGeom>
              <a:blipFill>
                <a:blip r:embed="rId4"/>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072E48-4541-5646-BC34-0612DE23E1BE}"/>
                  </a:ext>
                </a:extLst>
              </p:cNvPr>
              <p:cNvSpPr txBox="1"/>
              <p:nvPr/>
            </p:nvSpPr>
            <p:spPr>
              <a:xfrm>
                <a:off x="3010999"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C4072E48-4541-5646-BC34-0612DE23E1BE}"/>
                  </a:ext>
                </a:extLst>
              </p:cNvPr>
              <p:cNvSpPr txBox="1">
                <a:spLocks noRot="1" noChangeAspect="1" noMove="1" noResize="1" noEditPoints="1" noAdjustHandles="1" noChangeArrowheads="1" noChangeShapeType="1" noTextEdit="1"/>
              </p:cNvSpPr>
              <p:nvPr/>
            </p:nvSpPr>
            <p:spPr>
              <a:xfrm>
                <a:off x="3010999" y="4457490"/>
                <a:ext cx="445956" cy="369332"/>
              </a:xfrm>
              <a:prstGeom prst="rect">
                <a:avLst/>
              </a:prstGeom>
              <a:blipFill>
                <a:blip r:embed="rId5"/>
                <a:stretch>
                  <a:fillRect b="-9677"/>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5D683025-3D09-6F42-A2FF-2FFAD23F312F}"/>
              </a:ext>
            </a:extLst>
          </p:cNvPr>
          <p:cNvCxnSpPr>
            <a:cxnSpLocks/>
            <a:stCxn id="6" idx="3"/>
            <a:endCxn id="24" idx="1"/>
          </p:cNvCxnSpPr>
          <p:nvPr/>
        </p:nvCxnSpPr>
        <p:spPr>
          <a:xfrm flipV="1">
            <a:off x="3581367" y="4331251"/>
            <a:ext cx="3027018" cy="685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24" name="Table 8">
            <a:extLst>
              <a:ext uri="{FF2B5EF4-FFF2-40B4-BE49-F238E27FC236}">
                <a16:creationId xmlns:a16="http://schemas.microsoft.com/office/drawing/2014/main" id="{4BDE677E-E0BF-8447-A710-B82A738371F5}"/>
              </a:ext>
            </a:extLst>
          </p:cNvPr>
          <p:cNvGraphicFramePr>
            <a:graphicFrameLocks noGrp="1"/>
          </p:cNvGraphicFramePr>
          <p:nvPr/>
        </p:nvGraphicFramePr>
        <p:xfrm>
          <a:off x="6608385" y="3490003"/>
          <a:ext cx="1657470" cy="1682496"/>
        </p:xfrm>
        <a:graphic>
          <a:graphicData uri="http://schemas.openxmlformats.org/drawingml/2006/table">
            <a:tbl>
              <a:tblPr bandRow="1">
                <a:tableStyleId>{5C22544A-7EE6-4342-B048-85BDC9FD1C3A}</a:tableStyleId>
              </a:tblPr>
              <a:tblGrid>
                <a:gridCol w="970691">
                  <a:extLst>
                    <a:ext uri="{9D8B030D-6E8A-4147-A177-3AD203B41FA5}">
                      <a16:colId xmlns:a16="http://schemas.microsoft.com/office/drawing/2014/main" val="4099354247"/>
                    </a:ext>
                  </a:extLst>
                </a:gridCol>
                <a:gridCol w="686779">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CAD001-06B0-AE48-841C-4B5C178B51E0}"/>
                  </a:ext>
                </a:extLst>
              </p:cNvPr>
              <p:cNvSpPr txBox="1"/>
              <p:nvPr/>
            </p:nvSpPr>
            <p:spPr>
              <a:xfrm>
                <a:off x="4297835" y="4960133"/>
                <a:ext cx="1431289"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baseline="-25000" dirty="0">
                          <a:latin typeface="Cambria Math" panose="02040503050406030204" pitchFamily="18" charset="0"/>
                        </a:rPr>
                        <m:t>3</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1:2</m:t>
                          </m:r>
                        </m:sub>
                      </m:sSub>
                      <m:r>
                        <a:rPr lang="en-US" i="1" dirty="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8ECAD001-06B0-AE48-841C-4B5C178B51E0}"/>
                  </a:ext>
                </a:extLst>
              </p:cNvPr>
              <p:cNvSpPr txBox="1">
                <a:spLocks noRot="1" noChangeAspect="1" noMove="1" noResize="1" noEditPoints="1" noAdjustHandles="1" noChangeArrowheads="1" noChangeShapeType="1" noTextEdit="1"/>
              </p:cNvSpPr>
              <p:nvPr/>
            </p:nvSpPr>
            <p:spPr>
              <a:xfrm>
                <a:off x="4297835" y="4960133"/>
                <a:ext cx="1431289" cy="424732"/>
              </a:xfrm>
              <a:prstGeom prst="rect">
                <a:avLst/>
              </a:prstGeom>
              <a:blipFill>
                <a:blip r:embed="rId9"/>
                <a:stretch>
                  <a:fillRect b="-17647"/>
                </a:stretch>
              </a:blipFill>
            </p:spPr>
            <p:txBody>
              <a:bodyPr/>
              <a:lstStyle/>
              <a:p>
                <a:r>
                  <a:rPr lang="en-US">
                    <a:noFill/>
                  </a:rPr>
                  <a:t> </a:t>
                </a:r>
              </a:p>
            </p:txBody>
          </p:sp>
        </mc:Fallback>
      </mc:AlternateContent>
      <p:pic>
        <p:nvPicPr>
          <p:cNvPr id="15" name="Picture 2">
            <a:extLst>
              <a:ext uri="{FF2B5EF4-FFF2-40B4-BE49-F238E27FC236}">
                <a16:creationId xmlns:a16="http://schemas.microsoft.com/office/drawing/2014/main" id="{33135A83-B63A-964A-B885-3EB57A31331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8564451" y="51516"/>
            <a:ext cx="1123050" cy="11230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EECFA8A0-F580-E94B-B564-660A4FCD0838}"/>
              </a:ext>
            </a:extLst>
          </p:cNvPr>
          <p:cNvPicPr>
            <a:picLocks noChangeAspect="1" noChangeArrowheads="1"/>
          </p:cNvPicPr>
          <p:nvPr/>
        </p:nvPicPr>
        <p:blipFill>
          <a:blip r:embed="rId10">
            <a:extLst>
              <a:ext uri="{BEBA8EAE-BF5A-486C-A8C5-ECC9F3942E4B}">
                <a14:imgProps xmlns:a14="http://schemas.microsoft.com/office/drawing/2010/main">
                  <a14:imgLayer r:embed="rId12">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099544" y="3109007"/>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260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Generation from </a:t>
                </a:r>
                <a:r>
                  <a:rPr lang="en-US" dirty="0">
                    <a:solidFill>
                      <a:schemeClr val="bg1"/>
                    </a:solidFill>
                  </a:rPr>
                  <a:t>Base </a:t>
                </a:r>
                <a14:m>
                  <m:oMath xmlns:m="http://schemas.openxmlformats.org/officeDocument/2006/math">
                    <m:r>
                      <a:rPr lang="en-US" i="1" dirty="0" smtClean="0">
                        <a:solidFill>
                          <a:schemeClr val="bg1"/>
                        </a:solidFill>
                        <a:latin typeface="Cambria Math" panose="02040503050406030204" pitchFamily="18" charset="0"/>
                      </a:rPr>
                      <m:t>𝐺</m:t>
                    </m:r>
                  </m:oMath>
                </a14:m>
                <a:endParaRPr lang="en-US" dirty="0">
                  <a:solidFill>
                    <a:srgbClr val="4472C4"/>
                  </a:solidFill>
                </a:endParaRPr>
              </a:p>
            </p:txBody>
          </p:sp>
        </mc:Choice>
        <mc:Fallback xmlns="">
          <p:sp>
            <p:nvSpPr>
              <p:cNvPr id="2" name="Title 1">
                <a:extLst>
                  <a:ext uri="{FF2B5EF4-FFF2-40B4-BE49-F238E27FC236}">
                    <a16:creationId xmlns:a16="http://schemas.microsoft.com/office/drawing/2014/main" id="{83AC194B-8978-A34D-A05B-E75D1BD1EE74}"/>
                  </a:ext>
                </a:extLst>
              </p:cNvPr>
              <p:cNvSpPr>
                <a:spLocks noGrp="1" noRot="1" noChangeAspect="1" noMove="1" noResize="1" noEditPoints="1" noAdjustHandles="1" noChangeArrowheads="1" noChangeShapeType="1" noTextEdit="1"/>
              </p:cNvSpPr>
              <p:nvPr>
                <p:ph type="title"/>
              </p:nvPr>
            </p:nvSpPr>
            <p:spPr>
              <a:blipFill>
                <a:blip r:embed="rId3"/>
                <a:stretch>
                  <a:fillRect b="-1649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graphicFrame>
        <p:nvGraphicFramePr>
          <p:cNvPr id="6" name="Table 9">
            <a:extLst>
              <a:ext uri="{FF2B5EF4-FFF2-40B4-BE49-F238E27FC236}">
                <a16:creationId xmlns:a16="http://schemas.microsoft.com/office/drawing/2014/main" id="{AD35B47B-C938-C642-A890-2199A427CDA9}"/>
              </a:ext>
            </a:extLst>
          </p:cNvPr>
          <p:cNvGraphicFramePr>
            <a:graphicFrameLocks noGrp="1"/>
          </p:cNvGraphicFramePr>
          <p:nvPr>
            <p:extLst>
              <p:ext uri="{D42A27DB-BD31-4B8C-83A1-F6EECF244321}">
                <p14:modId xmlns:p14="http://schemas.microsoft.com/office/powerpoint/2010/main" val="370955552"/>
              </p:ext>
            </p:extLst>
          </p:nvPr>
        </p:nvGraphicFramePr>
        <p:xfrm>
          <a:off x="1953735" y="4127793"/>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p:graphicFrame>
        <p:nvGraphicFramePr>
          <p:cNvPr id="7" name="Table 20">
            <a:extLst>
              <a:ext uri="{FF2B5EF4-FFF2-40B4-BE49-F238E27FC236}">
                <a16:creationId xmlns:a16="http://schemas.microsoft.com/office/drawing/2014/main" id="{0E4653C6-F80F-C647-A9E9-946F2333DA7E}"/>
              </a:ext>
            </a:extLst>
          </p:cNvPr>
          <p:cNvGraphicFramePr>
            <a:graphicFrameLocks noGrp="1"/>
          </p:cNvGraphicFramePr>
          <p:nvPr>
            <p:extLst>
              <p:ext uri="{D42A27DB-BD31-4B8C-83A1-F6EECF244321}">
                <p14:modId xmlns:p14="http://schemas.microsoft.com/office/powerpoint/2010/main" val="1943976289"/>
              </p:ext>
            </p:extLst>
          </p:nvPr>
        </p:nvGraphicFramePr>
        <p:xfrm>
          <a:off x="10032985" y="4131087"/>
          <a:ext cx="2441448"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592979781"/>
                    </a:ext>
                  </a:extLst>
                </a:gridCol>
                <a:gridCol w="813816">
                  <a:extLst>
                    <a:ext uri="{9D8B030D-6E8A-4147-A177-3AD203B41FA5}">
                      <a16:colId xmlns:a16="http://schemas.microsoft.com/office/drawing/2014/main" val="3811454286"/>
                    </a:ext>
                  </a:extLst>
                </a:gridCol>
                <a:gridCol w="813816">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want</a:t>
                      </a:r>
                    </a:p>
                  </a:txBody>
                  <a:tcPr/>
                </a:tc>
                <a:extLst>
                  <a:ext uri="{0D108BD9-81ED-4DB2-BD59-A6C34878D82A}">
                    <a16:rowId xmlns:a16="http://schemas.microsoft.com/office/drawing/2014/main" val="3099204608"/>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047FAF-4BD9-194E-ACA7-EB6D8B31C6E7}"/>
                  </a:ext>
                </a:extLst>
              </p:cNvPr>
              <p:cNvSpPr txBox="1"/>
              <p:nvPr/>
            </p:nvSpPr>
            <p:spPr>
              <a:xfrm>
                <a:off x="2192554"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53047FAF-4BD9-194E-ACA7-EB6D8B31C6E7}"/>
                  </a:ext>
                </a:extLst>
              </p:cNvPr>
              <p:cNvSpPr txBox="1">
                <a:spLocks noRot="1" noChangeAspect="1" noMove="1" noResize="1" noEditPoints="1" noAdjustHandles="1" noChangeArrowheads="1" noChangeShapeType="1" noTextEdit="1"/>
              </p:cNvSpPr>
              <p:nvPr/>
            </p:nvSpPr>
            <p:spPr>
              <a:xfrm>
                <a:off x="2192554" y="4457490"/>
                <a:ext cx="445956" cy="369332"/>
              </a:xfrm>
              <a:prstGeom prst="rect">
                <a:avLst/>
              </a:prstGeom>
              <a:blipFill>
                <a:blip r:embed="rId4"/>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072E48-4541-5646-BC34-0612DE23E1BE}"/>
                  </a:ext>
                </a:extLst>
              </p:cNvPr>
              <p:cNvSpPr txBox="1"/>
              <p:nvPr/>
            </p:nvSpPr>
            <p:spPr>
              <a:xfrm>
                <a:off x="3010999"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C4072E48-4541-5646-BC34-0612DE23E1BE}"/>
                  </a:ext>
                </a:extLst>
              </p:cNvPr>
              <p:cNvSpPr txBox="1">
                <a:spLocks noRot="1" noChangeAspect="1" noMove="1" noResize="1" noEditPoints="1" noAdjustHandles="1" noChangeArrowheads="1" noChangeShapeType="1" noTextEdit="1"/>
              </p:cNvSpPr>
              <p:nvPr/>
            </p:nvSpPr>
            <p:spPr>
              <a:xfrm>
                <a:off x="3010999" y="4457490"/>
                <a:ext cx="445956" cy="369332"/>
              </a:xfrm>
              <a:prstGeom prst="rect">
                <a:avLst/>
              </a:prstGeom>
              <a:blipFill>
                <a:blip r:embed="rId5"/>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5BFB924-0AA5-D146-8F1A-155576A27B1E}"/>
                  </a:ext>
                </a:extLst>
              </p:cNvPr>
              <p:cNvSpPr txBox="1"/>
              <p:nvPr/>
            </p:nvSpPr>
            <p:spPr>
              <a:xfrm>
                <a:off x="10312691" y="4420914"/>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55BFB924-0AA5-D146-8F1A-155576A27B1E}"/>
                  </a:ext>
                </a:extLst>
              </p:cNvPr>
              <p:cNvSpPr txBox="1">
                <a:spLocks noRot="1" noChangeAspect="1" noMove="1" noResize="1" noEditPoints="1" noAdjustHandles="1" noChangeArrowheads="1" noChangeShapeType="1" noTextEdit="1"/>
              </p:cNvSpPr>
              <p:nvPr/>
            </p:nvSpPr>
            <p:spPr>
              <a:xfrm>
                <a:off x="10312691" y="4420914"/>
                <a:ext cx="44595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1D497C4-A956-914D-9949-B85AAC83217A}"/>
                  </a:ext>
                </a:extLst>
              </p:cNvPr>
              <p:cNvSpPr txBox="1"/>
              <p:nvPr/>
            </p:nvSpPr>
            <p:spPr>
              <a:xfrm>
                <a:off x="11104502" y="4420914"/>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11" name="TextBox 10">
                <a:extLst>
                  <a:ext uri="{FF2B5EF4-FFF2-40B4-BE49-F238E27FC236}">
                    <a16:creationId xmlns:a16="http://schemas.microsoft.com/office/drawing/2014/main" id="{41D497C4-A956-914D-9949-B85AAC83217A}"/>
                  </a:ext>
                </a:extLst>
              </p:cNvPr>
              <p:cNvSpPr txBox="1">
                <a:spLocks noRot="1" noChangeAspect="1" noMove="1" noResize="1" noEditPoints="1" noAdjustHandles="1" noChangeArrowheads="1" noChangeShapeType="1" noTextEdit="1"/>
              </p:cNvSpPr>
              <p:nvPr/>
            </p:nvSpPr>
            <p:spPr>
              <a:xfrm>
                <a:off x="11104502" y="4420914"/>
                <a:ext cx="445956"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DDE4EF-B93F-EB4E-8B03-20DAB208B6D5}"/>
                  </a:ext>
                </a:extLst>
              </p:cNvPr>
              <p:cNvSpPr txBox="1"/>
              <p:nvPr/>
            </p:nvSpPr>
            <p:spPr>
              <a:xfrm>
                <a:off x="11896313" y="4420914"/>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12" name="TextBox 11">
                <a:extLst>
                  <a:ext uri="{FF2B5EF4-FFF2-40B4-BE49-F238E27FC236}">
                    <a16:creationId xmlns:a16="http://schemas.microsoft.com/office/drawing/2014/main" id="{B7DDE4EF-B93F-EB4E-8B03-20DAB208B6D5}"/>
                  </a:ext>
                </a:extLst>
              </p:cNvPr>
              <p:cNvSpPr txBox="1">
                <a:spLocks noRot="1" noChangeAspect="1" noMove="1" noResize="1" noEditPoints="1" noAdjustHandles="1" noChangeArrowheads="1" noChangeShapeType="1" noTextEdit="1"/>
              </p:cNvSpPr>
              <p:nvPr/>
            </p:nvSpPr>
            <p:spPr>
              <a:xfrm>
                <a:off x="11896313" y="4420914"/>
                <a:ext cx="445956" cy="369332"/>
              </a:xfrm>
              <a:prstGeom prst="rect">
                <a:avLst/>
              </a:prstGeom>
              <a:blipFill>
                <a:blip r:embed="rId8"/>
                <a:stretch>
                  <a:fillRect b="-1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5D683025-3D09-6F42-A2FF-2FFAD23F312F}"/>
              </a:ext>
            </a:extLst>
          </p:cNvPr>
          <p:cNvCxnSpPr>
            <a:cxnSpLocks/>
            <a:stCxn id="6" idx="3"/>
            <a:endCxn id="24" idx="1"/>
          </p:cNvCxnSpPr>
          <p:nvPr/>
        </p:nvCxnSpPr>
        <p:spPr>
          <a:xfrm flipV="1">
            <a:off x="3581367" y="4331251"/>
            <a:ext cx="3027018" cy="685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24" name="Table 8">
            <a:extLst>
              <a:ext uri="{FF2B5EF4-FFF2-40B4-BE49-F238E27FC236}">
                <a16:creationId xmlns:a16="http://schemas.microsoft.com/office/drawing/2014/main" id="{4BDE677E-E0BF-8447-A710-B82A738371F5}"/>
              </a:ext>
            </a:extLst>
          </p:cNvPr>
          <p:cNvGraphicFramePr>
            <a:graphicFrameLocks noGrp="1"/>
          </p:cNvGraphicFramePr>
          <p:nvPr>
            <p:extLst>
              <p:ext uri="{D42A27DB-BD31-4B8C-83A1-F6EECF244321}">
                <p14:modId xmlns:p14="http://schemas.microsoft.com/office/powerpoint/2010/main" val="52346099"/>
              </p:ext>
            </p:extLst>
          </p:nvPr>
        </p:nvGraphicFramePr>
        <p:xfrm>
          <a:off x="6608385" y="3490003"/>
          <a:ext cx="1657470" cy="1682496"/>
        </p:xfrm>
        <a:graphic>
          <a:graphicData uri="http://schemas.openxmlformats.org/drawingml/2006/table">
            <a:tbl>
              <a:tblPr bandRow="1">
                <a:tableStyleId>{5C22544A-7EE6-4342-B048-85BDC9FD1C3A}</a:tableStyleId>
              </a:tblPr>
              <a:tblGrid>
                <a:gridCol w="970691">
                  <a:extLst>
                    <a:ext uri="{9D8B030D-6E8A-4147-A177-3AD203B41FA5}">
                      <a16:colId xmlns:a16="http://schemas.microsoft.com/office/drawing/2014/main" val="4099354247"/>
                    </a:ext>
                  </a:extLst>
                </a:gridCol>
                <a:gridCol w="686779">
                  <a:extLst>
                    <a:ext uri="{9D8B030D-6E8A-4147-A177-3AD203B41FA5}">
                      <a16:colId xmlns:a16="http://schemas.microsoft.com/office/drawing/2014/main" val="494679581"/>
                    </a:ext>
                  </a:extLst>
                </a:gridCol>
              </a:tblGrid>
              <a:tr h="370840">
                <a:tc>
                  <a:txBody>
                    <a:bodyPr/>
                    <a:lstStyle/>
                    <a:p>
                      <a:pPr algn="ctr"/>
                      <a:r>
                        <a:rPr lang="en-US" b="1"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p:cxnSp>
        <p:nvCxnSpPr>
          <p:cNvPr id="18" name="Straight Arrow Connector 17">
            <a:extLst>
              <a:ext uri="{FF2B5EF4-FFF2-40B4-BE49-F238E27FC236}">
                <a16:creationId xmlns:a16="http://schemas.microsoft.com/office/drawing/2014/main" id="{97AE8AE8-9115-0B44-A644-DA95E508E7A1}"/>
              </a:ext>
            </a:extLst>
          </p:cNvPr>
          <p:cNvCxnSpPr>
            <a:cxnSpLocks/>
            <a:stCxn id="24" idx="3"/>
            <a:endCxn id="7" idx="1"/>
          </p:cNvCxnSpPr>
          <p:nvPr/>
        </p:nvCxnSpPr>
        <p:spPr>
          <a:xfrm>
            <a:off x="8265855" y="4331251"/>
            <a:ext cx="1767130" cy="10148"/>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B4AB3AD-ADD5-8E44-B12D-D169D158928C}"/>
                  </a:ext>
                </a:extLst>
              </p:cNvPr>
              <p:cNvSpPr txBox="1"/>
              <p:nvPr/>
            </p:nvSpPr>
            <p:spPr>
              <a:xfrm>
                <a:off x="8468782" y="3958592"/>
                <a:ext cx="1411732" cy="424732"/>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p:txBody>
          </p:sp>
        </mc:Choice>
        <mc:Fallback xmlns="">
          <p:sp>
            <p:nvSpPr>
              <p:cNvPr id="21" name="TextBox 20">
                <a:extLst>
                  <a:ext uri="{FF2B5EF4-FFF2-40B4-BE49-F238E27FC236}">
                    <a16:creationId xmlns:a16="http://schemas.microsoft.com/office/drawing/2014/main" id="{0B4AB3AD-ADD5-8E44-B12D-D169D158928C}"/>
                  </a:ext>
                </a:extLst>
              </p:cNvPr>
              <p:cNvSpPr txBox="1">
                <a:spLocks noRot="1" noChangeAspect="1" noMove="1" noResize="1" noEditPoints="1" noAdjustHandles="1" noChangeArrowheads="1" noChangeShapeType="1" noTextEdit="1"/>
              </p:cNvSpPr>
              <p:nvPr/>
            </p:nvSpPr>
            <p:spPr>
              <a:xfrm>
                <a:off x="8468782" y="3958592"/>
                <a:ext cx="1411732" cy="424732"/>
              </a:xfrm>
              <a:prstGeom prst="rect">
                <a:avLst/>
              </a:prstGeom>
              <a:blipFill>
                <a:blip r:embed="rId9"/>
                <a:stretch>
                  <a:fillRect l="-4425" t="-8571"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CAD001-06B0-AE48-841C-4B5C178B51E0}"/>
                  </a:ext>
                </a:extLst>
              </p:cNvPr>
              <p:cNvSpPr txBox="1"/>
              <p:nvPr/>
            </p:nvSpPr>
            <p:spPr>
              <a:xfrm>
                <a:off x="4297835" y="4960133"/>
                <a:ext cx="1431289"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baseline="-25000" dirty="0">
                          <a:latin typeface="Cambria Math" panose="02040503050406030204" pitchFamily="18" charset="0"/>
                        </a:rPr>
                        <m:t>3</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1:2</m:t>
                          </m:r>
                        </m:sub>
                      </m:sSub>
                      <m:r>
                        <a:rPr lang="en-US" i="1" dirty="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8ECAD001-06B0-AE48-841C-4B5C178B51E0}"/>
                  </a:ext>
                </a:extLst>
              </p:cNvPr>
              <p:cNvSpPr txBox="1">
                <a:spLocks noRot="1" noChangeAspect="1" noMove="1" noResize="1" noEditPoints="1" noAdjustHandles="1" noChangeArrowheads="1" noChangeShapeType="1" noTextEdit="1"/>
              </p:cNvSpPr>
              <p:nvPr/>
            </p:nvSpPr>
            <p:spPr>
              <a:xfrm>
                <a:off x="4297835" y="4960133"/>
                <a:ext cx="1431289" cy="424732"/>
              </a:xfrm>
              <a:prstGeom prst="rect">
                <a:avLst/>
              </a:prstGeom>
              <a:blipFill>
                <a:blip r:embed="rId13"/>
                <a:stretch>
                  <a:fillRect b="-17647"/>
                </a:stretch>
              </a:blipFill>
            </p:spPr>
            <p:txBody>
              <a:bodyPr/>
              <a:lstStyle/>
              <a:p>
                <a:r>
                  <a:rPr lang="en-US">
                    <a:noFill/>
                  </a:rPr>
                  <a:t> </a:t>
                </a:r>
              </a:p>
            </p:txBody>
          </p:sp>
        </mc:Fallback>
      </mc:AlternateContent>
      <p:pic>
        <p:nvPicPr>
          <p:cNvPr id="25" name="Picture 2">
            <a:extLst>
              <a:ext uri="{FF2B5EF4-FFF2-40B4-BE49-F238E27FC236}">
                <a16:creationId xmlns:a16="http://schemas.microsoft.com/office/drawing/2014/main" id="{0CB2CF67-FDEC-7942-9A92-6A47ADCEE504}"/>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8564451" y="51516"/>
            <a:ext cx="1123050" cy="11230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9CAEE008-DA05-B24A-BCFB-FD8AC1618270}"/>
              </a:ext>
            </a:extLst>
          </p:cNvPr>
          <p:cNvPicPr>
            <a:picLocks noChangeAspect="1" noChangeArrowheads="1"/>
          </p:cNvPicPr>
          <p:nvPr/>
        </p:nvPicPr>
        <p:blipFill>
          <a:blip r:embed="rId14">
            <a:extLst>
              <a:ext uri="{BEBA8EAE-BF5A-486C-A8C5-ECC9F3942E4B}">
                <a14:imgProps xmlns:a14="http://schemas.microsoft.com/office/drawing/2010/main">
                  <a14:imgLayer r:embed="rId16">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099544" y="3109007"/>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7838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Generation from </a:t>
                </a:r>
                <a:r>
                  <a:rPr lang="en-US" dirty="0">
                    <a:solidFill>
                      <a:schemeClr val="bg1"/>
                    </a:solidFill>
                  </a:rPr>
                  <a:t>Base </a:t>
                </a:r>
                <a14:m>
                  <m:oMath xmlns:m="http://schemas.openxmlformats.org/officeDocument/2006/math">
                    <m:r>
                      <a:rPr lang="en-US" i="1" dirty="0" smtClean="0">
                        <a:solidFill>
                          <a:schemeClr val="bg1"/>
                        </a:solidFill>
                        <a:latin typeface="Cambria Math" panose="02040503050406030204" pitchFamily="18" charset="0"/>
                      </a:rPr>
                      <m:t>𝐺</m:t>
                    </m:r>
                  </m:oMath>
                </a14:m>
                <a:endParaRPr lang="en-US" dirty="0">
                  <a:solidFill>
                    <a:srgbClr val="4472C4"/>
                  </a:solidFill>
                </a:endParaRPr>
              </a:p>
            </p:txBody>
          </p:sp>
        </mc:Choice>
        <mc:Fallback xmlns="">
          <p:sp>
            <p:nvSpPr>
              <p:cNvPr id="2" name="Title 1">
                <a:extLst>
                  <a:ext uri="{FF2B5EF4-FFF2-40B4-BE49-F238E27FC236}">
                    <a16:creationId xmlns:a16="http://schemas.microsoft.com/office/drawing/2014/main" id="{83AC194B-8978-A34D-A05B-E75D1BD1EE74}"/>
                  </a:ext>
                </a:extLst>
              </p:cNvPr>
              <p:cNvSpPr>
                <a:spLocks noGrp="1" noRot="1" noChangeAspect="1" noMove="1" noResize="1" noEditPoints="1" noAdjustHandles="1" noChangeArrowheads="1" noChangeShapeType="1" noTextEdit="1"/>
              </p:cNvSpPr>
              <p:nvPr>
                <p:ph type="title"/>
              </p:nvPr>
            </p:nvSpPr>
            <p:spPr>
              <a:blipFill>
                <a:blip r:embed="rId3"/>
                <a:stretch>
                  <a:fillRect b="-1649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graphicFrame>
        <p:nvGraphicFramePr>
          <p:cNvPr id="6" name="Table 9">
            <a:extLst>
              <a:ext uri="{FF2B5EF4-FFF2-40B4-BE49-F238E27FC236}">
                <a16:creationId xmlns:a16="http://schemas.microsoft.com/office/drawing/2014/main" id="{AD35B47B-C938-C642-A890-2199A427CDA9}"/>
              </a:ext>
            </a:extLst>
          </p:cNvPr>
          <p:cNvGraphicFramePr>
            <a:graphicFrameLocks noGrp="1"/>
          </p:cNvGraphicFramePr>
          <p:nvPr>
            <p:extLst>
              <p:ext uri="{D42A27DB-BD31-4B8C-83A1-F6EECF244321}">
                <p14:modId xmlns:p14="http://schemas.microsoft.com/office/powerpoint/2010/main" val="3922809106"/>
              </p:ext>
            </p:extLst>
          </p:nvPr>
        </p:nvGraphicFramePr>
        <p:xfrm>
          <a:off x="1953735" y="4127793"/>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047FAF-4BD9-194E-ACA7-EB6D8B31C6E7}"/>
                  </a:ext>
                </a:extLst>
              </p:cNvPr>
              <p:cNvSpPr txBox="1"/>
              <p:nvPr/>
            </p:nvSpPr>
            <p:spPr>
              <a:xfrm>
                <a:off x="2192554"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53047FAF-4BD9-194E-ACA7-EB6D8B31C6E7}"/>
                  </a:ext>
                </a:extLst>
              </p:cNvPr>
              <p:cNvSpPr txBox="1">
                <a:spLocks noRot="1" noChangeAspect="1" noMove="1" noResize="1" noEditPoints="1" noAdjustHandles="1" noChangeArrowheads="1" noChangeShapeType="1" noTextEdit="1"/>
              </p:cNvSpPr>
              <p:nvPr/>
            </p:nvSpPr>
            <p:spPr>
              <a:xfrm>
                <a:off x="2192554" y="4457490"/>
                <a:ext cx="445956" cy="369332"/>
              </a:xfrm>
              <a:prstGeom prst="rect">
                <a:avLst/>
              </a:prstGeom>
              <a:blipFill>
                <a:blip r:embed="rId4"/>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072E48-4541-5646-BC34-0612DE23E1BE}"/>
                  </a:ext>
                </a:extLst>
              </p:cNvPr>
              <p:cNvSpPr txBox="1"/>
              <p:nvPr/>
            </p:nvSpPr>
            <p:spPr>
              <a:xfrm>
                <a:off x="3010999"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C4072E48-4541-5646-BC34-0612DE23E1BE}"/>
                  </a:ext>
                </a:extLst>
              </p:cNvPr>
              <p:cNvSpPr txBox="1">
                <a:spLocks noRot="1" noChangeAspect="1" noMove="1" noResize="1" noEditPoints="1" noAdjustHandles="1" noChangeArrowheads="1" noChangeShapeType="1" noTextEdit="1"/>
              </p:cNvSpPr>
              <p:nvPr/>
            </p:nvSpPr>
            <p:spPr>
              <a:xfrm>
                <a:off x="3010999" y="4457490"/>
                <a:ext cx="445956" cy="369332"/>
              </a:xfrm>
              <a:prstGeom prst="rect">
                <a:avLst/>
              </a:prstGeom>
              <a:blipFill>
                <a:blip r:embed="rId5"/>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5BFB924-0AA5-D146-8F1A-155576A27B1E}"/>
                  </a:ext>
                </a:extLst>
              </p:cNvPr>
              <p:cNvSpPr txBox="1"/>
              <p:nvPr/>
            </p:nvSpPr>
            <p:spPr>
              <a:xfrm>
                <a:off x="10312691" y="4420914"/>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55BFB924-0AA5-D146-8F1A-155576A27B1E}"/>
                  </a:ext>
                </a:extLst>
              </p:cNvPr>
              <p:cNvSpPr txBox="1">
                <a:spLocks noRot="1" noChangeAspect="1" noMove="1" noResize="1" noEditPoints="1" noAdjustHandles="1" noChangeArrowheads="1" noChangeShapeType="1" noTextEdit="1"/>
              </p:cNvSpPr>
              <p:nvPr/>
            </p:nvSpPr>
            <p:spPr>
              <a:xfrm>
                <a:off x="10312691" y="4420914"/>
                <a:ext cx="44595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1D497C4-A956-914D-9949-B85AAC83217A}"/>
                  </a:ext>
                </a:extLst>
              </p:cNvPr>
              <p:cNvSpPr txBox="1"/>
              <p:nvPr/>
            </p:nvSpPr>
            <p:spPr>
              <a:xfrm>
                <a:off x="11104502" y="4420914"/>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11" name="TextBox 10">
                <a:extLst>
                  <a:ext uri="{FF2B5EF4-FFF2-40B4-BE49-F238E27FC236}">
                    <a16:creationId xmlns:a16="http://schemas.microsoft.com/office/drawing/2014/main" id="{41D497C4-A956-914D-9949-B85AAC83217A}"/>
                  </a:ext>
                </a:extLst>
              </p:cNvPr>
              <p:cNvSpPr txBox="1">
                <a:spLocks noRot="1" noChangeAspect="1" noMove="1" noResize="1" noEditPoints="1" noAdjustHandles="1" noChangeArrowheads="1" noChangeShapeType="1" noTextEdit="1"/>
              </p:cNvSpPr>
              <p:nvPr/>
            </p:nvSpPr>
            <p:spPr>
              <a:xfrm>
                <a:off x="11104502" y="4420914"/>
                <a:ext cx="445956"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DDE4EF-B93F-EB4E-8B03-20DAB208B6D5}"/>
                  </a:ext>
                </a:extLst>
              </p:cNvPr>
              <p:cNvSpPr txBox="1"/>
              <p:nvPr/>
            </p:nvSpPr>
            <p:spPr>
              <a:xfrm>
                <a:off x="11896313" y="4420914"/>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12" name="TextBox 11">
                <a:extLst>
                  <a:ext uri="{FF2B5EF4-FFF2-40B4-BE49-F238E27FC236}">
                    <a16:creationId xmlns:a16="http://schemas.microsoft.com/office/drawing/2014/main" id="{B7DDE4EF-B93F-EB4E-8B03-20DAB208B6D5}"/>
                  </a:ext>
                </a:extLst>
              </p:cNvPr>
              <p:cNvSpPr txBox="1">
                <a:spLocks noRot="1" noChangeAspect="1" noMove="1" noResize="1" noEditPoints="1" noAdjustHandles="1" noChangeArrowheads="1" noChangeShapeType="1" noTextEdit="1"/>
              </p:cNvSpPr>
              <p:nvPr/>
            </p:nvSpPr>
            <p:spPr>
              <a:xfrm>
                <a:off x="11896313" y="4420914"/>
                <a:ext cx="445956" cy="369332"/>
              </a:xfrm>
              <a:prstGeom prst="rect">
                <a:avLst/>
              </a:prstGeom>
              <a:blipFill>
                <a:blip r:embed="rId8"/>
                <a:stretch>
                  <a:fillRect b="-1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5D683025-3D09-6F42-A2FF-2FFAD23F312F}"/>
              </a:ext>
            </a:extLst>
          </p:cNvPr>
          <p:cNvCxnSpPr>
            <a:cxnSpLocks/>
            <a:stCxn id="6" idx="3"/>
          </p:cNvCxnSpPr>
          <p:nvPr/>
        </p:nvCxnSpPr>
        <p:spPr>
          <a:xfrm flipV="1">
            <a:off x="3581367" y="4331251"/>
            <a:ext cx="3027018" cy="685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7AE8AE8-9115-0B44-A644-DA95E508E7A1}"/>
              </a:ext>
            </a:extLst>
          </p:cNvPr>
          <p:cNvCxnSpPr>
            <a:cxnSpLocks/>
          </p:cNvCxnSpPr>
          <p:nvPr/>
        </p:nvCxnSpPr>
        <p:spPr>
          <a:xfrm>
            <a:off x="8265855" y="4331251"/>
            <a:ext cx="1767130" cy="10148"/>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B4AB3AD-ADD5-8E44-B12D-D169D158928C}"/>
                  </a:ext>
                </a:extLst>
              </p:cNvPr>
              <p:cNvSpPr txBox="1"/>
              <p:nvPr/>
            </p:nvSpPr>
            <p:spPr>
              <a:xfrm>
                <a:off x="8468782" y="3958592"/>
                <a:ext cx="1411732" cy="424732"/>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p:txBody>
          </p:sp>
        </mc:Choice>
        <mc:Fallback xmlns="">
          <p:sp>
            <p:nvSpPr>
              <p:cNvPr id="21" name="TextBox 20">
                <a:extLst>
                  <a:ext uri="{FF2B5EF4-FFF2-40B4-BE49-F238E27FC236}">
                    <a16:creationId xmlns:a16="http://schemas.microsoft.com/office/drawing/2014/main" id="{0B4AB3AD-ADD5-8E44-B12D-D169D158928C}"/>
                  </a:ext>
                </a:extLst>
              </p:cNvPr>
              <p:cNvSpPr txBox="1">
                <a:spLocks noRot="1" noChangeAspect="1" noMove="1" noResize="1" noEditPoints="1" noAdjustHandles="1" noChangeArrowheads="1" noChangeShapeType="1" noTextEdit="1"/>
              </p:cNvSpPr>
              <p:nvPr/>
            </p:nvSpPr>
            <p:spPr>
              <a:xfrm>
                <a:off x="8468782" y="3958592"/>
                <a:ext cx="1411732" cy="424732"/>
              </a:xfrm>
              <a:prstGeom prst="rect">
                <a:avLst/>
              </a:prstGeom>
              <a:blipFill>
                <a:blip r:embed="rId9"/>
                <a:stretch>
                  <a:fillRect l="-4425" t="-8571" b="-2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CF4D6B8-AB6A-FF48-B4F4-238D441D39D7}"/>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CAD001-06B0-AE48-841C-4B5C178B51E0}"/>
                  </a:ext>
                </a:extLst>
              </p:cNvPr>
              <p:cNvSpPr txBox="1"/>
              <p:nvPr/>
            </p:nvSpPr>
            <p:spPr>
              <a:xfrm>
                <a:off x="4297835" y="4960133"/>
                <a:ext cx="1431289"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baseline="-25000" dirty="0">
                          <a:latin typeface="Cambria Math" panose="02040503050406030204" pitchFamily="18" charset="0"/>
                        </a:rPr>
                        <m:t>3</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1:2</m:t>
                          </m:r>
                        </m:sub>
                      </m:sSub>
                      <m:r>
                        <a:rPr lang="en-US" i="1" dirty="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8ECAD001-06B0-AE48-841C-4B5C178B51E0}"/>
                  </a:ext>
                </a:extLst>
              </p:cNvPr>
              <p:cNvSpPr txBox="1">
                <a:spLocks noRot="1" noChangeAspect="1" noMove="1" noResize="1" noEditPoints="1" noAdjustHandles="1" noChangeArrowheads="1" noChangeShapeType="1" noTextEdit="1"/>
              </p:cNvSpPr>
              <p:nvPr/>
            </p:nvSpPr>
            <p:spPr>
              <a:xfrm>
                <a:off x="4297835" y="4960133"/>
                <a:ext cx="1431289" cy="424732"/>
              </a:xfrm>
              <a:prstGeom prst="rect">
                <a:avLst/>
              </a:prstGeom>
              <a:blipFill>
                <a:blip r:embed="rId13"/>
                <a:stretch>
                  <a:fillRect b="-17647"/>
                </a:stretch>
              </a:blipFill>
            </p:spPr>
            <p:txBody>
              <a:bodyPr/>
              <a:lstStyle/>
              <a:p>
                <a:r>
                  <a:rPr lang="en-US">
                    <a:noFill/>
                  </a:rPr>
                  <a:t> </a:t>
                </a:r>
              </a:p>
            </p:txBody>
          </p:sp>
        </mc:Fallback>
      </mc:AlternateContent>
      <p:pic>
        <p:nvPicPr>
          <p:cNvPr id="19" name="Picture 18" descr="Icon&#10;&#10;Description automatically generated">
            <a:extLst>
              <a:ext uri="{FF2B5EF4-FFF2-40B4-BE49-F238E27FC236}">
                <a16:creationId xmlns:a16="http://schemas.microsoft.com/office/drawing/2014/main" id="{B9453460-944A-C741-B02F-8D72905657FD}"/>
              </a:ext>
            </a:extLst>
          </p:cNvPr>
          <p:cNvPicPr>
            <a:picLocks noChangeAspect="1"/>
          </p:cNvPicPr>
          <p:nvPr/>
        </p:nvPicPr>
        <p:blipFill>
          <a:blip r:embed="rId14"/>
          <a:stretch>
            <a:fillRect/>
          </a:stretch>
        </p:blipFill>
        <p:spPr>
          <a:xfrm>
            <a:off x="8550067" y="6057561"/>
            <a:ext cx="1801347" cy="1801347"/>
          </a:xfrm>
          <a:prstGeom prst="rect">
            <a:avLst/>
          </a:prstGeom>
        </p:spPr>
      </p:pic>
      <p:pic>
        <p:nvPicPr>
          <p:cNvPr id="20" name="Picture 19" descr="A picture containing cup&#10;&#10;Description automatically generated">
            <a:extLst>
              <a:ext uri="{FF2B5EF4-FFF2-40B4-BE49-F238E27FC236}">
                <a16:creationId xmlns:a16="http://schemas.microsoft.com/office/drawing/2014/main" id="{FA1AB3D8-DF9C-3346-8D42-97BFC8756341}"/>
              </a:ext>
            </a:extLst>
          </p:cNvPr>
          <p:cNvPicPr>
            <a:picLocks noChangeAspect="1"/>
          </p:cNvPicPr>
          <p:nvPr/>
        </p:nvPicPr>
        <p:blipFill>
          <a:blip r:embed="rId15"/>
          <a:stretch>
            <a:fillRect/>
          </a:stretch>
        </p:blipFill>
        <p:spPr>
          <a:xfrm rot="699673">
            <a:off x="9073907" y="5025260"/>
            <a:ext cx="1277551" cy="1277551"/>
          </a:xfrm>
          <a:prstGeom prst="rect">
            <a:avLst/>
          </a:prstGeom>
        </p:spPr>
      </p:pic>
      <p:graphicFrame>
        <p:nvGraphicFramePr>
          <p:cNvPr id="23" name="Table 20">
            <a:extLst>
              <a:ext uri="{FF2B5EF4-FFF2-40B4-BE49-F238E27FC236}">
                <a16:creationId xmlns:a16="http://schemas.microsoft.com/office/drawing/2014/main" id="{783B12B6-CF1E-E34E-A9B5-75D329A013A7}"/>
              </a:ext>
            </a:extLst>
          </p:cNvPr>
          <p:cNvGraphicFramePr>
            <a:graphicFrameLocks noGrp="1"/>
          </p:cNvGraphicFramePr>
          <p:nvPr>
            <p:extLst>
              <p:ext uri="{D42A27DB-BD31-4B8C-83A1-F6EECF244321}">
                <p14:modId xmlns:p14="http://schemas.microsoft.com/office/powerpoint/2010/main" val="1461389412"/>
              </p:ext>
            </p:extLst>
          </p:nvPr>
        </p:nvGraphicFramePr>
        <p:xfrm>
          <a:off x="10032985" y="4131087"/>
          <a:ext cx="2441448"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592979781"/>
                    </a:ext>
                  </a:extLst>
                </a:gridCol>
                <a:gridCol w="813816">
                  <a:extLst>
                    <a:ext uri="{9D8B030D-6E8A-4147-A177-3AD203B41FA5}">
                      <a16:colId xmlns:a16="http://schemas.microsoft.com/office/drawing/2014/main" val="3811454286"/>
                    </a:ext>
                  </a:extLst>
                </a:gridCol>
                <a:gridCol w="813816">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want</a:t>
                      </a:r>
                    </a:p>
                  </a:txBody>
                  <a:tcPr/>
                </a:tc>
                <a:extLst>
                  <a:ext uri="{0D108BD9-81ED-4DB2-BD59-A6C34878D82A}">
                    <a16:rowId xmlns:a16="http://schemas.microsoft.com/office/drawing/2014/main" val="3099204608"/>
                  </a:ext>
                </a:extLst>
              </a:tr>
            </a:tbl>
          </a:graphicData>
        </a:graphic>
      </p:graphicFrame>
      <p:graphicFrame>
        <p:nvGraphicFramePr>
          <p:cNvPr id="25" name="Table 8">
            <a:extLst>
              <a:ext uri="{FF2B5EF4-FFF2-40B4-BE49-F238E27FC236}">
                <a16:creationId xmlns:a16="http://schemas.microsoft.com/office/drawing/2014/main" id="{73AEB934-ED06-384A-ADC4-35E008DA2AA4}"/>
              </a:ext>
            </a:extLst>
          </p:cNvPr>
          <p:cNvGraphicFramePr>
            <a:graphicFrameLocks noGrp="1"/>
          </p:cNvGraphicFramePr>
          <p:nvPr>
            <p:extLst>
              <p:ext uri="{D42A27DB-BD31-4B8C-83A1-F6EECF244321}">
                <p14:modId xmlns:p14="http://schemas.microsoft.com/office/powerpoint/2010/main" val="1090548746"/>
              </p:ext>
            </p:extLst>
          </p:nvPr>
        </p:nvGraphicFramePr>
        <p:xfrm>
          <a:off x="6608385" y="3490003"/>
          <a:ext cx="1657470" cy="1682496"/>
        </p:xfrm>
        <a:graphic>
          <a:graphicData uri="http://schemas.openxmlformats.org/drawingml/2006/table">
            <a:tbl>
              <a:tblPr bandRow="1">
                <a:tableStyleId>{5C22544A-7EE6-4342-B048-85BDC9FD1C3A}</a:tableStyleId>
              </a:tblPr>
              <a:tblGrid>
                <a:gridCol w="970691">
                  <a:extLst>
                    <a:ext uri="{9D8B030D-6E8A-4147-A177-3AD203B41FA5}">
                      <a16:colId xmlns:a16="http://schemas.microsoft.com/office/drawing/2014/main" val="4099354247"/>
                    </a:ext>
                  </a:extLst>
                </a:gridCol>
                <a:gridCol w="686779">
                  <a:extLst>
                    <a:ext uri="{9D8B030D-6E8A-4147-A177-3AD203B41FA5}">
                      <a16:colId xmlns:a16="http://schemas.microsoft.com/office/drawing/2014/main" val="494679581"/>
                    </a:ext>
                  </a:extLst>
                </a:gridCol>
              </a:tblGrid>
              <a:tr h="370840">
                <a:tc>
                  <a:txBody>
                    <a:bodyPr/>
                    <a:lstStyle/>
                    <a:p>
                      <a:pPr algn="ctr"/>
                      <a:r>
                        <a:rPr lang="en-US" b="1"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p:pic>
        <p:nvPicPr>
          <p:cNvPr id="28" name="Picture 2">
            <a:extLst>
              <a:ext uri="{FF2B5EF4-FFF2-40B4-BE49-F238E27FC236}">
                <a16:creationId xmlns:a16="http://schemas.microsoft.com/office/drawing/2014/main" id="{A25782DB-0DE3-1548-B108-E07F5C9390A8}"/>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8564451" y="51516"/>
            <a:ext cx="1123050" cy="112305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447C3695-D25E-614E-83FA-E0781FA3FBB9}"/>
              </a:ext>
            </a:extLst>
          </p:cNvPr>
          <p:cNvPicPr>
            <a:picLocks noChangeAspect="1" noChangeArrowheads="1"/>
          </p:cNvPicPr>
          <p:nvPr/>
        </p:nvPicPr>
        <p:blipFill>
          <a:blip r:embed="rId16">
            <a:extLst>
              <a:ext uri="{BEBA8EAE-BF5A-486C-A8C5-ECC9F3942E4B}">
                <a14:imgProps xmlns:a14="http://schemas.microsoft.com/office/drawing/2010/main">
                  <a14:imgLayer r:embed="rId18">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099544" y="3109007"/>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273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Generation from </a:t>
                </a:r>
                <a:r>
                  <a:rPr lang="en-US" dirty="0">
                    <a:solidFill>
                      <a:schemeClr val="bg1"/>
                    </a:solidFill>
                  </a:rPr>
                  <a:t>Base </a:t>
                </a:r>
                <a14:m>
                  <m:oMath xmlns:m="http://schemas.openxmlformats.org/officeDocument/2006/math">
                    <m:r>
                      <a:rPr lang="en-US" i="1" dirty="0" smtClean="0">
                        <a:solidFill>
                          <a:schemeClr val="bg1"/>
                        </a:solidFill>
                        <a:latin typeface="Cambria Math" panose="02040503050406030204" pitchFamily="18" charset="0"/>
                      </a:rPr>
                      <m:t>𝐺</m:t>
                    </m:r>
                  </m:oMath>
                </a14:m>
                <a:endParaRPr lang="en-US" dirty="0">
                  <a:solidFill>
                    <a:srgbClr val="4472C4"/>
                  </a:solidFill>
                </a:endParaRPr>
              </a:p>
            </p:txBody>
          </p:sp>
        </mc:Choice>
        <mc:Fallback xmlns="">
          <p:sp>
            <p:nvSpPr>
              <p:cNvPr id="2" name="Title 1">
                <a:extLst>
                  <a:ext uri="{FF2B5EF4-FFF2-40B4-BE49-F238E27FC236}">
                    <a16:creationId xmlns:a16="http://schemas.microsoft.com/office/drawing/2014/main" id="{83AC194B-8978-A34D-A05B-E75D1BD1EE74}"/>
                  </a:ext>
                </a:extLst>
              </p:cNvPr>
              <p:cNvSpPr>
                <a:spLocks noGrp="1" noRot="1" noChangeAspect="1" noMove="1" noResize="1" noEditPoints="1" noAdjustHandles="1" noChangeArrowheads="1" noChangeShapeType="1" noTextEdit="1"/>
              </p:cNvSpPr>
              <p:nvPr>
                <p:ph type="title"/>
              </p:nvPr>
            </p:nvSpPr>
            <p:spPr>
              <a:blipFill>
                <a:blip r:embed="rId3"/>
                <a:stretch>
                  <a:fillRect b="-16495"/>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graphicFrame>
        <p:nvGraphicFramePr>
          <p:cNvPr id="6" name="Table 9">
            <a:extLst>
              <a:ext uri="{FF2B5EF4-FFF2-40B4-BE49-F238E27FC236}">
                <a16:creationId xmlns:a16="http://schemas.microsoft.com/office/drawing/2014/main" id="{AD35B47B-C938-C642-A890-2199A427CDA9}"/>
              </a:ext>
            </a:extLst>
          </p:cNvPr>
          <p:cNvGraphicFramePr>
            <a:graphicFrameLocks noGrp="1"/>
          </p:cNvGraphicFramePr>
          <p:nvPr>
            <p:extLst>
              <p:ext uri="{D42A27DB-BD31-4B8C-83A1-F6EECF244321}">
                <p14:modId xmlns:p14="http://schemas.microsoft.com/office/powerpoint/2010/main" val="2621982487"/>
              </p:ext>
            </p:extLst>
          </p:nvPr>
        </p:nvGraphicFramePr>
        <p:xfrm>
          <a:off x="1953735" y="4127793"/>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047FAF-4BD9-194E-ACA7-EB6D8B31C6E7}"/>
                  </a:ext>
                </a:extLst>
              </p:cNvPr>
              <p:cNvSpPr txBox="1"/>
              <p:nvPr/>
            </p:nvSpPr>
            <p:spPr>
              <a:xfrm>
                <a:off x="2192554"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53047FAF-4BD9-194E-ACA7-EB6D8B31C6E7}"/>
                  </a:ext>
                </a:extLst>
              </p:cNvPr>
              <p:cNvSpPr txBox="1">
                <a:spLocks noRot="1" noChangeAspect="1" noMove="1" noResize="1" noEditPoints="1" noAdjustHandles="1" noChangeArrowheads="1" noChangeShapeType="1" noTextEdit="1"/>
              </p:cNvSpPr>
              <p:nvPr/>
            </p:nvSpPr>
            <p:spPr>
              <a:xfrm>
                <a:off x="2192554" y="4457490"/>
                <a:ext cx="445956" cy="369332"/>
              </a:xfrm>
              <a:prstGeom prst="rect">
                <a:avLst/>
              </a:prstGeom>
              <a:blipFill>
                <a:blip r:embed="rId4"/>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072E48-4541-5646-BC34-0612DE23E1BE}"/>
                  </a:ext>
                </a:extLst>
              </p:cNvPr>
              <p:cNvSpPr txBox="1"/>
              <p:nvPr/>
            </p:nvSpPr>
            <p:spPr>
              <a:xfrm>
                <a:off x="3010999" y="445749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C4072E48-4541-5646-BC34-0612DE23E1BE}"/>
                  </a:ext>
                </a:extLst>
              </p:cNvPr>
              <p:cNvSpPr txBox="1">
                <a:spLocks noRot="1" noChangeAspect="1" noMove="1" noResize="1" noEditPoints="1" noAdjustHandles="1" noChangeArrowheads="1" noChangeShapeType="1" noTextEdit="1"/>
              </p:cNvSpPr>
              <p:nvPr/>
            </p:nvSpPr>
            <p:spPr>
              <a:xfrm>
                <a:off x="3010999" y="4457490"/>
                <a:ext cx="445956" cy="369332"/>
              </a:xfrm>
              <a:prstGeom prst="rect">
                <a:avLst/>
              </a:prstGeom>
              <a:blipFill>
                <a:blip r:embed="rId5"/>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5BFB924-0AA5-D146-8F1A-155576A27B1E}"/>
                  </a:ext>
                </a:extLst>
              </p:cNvPr>
              <p:cNvSpPr txBox="1"/>
              <p:nvPr/>
            </p:nvSpPr>
            <p:spPr>
              <a:xfrm>
                <a:off x="10312691" y="4420914"/>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55BFB924-0AA5-D146-8F1A-155576A27B1E}"/>
                  </a:ext>
                </a:extLst>
              </p:cNvPr>
              <p:cNvSpPr txBox="1">
                <a:spLocks noRot="1" noChangeAspect="1" noMove="1" noResize="1" noEditPoints="1" noAdjustHandles="1" noChangeArrowheads="1" noChangeShapeType="1" noTextEdit="1"/>
              </p:cNvSpPr>
              <p:nvPr/>
            </p:nvSpPr>
            <p:spPr>
              <a:xfrm>
                <a:off x="10312691" y="4420914"/>
                <a:ext cx="44595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1D497C4-A956-914D-9949-B85AAC83217A}"/>
                  </a:ext>
                </a:extLst>
              </p:cNvPr>
              <p:cNvSpPr txBox="1"/>
              <p:nvPr/>
            </p:nvSpPr>
            <p:spPr>
              <a:xfrm>
                <a:off x="11104502" y="4420914"/>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11" name="TextBox 10">
                <a:extLst>
                  <a:ext uri="{FF2B5EF4-FFF2-40B4-BE49-F238E27FC236}">
                    <a16:creationId xmlns:a16="http://schemas.microsoft.com/office/drawing/2014/main" id="{41D497C4-A956-914D-9949-B85AAC83217A}"/>
                  </a:ext>
                </a:extLst>
              </p:cNvPr>
              <p:cNvSpPr txBox="1">
                <a:spLocks noRot="1" noChangeAspect="1" noMove="1" noResize="1" noEditPoints="1" noAdjustHandles="1" noChangeArrowheads="1" noChangeShapeType="1" noTextEdit="1"/>
              </p:cNvSpPr>
              <p:nvPr/>
            </p:nvSpPr>
            <p:spPr>
              <a:xfrm>
                <a:off x="11104502" y="4420914"/>
                <a:ext cx="445956"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DDE4EF-B93F-EB4E-8B03-20DAB208B6D5}"/>
                  </a:ext>
                </a:extLst>
              </p:cNvPr>
              <p:cNvSpPr txBox="1"/>
              <p:nvPr/>
            </p:nvSpPr>
            <p:spPr>
              <a:xfrm>
                <a:off x="11896313" y="4420914"/>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12" name="TextBox 11">
                <a:extLst>
                  <a:ext uri="{FF2B5EF4-FFF2-40B4-BE49-F238E27FC236}">
                    <a16:creationId xmlns:a16="http://schemas.microsoft.com/office/drawing/2014/main" id="{B7DDE4EF-B93F-EB4E-8B03-20DAB208B6D5}"/>
                  </a:ext>
                </a:extLst>
              </p:cNvPr>
              <p:cNvSpPr txBox="1">
                <a:spLocks noRot="1" noChangeAspect="1" noMove="1" noResize="1" noEditPoints="1" noAdjustHandles="1" noChangeArrowheads="1" noChangeShapeType="1" noTextEdit="1"/>
              </p:cNvSpPr>
              <p:nvPr/>
            </p:nvSpPr>
            <p:spPr>
              <a:xfrm>
                <a:off x="11896313" y="4420914"/>
                <a:ext cx="445956" cy="369332"/>
              </a:xfrm>
              <a:prstGeom prst="rect">
                <a:avLst/>
              </a:prstGeom>
              <a:blipFill>
                <a:blip r:embed="rId8"/>
                <a:stretch>
                  <a:fillRect b="-1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5D683025-3D09-6F42-A2FF-2FFAD23F312F}"/>
              </a:ext>
            </a:extLst>
          </p:cNvPr>
          <p:cNvCxnSpPr>
            <a:cxnSpLocks/>
            <a:stCxn id="6" idx="3"/>
          </p:cNvCxnSpPr>
          <p:nvPr/>
        </p:nvCxnSpPr>
        <p:spPr>
          <a:xfrm flipV="1">
            <a:off x="3581367" y="4331251"/>
            <a:ext cx="3027018" cy="685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7AE8AE8-9115-0B44-A644-DA95E508E7A1}"/>
              </a:ext>
            </a:extLst>
          </p:cNvPr>
          <p:cNvCxnSpPr>
            <a:cxnSpLocks/>
          </p:cNvCxnSpPr>
          <p:nvPr/>
        </p:nvCxnSpPr>
        <p:spPr>
          <a:xfrm>
            <a:off x="8265855" y="4331251"/>
            <a:ext cx="1767130" cy="10148"/>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B4AB3AD-ADD5-8E44-B12D-D169D158928C}"/>
                  </a:ext>
                </a:extLst>
              </p:cNvPr>
              <p:cNvSpPr txBox="1"/>
              <p:nvPr/>
            </p:nvSpPr>
            <p:spPr>
              <a:xfrm>
                <a:off x="8468782" y="3958592"/>
                <a:ext cx="1411732" cy="424732"/>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p:txBody>
          </p:sp>
        </mc:Choice>
        <mc:Fallback xmlns="">
          <p:sp>
            <p:nvSpPr>
              <p:cNvPr id="21" name="TextBox 20">
                <a:extLst>
                  <a:ext uri="{FF2B5EF4-FFF2-40B4-BE49-F238E27FC236}">
                    <a16:creationId xmlns:a16="http://schemas.microsoft.com/office/drawing/2014/main" id="{0B4AB3AD-ADD5-8E44-B12D-D169D158928C}"/>
                  </a:ext>
                </a:extLst>
              </p:cNvPr>
              <p:cNvSpPr txBox="1">
                <a:spLocks noRot="1" noChangeAspect="1" noMove="1" noResize="1" noEditPoints="1" noAdjustHandles="1" noChangeArrowheads="1" noChangeShapeType="1" noTextEdit="1"/>
              </p:cNvSpPr>
              <p:nvPr/>
            </p:nvSpPr>
            <p:spPr>
              <a:xfrm>
                <a:off x="8468782" y="3958592"/>
                <a:ext cx="1411732" cy="424732"/>
              </a:xfrm>
              <a:prstGeom prst="rect">
                <a:avLst/>
              </a:prstGeom>
              <a:blipFill>
                <a:blip r:embed="rId9"/>
                <a:stretch>
                  <a:fillRect l="-4425" t="-8571" b="-2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CF4D6B8-AB6A-FF48-B4F4-238D441D39D7}"/>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CAD001-06B0-AE48-841C-4B5C178B51E0}"/>
                  </a:ext>
                </a:extLst>
              </p:cNvPr>
              <p:cNvSpPr txBox="1"/>
              <p:nvPr/>
            </p:nvSpPr>
            <p:spPr>
              <a:xfrm>
                <a:off x="4297835" y="4960133"/>
                <a:ext cx="1431289"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baseline="-25000" dirty="0">
                          <a:latin typeface="Cambria Math" panose="02040503050406030204" pitchFamily="18" charset="0"/>
                        </a:rPr>
                        <m:t>3</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1:2</m:t>
                          </m:r>
                        </m:sub>
                      </m:sSub>
                      <m:r>
                        <a:rPr lang="en-US" i="1" dirty="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8ECAD001-06B0-AE48-841C-4B5C178B51E0}"/>
                  </a:ext>
                </a:extLst>
              </p:cNvPr>
              <p:cNvSpPr txBox="1">
                <a:spLocks noRot="1" noChangeAspect="1" noMove="1" noResize="1" noEditPoints="1" noAdjustHandles="1" noChangeArrowheads="1" noChangeShapeType="1" noTextEdit="1"/>
              </p:cNvSpPr>
              <p:nvPr/>
            </p:nvSpPr>
            <p:spPr>
              <a:xfrm>
                <a:off x="4297835" y="4960133"/>
                <a:ext cx="1431289" cy="424732"/>
              </a:xfrm>
              <a:prstGeom prst="rect">
                <a:avLst/>
              </a:prstGeom>
              <a:blipFill>
                <a:blip r:embed="rId13"/>
                <a:stretch>
                  <a:fillRect b="-17647"/>
                </a:stretch>
              </a:blipFill>
            </p:spPr>
            <p:txBody>
              <a:bodyPr/>
              <a:lstStyle/>
              <a:p>
                <a:r>
                  <a:rPr lang="en-US">
                    <a:noFill/>
                  </a:rPr>
                  <a:t> </a:t>
                </a:r>
              </a:p>
            </p:txBody>
          </p:sp>
        </mc:Fallback>
      </mc:AlternateContent>
      <p:pic>
        <p:nvPicPr>
          <p:cNvPr id="33" name="Picture 32" descr="Icon&#10;&#10;Description automatically generated">
            <a:extLst>
              <a:ext uri="{FF2B5EF4-FFF2-40B4-BE49-F238E27FC236}">
                <a16:creationId xmlns:a16="http://schemas.microsoft.com/office/drawing/2014/main" id="{A417379A-EF08-E443-98CD-B55B1885798D}"/>
              </a:ext>
            </a:extLst>
          </p:cNvPr>
          <p:cNvPicPr>
            <a:picLocks noChangeAspect="1"/>
          </p:cNvPicPr>
          <p:nvPr/>
        </p:nvPicPr>
        <p:blipFill>
          <a:blip r:embed="rId14"/>
          <a:stretch>
            <a:fillRect/>
          </a:stretch>
        </p:blipFill>
        <p:spPr>
          <a:xfrm>
            <a:off x="8550067" y="6057561"/>
            <a:ext cx="1801347" cy="1801347"/>
          </a:xfrm>
          <a:prstGeom prst="rect">
            <a:avLst/>
          </a:prstGeom>
        </p:spPr>
      </p:pic>
      <p:sp>
        <p:nvSpPr>
          <p:cNvPr id="34" name="TextBox 33">
            <a:extLst>
              <a:ext uri="{FF2B5EF4-FFF2-40B4-BE49-F238E27FC236}">
                <a16:creationId xmlns:a16="http://schemas.microsoft.com/office/drawing/2014/main" id="{C1CE6764-A3BF-0A4D-8D80-D406030C5CD1}"/>
              </a:ext>
            </a:extLst>
          </p:cNvPr>
          <p:cNvSpPr txBox="1"/>
          <p:nvPr/>
        </p:nvSpPr>
        <p:spPr>
          <a:xfrm>
            <a:off x="10398244" y="6198333"/>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35" name="Group 34">
            <a:extLst>
              <a:ext uri="{FF2B5EF4-FFF2-40B4-BE49-F238E27FC236}">
                <a16:creationId xmlns:a16="http://schemas.microsoft.com/office/drawing/2014/main" id="{DF109B25-CADA-D041-8F27-0782BFBA9699}"/>
              </a:ext>
            </a:extLst>
          </p:cNvPr>
          <p:cNvGrpSpPr/>
          <p:nvPr/>
        </p:nvGrpSpPr>
        <p:grpSpPr>
          <a:xfrm>
            <a:off x="11449081" y="6471779"/>
            <a:ext cx="954107" cy="954106"/>
            <a:chOff x="3141432" y="6123141"/>
            <a:chExt cx="1699044" cy="1719951"/>
          </a:xfrm>
        </p:grpSpPr>
        <p:pic>
          <p:nvPicPr>
            <p:cNvPr id="36" name="Picture 35" descr="Icon&#10;&#10;Description automatically generated">
              <a:extLst>
                <a:ext uri="{FF2B5EF4-FFF2-40B4-BE49-F238E27FC236}">
                  <a16:creationId xmlns:a16="http://schemas.microsoft.com/office/drawing/2014/main" id="{456153CE-0F1E-384C-9DFD-8C0845C8A6EA}"/>
                </a:ext>
              </a:extLst>
            </p:cNvPr>
            <p:cNvPicPr>
              <a:picLocks noChangeAspect="1"/>
            </p:cNvPicPr>
            <p:nvPr/>
          </p:nvPicPr>
          <p:blipFill>
            <a:blip r:embed="rId15"/>
            <a:stretch>
              <a:fillRect/>
            </a:stretch>
          </p:blipFill>
          <p:spPr>
            <a:xfrm>
              <a:off x="3141432" y="6144048"/>
              <a:ext cx="1699044" cy="1699044"/>
            </a:xfrm>
            <a:prstGeom prst="rect">
              <a:avLst/>
            </a:prstGeom>
          </p:spPr>
        </p:pic>
        <p:pic>
          <p:nvPicPr>
            <p:cNvPr id="37" name="Picture 2" descr="💢 Anger Symbol Meaning with Pictures: from A to Z">
              <a:extLst>
                <a:ext uri="{FF2B5EF4-FFF2-40B4-BE49-F238E27FC236}">
                  <a16:creationId xmlns:a16="http://schemas.microsoft.com/office/drawing/2014/main" id="{28CBBD05-336E-F54E-A90A-7A465710C41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37" descr="A picture containing cup&#10;&#10;Description automatically generated">
            <a:extLst>
              <a:ext uri="{FF2B5EF4-FFF2-40B4-BE49-F238E27FC236}">
                <a16:creationId xmlns:a16="http://schemas.microsoft.com/office/drawing/2014/main" id="{CD9953B0-7955-284E-96DC-6DE79D57CEF4}"/>
              </a:ext>
            </a:extLst>
          </p:cNvPr>
          <p:cNvPicPr>
            <a:picLocks noChangeAspect="1"/>
          </p:cNvPicPr>
          <p:nvPr/>
        </p:nvPicPr>
        <p:blipFill>
          <a:blip r:embed="rId17"/>
          <a:stretch>
            <a:fillRect/>
          </a:stretch>
        </p:blipFill>
        <p:spPr>
          <a:xfrm rot="699673">
            <a:off x="9073907" y="5025260"/>
            <a:ext cx="1277551" cy="1277551"/>
          </a:xfrm>
          <a:prstGeom prst="rect">
            <a:avLst/>
          </a:prstGeom>
        </p:spPr>
      </p:pic>
      <p:graphicFrame>
        <p:nvGraphicFramePr>
          <p:cNvPr id="25" name="Table 20">
            <a:extLst>
              <a:ext uri="{FF2B5EF4-FFF2-40B4-BE49-F238E27FC236}">
                <a16:creationId xmlns:a16="http://schemas.microsoft.com/office/drawing/2014/main" id="{7A4EDAA3-9426-7749-80EE-AFE3784E016D}"/>
              </a:ext>
            </a:extLst>
          </p:cNvPr>
          <p:cNvGraphicFramePr>
            <a:graphicFrameLocks noGrp="1"/>
          </p:cNvGraphicFramePr>
          <p:nvPr>
            <p:extLst>
              <p:ext uri="{D42A27DB-BD31-4B8C-83A1-F6EECF244321}">
                <p14:modId xmlns:p14="http://schemas.microsoft.com/office/powerpoint/2010/main" val="1130911185"/>
              </p:ext>
            </p:extLst>
          </p:nvPr>
        </p:nvGraphicFramePr>
        <p:xfrm>
          <a:off x="10032985" y="4131087"/>
          <a:ext cx="2441448"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592979781"/>
                    </a:ext>
                  </a:extLst>
                </a:gridCol>
                <a:gridCol w="813816">
                  <a:extLst>
                    <a:ext uri="{9D8B030D-6E8A-4147-A177-3AD203B41FA5}">
                      <a16:colId xmlns:a16="http://schemas.microsoft.com/office/drawing/2014/main" val="3811454286"/>
                    </a:ext>
                  </a:extLst>
                </a:gridCol>
                <a:gridCol w="813816">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want</a:t>
                      </a:r>
                    </a:p>
                  </a:txBody>
                  <a:tcPr/>
                </a:tc>
                <a:extLst>
                  <a:ext uri="{0D108BD9-81ED-4DB2-BD59-A6C34878D82A}">
                    <a16:rowId xmlns:a16="http://schemas.microsoft.com/office/drawing/2014/main" val="3099204608"/>
                  </a:ext>
                </a:extLst>
              </a:tr>
            </a:tbl>
          </a:graphicData>
        </a:graphic>
      </p:graphicFrame>
      <p:graphicFrame>
        <p:nvGraphicFramePr>
          <p:cNvPr id="26" name="Table 8">
            <a:extLst>
              <a:ext uri="{FF2B5EF4-FFF2-40B4-BE49-F238E27FC236}">
                <a16:creationId xmlns:a16="http://schemas.microsoft.com/office/drawing/2014/main" id="{4EE72B62-A63D-B840-B5E8-D1F31D52A3BC}"/>
              </a:ext>
            </a:extLst>
          </p:cNvPr>
          <p:cNvGraphicFramePr>
            <a:graphicFrameLocks noGrp="1"/>
          </p:cNvGraphicFramePr>
          <p:nvPr>
            <p:extLst>
              <p:ext uri="{D42A27DB-BD31-4B8C-83A1-F6EECF244321}">
                <p14:modId xmlns:p14="http://schemas.microsoft.com/office/powerpoint/2010/main" val="1090548746"/>
              </p:ext>
            </p:extLst>
          </p:nvPr>
        </p:nvGraphicFramePr>
        <p:xfrm>
          <a:off x="6608385" y="3490003"/>
          <a:ext cx="1657470" cy="1682496"/>
        </p:xfrm>
        <a:graphic>
          <a:graphicData uri="http://schemas.openxmlformats.org/drawingml/2006/table">
            <a:tbl>
              <a:tblPr bandRow="1">
                <a:tableStyleId>{5C22544A-7EE6-4342-B048-85BDC9FD1C3A}</a:tableStyleId>
              </a:tblPr>
              <a:tblGrid>
                <a:gridCol w="970691">
                  <a:extLst>
                    <a:ext uri="{9D8B030D-6E8A-4147-A177-3AD203B41FA5}">
                      <a16:colId xmlns:a16="http://schemas.microsoft.com/office/drawing/2014/main" val="4099354247"/>
                    </a:ext>
                  </a:extLst>
                </a:gridCol>
                <a:gridCol w="686779">
                  <a:extLst>
                    <a:ext uri="{9D8B030D-6E8A-4147-A177-3AD203B41FA5}">
                      <a16:colId xmlns:a16="http://schemas.microsoft.com/office/drawing/2014/main" val="494679581"/>
                    </a:ext>
                  </a:extLst>
                </a:gridCol>
              </a:tblGrid>
              <a:tr h="370840">
                <a:tc>
                  <a:txBody>
                    <a:bodyPr/>
                    <a:lstStyle/>
                    <a:p>
                      <a:pPr algn="ctr"/>
                      <a:r>
                        <a:rPr lang="en-US" b="1"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p:pic>
        <p:nvPicPr>
          <p:cNvPr id="30" name="Picture 2">
            <a:extLst>
              <a:ext uri="{FF2B5EF4-FFF2-40B4-BE49-F238E27FC236}">
                <a16:creationId xmlns:a16="http://schemas.microsoft.com/office/drawing/2014/main" id="{8E98200F-3DD5-F246-884F-C32E8B79A7CB}"/>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8564451" y="51516"/>
            <a:ext cx="1123050" cy="112305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AE307307-7F1A-4148-9247-7F528C80B516}"/>
              </a:ext>
            </a:extLst>
          </p:cNvPr>
          <p:cNvPicPr>
            <a:picLocks noChangeAspect="1" noChangeArrowheads="1"/>
          </p:cNvPicPr>
          <p:nvPr/>
        </p:nvPicPr>
        <p:blipFill>
          <a:blip r:embed="rId18">
            <a:extLst>
              <a:ext uri="{BEBA8EAE-BF5A-486C-A8C5-ECC9F3942E4B}">
                <a14:imgProps xmlns:a14="http://schemas.microsoft.com/office/drawing/2010/main">
                  <a14:imgLayer r:embed="rId20">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4099544" y="3109007"/>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2402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spTree>
    <p:extLst>
      <p:ext uri="{BB962C8B-B14F-4D97-AF65-F5344CB8AC3E}">
        <p14:creationId xmlns:p14="http://schemas.microsoft.com/office/powerpoint/2010/main" val="30867613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3973862097"/>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3094DCDB-D3EA-2F41-B254-0930EC1778A5}"/>
              </a:ext>
            </a:extLst>
          </p:cNvPr>
          <p:cNvCxnSpPr>
            <a:cxnSpLocks/>
            <a:endCxn id="24" idx="1"/>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24" name="Table 8">
            <a:extLst>
              <a:ext uri="{FF2B5EF4-FFF2-40B4-BE49-F238E27FC236}">
                <a16:creationId xmlns:a16="http://schemas.microsoft.com/office/drawing/2014/main" id="{257B67FA-1BE7-8640-A6FF-92B6A538EDF3}"/>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p:cxnSp>
        <p:nvCxnSpPr>
          <p:cNvPr id="26" name="Straight Arrow Connector 25">
            <a:extLst>
              <a:ext uri="{FF2B5EF4-FFF2-40B4-BE49-F238E27FC236}">
                <a16:creationId xmlns:a16="http://schemas.microsoft.com/office/drawing/2014/main" id="{4EE05198-8179-CA4D-A6E6-21C2334CC9B8}"/>
              </a:ext>
            </a:extLst>
          </p:cNvPr>
          <p:cNvCxnSpPr>
            <a:cxnSpLocks/>
          </p:cNvCxnSpPr>
          <p:nvPr/>
        </p:nvCxnSpPr>
        <p:spPr>
          <a:xfrm flipV="1">
            <a:off x="2451114" y="5285657"/>
            <a:ext cx="720821" cy="10972"/>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41101" y="3516753"/>
            <a:ext cx="0" cy="1784211"/>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p:grpSp>
        <p:nvGrpSpPr>
          <p:cNvPr id="36" name="Group 35">
            <a:extLst>
              <a:ext uri="{FF2B5EF4-FFF2-40B4-BE49-F238E27FC236}">
                <a16:creationId xmlns:a16="http://schemas.microsoft.com/office/drawing/2014/main" id="{EA7CEE74-02AF-3047-8200-FE7D1E05CA7F}"/>
              </a:ext>
            </a:extLst>
          </p:cNvPr>
          <p:cNvGrpSpPr/>
          <p:nvPr/>
        </p:nvGrpSpPr>
        <p:grpSpPr>
          <a:xfrm>
            <a:off x="3028323" y="3846352"/>
            <a:ext cx="1457268" cy="2340071"/>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5"/>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6"/>
            <a:stretch>
              <a:fillRect/>
            </a:stretch>
          </p:blipFill>
          <p:spPr>
            <a:xfrm rot="699673">
              <a:off x="3352704" y="3693636"/>
              <a:ext cx="1277551" cy="1277551"/>
            </a:xfrm>
            <a:prstGeom prst="rect">
              <a:avLst/>
            </a:prstGeom>
          </p:spPr>
        </p:pic>
      </p:grpSp>
      <p:pic>
        <p:nvPicPr>
          <p:cNvPr id="16" name="Picture 2">
            <a:extLst>
              <a:ext uri="{FF2B5EF4-FFF2-40B4-BE49-F238E27FC236}">
                <a16:creationId xmlns:a16="http://schemas.microsoft.com/office/drawing/2014/main" id="{2F1EF7EE-20EE-F443-8BC4-B1EA1CBB476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610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cxnSp>
        <p:nvCxnSpPr>
          <p:cNvPr id="4" name="Straight Arrow Connector 3">
            <a:extLst>
              <a:ext uri="{FF2B5EF4-FFF2-40B4-BE49-F238E27FC236}">
                <a16:creationId xmlns:a16="http://schemas.microsoft.com/office/drawing/2014/main" id="{98009E4D-3691-034E-A9FB-7DA105E55A31}"/>
              </a:ext>
            </a:extLst>
          </p:cNvPr>
          <p:cNvCxnSpPr>
            <a:cxnSpLocks/>
            <a:endCxn id="13" idx="1"/>
          </p:cNvCxnSpPr>
          <p:nvPr/>
        </p:nvCxnSpPr>
        <p:spPr>
          <a:xfrm>
            <a:off x="3372241" y="5305507"/>
            <a:ext cx="1941070" cy="764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3752893764"/>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p:graphicFrame>
        <p:nvGraphicFramePr>
          <p:cNvPr id="13" name="Table 8">
            <a:extLst>
              <a:ext uri="{FF2B5EF4-FFF2-40B4-BE49-F238E27FC236}">
                <a16:creationId xmlns:a16="http://schemas.microsoft.com/office/drawing/2014/main" id="{56B6A893-C453-D146-A1D5-15EBFC05495F}"/>
              </a:ext>
            </a:extLst>
          </p:cNvPr>
          <p:cNvGraphicFramePr>
            <a:graphicFrameLocks noGrp="1"/>
          </p:cNvGraphicFramePr>
          <p:nvPr>
            <p:extLst>
              <p:ext uri="{D42A27DB-BD31-4B8C-83A1-F6EECF244321}">
                <p14:modId xmlns:p14="http://schemas.microsoft.com/office/powerpoint/2010/main" val="3305270613"/>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X</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cxnSp>
        <p:nvCxnSpPr>
          <p:cNvPr id="22" name="Straight Arrow Connector 21">
            <a:extLst>
              <a:ext uri="{FF2B5EF4-FFF2-40B4-BE49-F238E27FC236}">
                <a16:creationId xmlns:a16="http://schemas.microsoft.com/office/drawing/2014/main" id="{3094DCDB-D3EA-2F41-B254-0930EC1778A5}"/>
              </a:ext>
            </a:extLst>
          </p:cNvPr>
          <p:cNvCxnSpPr>
            <a:cxnSpLocks/>
            <a:endCxn id="24" idx="1"/>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24" name="Table 8">
            <a:extLst>
              <a:ext uri="{FF2B5EF4-FFF2-40B4-BE49-F238E27FC236}">
                <a16:creationId xmlns:a16="http://schemas.microsoft.com/office/drawing/2014/main" id="{257B67FA-1BE7-8640-A6FF-92B6A538EDF3}"/>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p:cxnSp>
        <p:nvCxnSpPr>
          <p:cNvPr id="26" name="Straight Arrow Connector 25">
            <a:extLst>
              <a:ext uri="{FF2B5EF4-FFF2-40B4-BE49-F238E27FC236}">
                <a16:creationId xmlns:a16="http://schemas.microsoft.com/office/drawing/2014/main" id="{4EE05198-8179-CA4D-A6E6-21C2334CC9B8}"/>
              </a:ext>
            </a:extLst>
          </p:cNvPr>
          <p:cNvCxnSpPr>
            <a:cxnSpLocks/>
          </p:cNvCxnSpPr>
          <p:nvPr/>
        </p:nvCxnSpPr>
        <p:spPr>
          <a:xfrm flipV="1">
            <a:off x="2451114" y="5285657"/>
            <a:ext cx="720821" cy="10972"/>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41101" y="3516753"/>
            <a:ext cx="0" cy="1784211"/>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35" name="Picture 34" descr="Logo, company name&#10;&#10;Description automatically generated">
            <a:extLst>
              <a:ext uri="{FF2B5EF4-FFF2-40B4-BE49-F238E27FC236}">
                <a16:creationId xmlns:a16="http://schemas.microsoft.com/office/drawing/2014/main" id="{2A1B61AF-EB88-E945-A48B-0FD2C4C1AB3D}"/>
              </a:ext>
            </a:extLst>
          </p:cNvPr>
          <p:cNvPicPr>
            <a:picLocks noChangeAspect="1"/>
          </p:cNvPicPr>
          <p:nvPr/>
        </p:nvPicPr>
        <p:blipFill>
          <a:blip r:embed="rId5"/>
          <a:stretch>
            <a:fillRect/>
          </a:stretch>
        </p:blipFill>
        <p:spPr>
          <a:xfrm>
            <a:off x="6340283" y="5337540"/>
            <a:ext cx="383338" cy="383338"/>
          </a:xfrm>
          <a:prstGeom prst="rect">
            <a:avLst/>
          </a:prstGeom>
        </p:spPr>
      </p:pic>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p:grpSp>
        <p:nvGrpSpPr>
          <p:cNvPr id="36" name="Group 35">
            <a:extLst>
              <a:ext uri="{FF2B5EF4-FFF2-40B4-BE49-F238E27FC236}">
                <a16:creationId xmlns:a16="http://schemas.microsoft.com/office/drawing/2014/main" id="{EA7CEE74-02AF-3047-8200-FE7D1E05CA7F}"/>
              </a:ext>
            </a:extLst>
          </p:cNvPr>
          <p:cNvGrpSpPr/>
          <p:nvPr/>
        </p:nvGrpSpPr>
        <p:grpSpPr>
          <a:xfrm>
            <a:off x="3028323" y="3846352"/>
            <a:ext cx="1457268" cy="2340071"/>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6"/>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7"/>
            <a:stretch>
              <a:fillRect/>
            </a:stretch>
          </p:blipFill>
          <p:spPr>
            <a:xfrm rot="699673">
              <a:off x="3352704" y="3693636"/>
              <a:ext cx="1277551" cy="1277551"/>
            </a:xfrm>
            <a:prstGeom prst="rect">
              <a:avLst/>
            </a:prstGeom>
          </p:spPr>
        </p:pic>
      </p:grpSp>
      <p:pic>
        <p:nvPicPr>
          <p:cNvPr id="34" name="Picture 33" descr="Logo, company name&#10;&#10;Description automatically generated">
            <a:extLst>
              <a:ext uri="{FF2B5EF4-FFF2-40B4-BE49-F238E27FC236}">
                <a16:creationId xmlns:a16="http://schemas.microsoft.com/office/drawing/2014/main" id="{21B424D3-B8D1-A240-856D-BA5FEC7E6408}"/>
              </a:ext>
            </a:extLst>
          </p:cNvPr>
          <p:cNvPicPr>
            <a:picLocks noChangeAspect="1"/>
          </p:cNvPicPr>
          <p:nvPr/>
        </p:nvPicPr>
        <p:blipFill>
          <a:blip r:embed="rId5"/>
          <a:stretch>
            <a:fillRect/>
          </a:stretch>
        </p:blipFill>
        <p:spPr>
          <a:xfrm>
            <a:off x="6345383" y="4902319"/>
            <a:ext cx="383338" cy="383338"/>
          </a:xfrm>
          <a:prstGeom prst="rect">
            <a:avLst/>
          </a:prstGeom>
        </p:spPr>
      </p:pic>
      <p:grpSp>
        <p:nvGrpSpPr>
          <p:cNvPr id="31" name="Group 30">
            <a:extLst>
              <a:ext uri="{FF2B5EF4-FFF2-40B4-BE49-F238E27FC236}">
                <a16:creationId xmlns:a16="http://schemas.microsoft.com/office/drawing/2014/main" id="{476CA935-467B-6142-94CA-B273756ECB97}"/>
              </a:ext>
            </a:extLst>
          </p:cNvPr>
          <p:cNvGrpSpPr/>
          <p:nvPr/>
        </p:nvGrpSpPr>
        <p:grpSpPr>
          <a:xfrm>
            <a:off x="6347239" y="4495704"/>
            <a:ext cx="369426" cy="363217"/>
            <a:chOff x="3141432" y="6123141"/>
            <a:chExt cx="1699044" cy="1719951"/>
          </a:xfrm>
        </p:grpSpPr>
        <p:pic>
          <p:nvPicPr>
            <p:cNvPr id="32" name="Picture 31" descr="Icon&#10;&#10;Description automatically generated">
              <a:extLst>
                <a:ext uri="{FF2B5EF4-FFF2-40B4-BE49-F238E27FC236}">
                  <a16:creationId xmlns:a16="http://schemas.microsoft.com/office/drawing/2014/main" id="{4C91618D-5FC1-844F-A286-D3AB988AF880}"/>
                </a:ext>
              </a:extLst>
            </p:cNvPr>
            <p:cNvPicPr>
              <a:picLocks noChangeAspect="1"/>
            </p:cNvPicPr>
            <p:nvPr/>
          </p:nvPicPr>
          <p:blipFill>
            <a:blip r:embed="rId8"/>
            <a:stretch>
              <a:fillRect/>
            </a:stretch>
          </p:blipFill>
          <p:spPr>
            <a:xfrm>
              <a:off x="3141432" y="6144048"/>
              <a:ext cx="1699044" cy="1699044"/>
            </a:xfrm>
            <a:prstGeom prst="rect">
              <a:avLst/>
            </a:prstGeom>
          </p:spPr>
        </p:pic>
        <p:pic>
          <p:nvPicPr>
            <p:cNvPr id="33" name="Picture 2" descr="💢 Anger Symbol Meaning with Pictures: from A to Z">
              <a:extLst>
                <a:ext uri="{FF2B5EF4-FFF2-40B4-BE49-F238E27FC236}">
                  <a16:creationId xmlns:a16="http://schemas.microsoft.com/office/drawing/2014/main" id="{BFD184D9-B050-1843-A66E-CB25FD5257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
            <a:extLst>
              <a:ext uri="{FF2B5EF4-FFF2-40B4-BE49-F238E27FC236}">
                <a16:creationId xmlns:a16="http://schemas.microsoft.com/office/drawing/2014/main" id="{98043AF0-3AB5-5747-AEDD-7FD7212E7C6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63960A42-1C8C-B24B-9FD6-069A2CDC967B}"/>
              </a:ext>
            </a:extLst>
          </p:cNvPr>
          <p:cNvGrpSpPr/>
          <p:nvPr/>
        </p:nvGrpSpPr>
        <p:grpSpPr>
          <a:xfrm>
            <a:off x="6317758" y="4486051"/>
            <a:ext cx="383338" cy="397358"/>
            <a:chOff x="3141432" y="6123141"/>
            <a:chExt cx="1699044" cy="1719951"/>
          </a:xfrm>
        </p:grpSpPr>
        <p:pic>
          <p:nvPicPr>
            <p:cNvPr id="27" name="Picture 26" descr="Icon&#10;&#10;Description automatically generated">
              <a:extLst>
                <a:ext uri="{FF2B5EF4-FFF2-40B4-BE49-F238E27FC236}">
                  <a16:creationId xmlns:a16="http://schemas.microsoft.com/office/drawing/2014/main" id="{522BF0BE-51C6-AA4E-9FCB-94CD7E9AACD8}"/>
                </a:ext>
              </a:extLst>
            </p:cNvPr>
            <p:cNvPicPr>
              <a:picLocks noChangeAspect="1"/>
            </p:cNvPicPr>
            <p:nvPr/>
          </p:nvPicPr>
          <p:blipFill>
            <a:blip r:embed="rId8"/>
            <a:stretch>
              <a:fillRect/>
            </a:stretch>
          </p:blipFill>
          <p:spPr>
            <a:xfrm>
              <a:off x="3141432" y="6144048"/>
              <a:ext cx="1699044" cy="1699044"/>
            </a:xfrm>
            <a:prstGeom prst="rect">
              <a:avLst/>
            </a:prstGeom>
          </p:spPr>
        </p:pic>
        <p:pic>
          <p:nvPicPr>
            <p:cNvPr id="30" name="Picture 2" descr="💢 Anger Symbol Meaning with Pictures: from A to Z">
              <a:extLst>
                <a:ext uri="{FF2B5EF4-FFF2-40B4-BE49-F238E27FC236}">
                  <a16:creationId xmlns:a16="http://schemas.microsoft.com/office/drawing/2014/main" id="{4B2459E2-1405-A545-A810-5102BD51371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486177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cxnSp>
        <p:nvCxnSpPr>
          <p:cNvPr id="4" name="Straight Arrow Connector 3">
            <a:extLst>
              <a:ext uri="{FF2B5EF4-FFF2-40B4-BE49-F238E27FC236}">
                <a16:creationId xmlns:a16="http://schemas.microsoft.com/office/drawing/2014/main" id="{98009E4D-3691-034E-A9FB-7DA105E55A31}"/>
              </a:ext>
            </a:extLst>
          </p:cNvPr>
          <p:cNvCxnSpPr>
            <a:cxnSpLocks/>
            <a:endCxn id="13" idx="1"/>
          </p:cNvCxnSpPr>
          <p:nvPr/>
        </p:nvCxnSpPr>
        <p:spPr>
          <a:xfrm>
            <a:off x="3372241" y="5305507"/>
            <a:ext cx="1941070" cy="764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2106792552"/>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p:graphicFrame>
        <p:nvGraphicFramePr>
          <p:cNvPr id="13" name="Table 8">
            <a:extLst>
              <a:ext uri="{FF2B5EF4-FFF2-40B4-BE49-F238E27FC236}">
                <a16:creationId xmlns:a16="http://schemas.microsoft.com/office/drawing/2014/main" id="{56B6A893-C453-D146-A1D5-15EBFC05495F}"/>
              </a:ext>
            </a:extLst>
          </p:cNvPr>
          <p:cNvGraphicFramePr>
            <a:graphicFrameLocks noGrp="1"/>
          </p:cNvGraphicFramePr>
          <p:nvPr>
            <p:extLst>
              <p:ext uri="{D42A27DB-BD31-4B8C-83A1-F6EECF244321}">
                <p14:modId xmlns:p14="http://schemas.microsoft.com/office/powerpoint/2010/main" val="3119436718"/>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X</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14" name="Table 8">
            <a:extLst>
              <a:ext uri="{FF2B5EF4-FFF2-40B4-BE49-F238E27FC236}">
                <a16:creationId xmlns:a16="http://schemas.microsoft.com/office/drawing/2014/main" id="{8A2854CC-A6AD-374D-8CDD-15593D4F1C54}"/>
              </a:ext>
            </a:extLst>
          </p:cNvPr>
          <p:cNvGraphicFramePr>
            <a:graphicFrameLocks noGrp="1"/>
          </p:cNvGraphicFramePr>
          <p:nvPr>
            <p:extLst>
              <p:ext uri="{D42A27DB-BD31-4B8C-83A1-F6EECF244321}">
                <p14:modId xmlns:p14="http://schemas.microsoft.com/office/powerpoint/2010/main" val="1284688345"/>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X</a:t>
                      </a:r>
                    </a:p>
                  </a:txBody>
                  <a:tcPr/>
                </a:tc>
                <a:extLst>
                  <a:ext uri="{0D108BD9-81ED-4DB2-BD59-A6C34878D82A}">
                    <a16:rowId xmlns:a16="http://schemas.microsoft.com/office/drawing/2014/main" val="1083780517"/>
                  </a:ext>
                </a:extLst>
              </a:tr>
              <a:tr h="370840">
                <a:tc>
                  <a:txBody>
                    <a:bodyPr/>
                    <a:lstStyle/>
                    <a:p>
                      <a:pPr algn="ctr"/>
                      <a:r>
                        <a:rPr lang="en-US" dirty="0">
                          <a:solidFill>
                            <a:srgbClr val="7030A0"/>
                          </a:solidFill>
                        </a:rPr>
                        <a:t>prefer</a:t>
                      </a:r>
                    </a:p>
                  </a:txBody>
                  <a:tcPr/>
                </a:tc>
                <a:tc>
                  <a:txBody>
                    <a:bodyPr/>
                    <a:lstStyle/>
                    <a:p>
                      <a:pPr algn="ctr"/>
                      <a:r>
                        <a:rPr lang="en-US" dirty="0">
                          <a:solidFill>
                            <a:srgbClr val="7030A0"/>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a:endCxn id="14" idx="1"/>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a:endCxn id="24" idx="1"/>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24" name="Table 8">
            <a:extLst>
              <a:ext uri="{FF2B5EF4-FFF2-40B4-BE49-F238E27FC236}">
                <a16:creationId xmlns:a16="http://schemas.microsoft.com/office/drawing/2014/main" id="{257B67FA-1BE7-8640-A6FF-92B6A538EDF3}"/>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p:cxnSp>
        <p:nvCxnSpPr>
          <p:cNvPr id="26" name="Straight Arrow Connector 25">
            <a:extLst>
              <a:ext uri="{FF2B5EF4-FFF2-40B4-BE49-F238E27FC236}">
                <a16:creationId xmlns:a16="http://schemas.microsoft.com/office/drawing/2014/main" id="{4EE05198-8179-CA4D-A6E6-21C2334CC9B8}"/>
              </a:ext>
            </a:extLst>
          </p:cNvPr>
          <p:cNvCxnSpPr>
            <a:cxnSpLocks/>
          </p:cNvCxnSpPr>
          <p:nvPr/>
        </p:nvCxnSpPr>
        <p:spPr>
          <a:xfrm flipV="1">
            <a:off x="2451114" y="5285657"/>
            <a:ext cx="720821" cy="10972"/>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41101" y="3516753"/>
            <a:ext cx="0" cy="1784211"/>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35" name="Picture 34" descr="Logo, company name&#10;&#10;Description automatically generated">
            <a:extLst>
              <a:ext uri="{FF2B5EF4-FFF2-40B4-BE49-F238E27FC236}">
                <a16:creationId xmlns:a16="http://schemas.microsoft.com/office/drawing/2014/main" id="{2A1B61AF-EB88-E945-A48B-0FD2C4C1AB3D}"/>
              </a:ext>
            </a:extLst>
          </p:cNvPr>
          <p:cNvPicPr>
            <a:picLocks noChangeAspect="1"/>
          </p:cNvPicPr>
          <p:nvPr/>
        </p:nvPicPr>
        <p:blipFill>
          <a:blip r:embed="rId5"/>
          <a:stretch>
            <a:fillRect/>
          </a:stretch>
        </p:blipFill>
        <p:spPr>
          <a:xfrm>
            <a:off x="6340283" y="5337540"/>
            <a:ext cx="383338" cy="383338"/>
          </a:xfrm>
          <a:prstGeom prst="rect">
            <a:avLst/>
          </a:prstGeom>
        </p:spPr>
      </p:pic>
      <p:grpSp>
        <p:nvGrpSpPr>
          <p:cNvPr id="37" name="Group 36">
            <a:extLst>
              <a:ext uri="{FF2B5EF4-FFF2-40B4-BE49-F238E27FC236}">
                <a16:creationId xmlns:a16="http://schemas.microsoft.com/office/drawing/2014/main" id="{14500AFE-E28D-7A4D-9550-A01204F520FF}"/>
              </a:ext>
            </a:extLst>
          </p:cNvPr>
          <p:cNvGrpSpPr/>
          <p:nvPr/>
        </p:nvGrpSpPr>
        <p:grpSpPr>
          <a:xfrm>
            <a:off x="8805428" y="3564051"/>
            <a:ext cx="369426" cy="363217"/>
            <a:chOff x="3141432" y="6123141"/>
            <a:chExt cx="1699044" cy="1719951"/>
          </a:xfrm>
        </p:grpSpPr>
        <p:pic>
          <p:nvPicPr>
            <p:cNvPr id="39" name="Picture 38" descr="Icon&#10;&#10;Description automatically generated">
              <a:extLst>
                <a:ext uri="{FF2B5EF4-FFF2-40B4-BE49-F238E27FC236}">
                  <a16:creationId xmlns:a16="http://schemas.microsoft.com/office/drawing/2014/main" id="{2CBEF2B6-BBAC-B847-9530-D9663BDDD88F}"/>
                </a:ext>
              </a:extLst>
            </p:cNvPr>
            <p:cNvPicPr>
              <a:picLocks noChangeAspect="1"/>
            </p:cNvPicPr>
            <p:nvPr/>
          </p:nvPicPr>
          <p:blipFill>
            <a:blip r:embed="rId6"/>
            <a:stretch>
              <a:fillRect/>
            </a:stretch>
          </p:blipFill>
          <p:spPr>
            <a:xfrm>
              <a:off x="3141432" y="6144048"/>
              <a:ext cx="1699044" cy="1699044"/>
            </a:xfrm>
            <a:prstGeom prst="rect">
              <a:avLst/>
            </a:prstGeom>
          </p:spPr>
        </p:pic>
        <p:pic>
          <p:nvPicPr>
            <p:cNvPr id="40" name="Picture 2" descr="💢 Anger Symbol Meaning with Pictures: from A to Z">
              <a:extLst>
                <a:ext uri="{FF2B5EF4-FFF2-40B4-BE49-F238E27FC236}">
                  <a16:creationId xmlns:a16="http://schemas.microsoft.com/office/drawing/2014/main" id="{BECCBFA2-E4D3-0942-8F48-2238EEA495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p:grpSp>
        <p:nvGrpSpPr>
          <p:cNvPr id="36" name="Group 35">
            <a:extLst>
              <a:ext uri="{FF2B5EF4-FFF2-40B4-BE49-F238E27FC236}">
                <a16:creationId xmlns:a16="http://schemas.microsoft.com/office/drawing/2014/main" id="{EA7CEE74-02AF-3047-8200-FE7D1E05CA7F}"/>
              </a:ext>
            </a:extLst>
          </p:cNvPr>
          <p:cNvGrpSpPr/>
          <p:nvPr/>
        </p:nvGrpSpPr>
        <p:grpSpPr>
          <a:xfrm>
            <a:off x="3028323" y="3846352"/>
            <a:ext cx="1457268" cy="2340071"/>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8"/>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9"/>
            <a:stretch>
              <a:fillRect/>
            </a:stretch>
          </p:blipFill>
          <p:spPr>
            <a:xfrm rot="699673">
              <a:off x="3352704" y="3693636"/>
              <a:ext cx="1277551" cy="1277551"/>
            </a:xfrm>
            <a:prstGeom prst="rect">
              <a:avLst/>
            </a:prstGeom>
          </p:spPr>
        </p:pic>
      </p:grpSp>
      <p:pic>
        <p:nvPicPr>
          <p:cNvPr id="34" name="Picture 33" descr="Logo, company name&#10;&#10;Description automatically generated">
            <a:extLst>
              <a:ext uri="{FF2B5EF4-FFF2-40B4-BE49-F238E27FC236}">
                <a16:creationId xmlns:a16="http://schemas.microsoft.com/office/drawing/2014/main" id="{21B424D3-B8D1-A240-856D-BA5FEC7E6408}"/>
              </a:ext>
            </a:extLst>
          </p:cNvPr>
          <p:cNvPicPr>
            <a:picLocks noChangeAspect="1"/>
          </p:cNvPicPr>
          <p:nvPr/>
        </p:nvPicPr>
        <p:blipFill>
          <a:blip r:embed="rId5"/>
          <a:stretch>
            <a:fillRect/>
          </a:stretch>
        </p:blipFill>
        <p:spPr>
          <a:xfrm>
            <a:off x="6345383" y="4902319"/>
            <a:ext cx="383338" cy="383338"/>
          </a:xfrm>
          <a:prstGeom prst="rect">
            <a:avLst/>
          </a:prstGeom>
        </p:spPr>
      </p:pic>
      <p:grpSp>
        <p:nvGrpSpPr>
          <p:cNvPr id="31" name="Group 30">
            <a:extLst>
              <a:ext uri="{FF2B5EF4-FFF2-40B4-BE49-F238E27FC236}">
                <a16:creationId xmlns:a16="http://schemas.microsoft.com/office/drawing/2014/main" id="{476CA935-467B-6142-94CA-B273756ECB97}"/>
              </a:ext>
            </a:extLst>
          </p:cNvPr>
          <p:cNvGrpSpPr/>
          <p:nvPr/>
        </p:nvGrpSpPr>
        <p:grpSpPr>
          <a:xfrm>
            <a:off x="6347239" y="4495704"/>
            <a:ext cx="369426" cy="363217"/>
            <a:chOff x="3141432" y="6123141"/>
            <a:chExt cx="1699044" cy="1719951"/>
          </a:xfrm>
        </p:grpSpPr>
        <p:pic>
          <p:nvPicPr>
            <p:cNvPr id="32" name="Picture 31" descr="Icon&#10;&#10;Description automatically generated">
              <a:extLst>
                <a:ext uri="{FF2B5EF4-FFF2-40B4-BE49-F238E27FC236}">
                  <a16:creationId xmlns:a16="http://schemas.microsoft.com/office/drawing/2014/main" id="{4C91618D-5FC1-844F-A286-D3AB988AF880}"/>
                </a:ext>
              </a:extLst>
            </p:cNvPr>
            <p:cNvPicPr>
              <a:picLocks noChangeAspect="1"/>
            </p:cNvPicPr>
            <p:nvPr/>
          </p:nvPicPr>
          <p:blipFill>
            <a:blip r:embed="rId6"/>
            <a:stretch>
              <a:fillRect/>
            </a:stretch>
          </p:blipFill>
          <p:spPr>
            <a:xfrm>
              <a:off x="3141432" y="6144048"/>
              <a:ext cx="1699044" cy="1699044"/>
            </a:xfrm>
            <a:prstGeom prst="rect">
              <a:avLst/>
            </a:prstGeom>
          </p:spPr>
        </p:pic>
        <p:pic>
          <p:nvPicPr>
            <p:cNvPr id="33" name="Picture 2" descr="💢 Anger Symbol Meaning with Pictures: from A to Z">
              <a:extLst>
                <a:ext uri="{FF2B5EF4-FFF2-40B4-BE49-F238E27FC236}">
                  <a16:creationId xmlns:a16="http://schemas.microsoft.com/office/drawing/2014/main" id="{BFD184D9-B050-1843-A66E-CB25FD5257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2">
            <a:extLst>
              <a:ext uri="{FF2B5EF4-FFF2-40B4-BE49-F238E27FC236}">
                <a16:creationId xmlns:a16="http://schemas.microsoft.com/office/drawing/2014/main" id="{1281334A-CE1F-6640-996B-8B466FB6A6E8}"/>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A60B82AA-2A1F-9B45-A0D9-B656F69D6A96}"/>
              </a:ext>
            </a:extLst>
          </p:cNvPr>
          <p:cNvGrpSpPr/>
          <p:nvPr/>
        </p:nvGrpSpPr>
        <p:grpSpPr>
          <a:xfrm>
            <a:off x="6317758" y="4486051"/>
            <a:ext cx="383338" cy="397358"/>
            <a:chOff x="3141432" y="6123141"/>
            <a:chExt cx="1699044" cy="1719951"/>
          </a:xfrm>
        </p:grpSpPr>
        <p:pic>
          <p:nvPicPr>
            <p:cNvPr id="42" name="Picture 41" descr="Icon&#10;&#10;Description automatically generated">
              <a:extLst>
                <a:ext uri="{FF2B5EF4-FFF2-40B4-BE49-F238E27FC236}">
                  <a16:creationId xmlns:a16="http://schemas.microsoft.com/office/drawing/2014/main" id="{E8DA8AA1-924E-EF4C-991C-4982105C137C}"/>
                </a:ext>
              </a:extLst>
            </p:cNvPr>
            <p:cNvPicPr>
              <a:picLocks noChangeAspect="1"/>
            </p:cNvPicPr>
            <p:nvPr/>
          </p:nvPicPr>
          <p:blipFill>
            <a:blip r:embed="rId6"/>
            <a:stretch>
              <a:fillRect/>
            </a:stretch>
          </p:blipFill>
          <p:spPr>
            <a:xfrm>
              <a:off x="3141432" y="6144048"/>
              <a:ext cx="1699044" cy="1699044"/>
            </a:xfrm>
            <a:prstGeom prst="rect">
              <a:avLst/>
            </a:prstGeom>
          </p:spPr>
        </p:pic>
        <p:pic>
          <p:nvPicPr>
            <p:cNvPr id="43" name="Picture 2" descr="💢 Anger Symbol Meaning with Pictures: from A to Z">
              <a:extLst>
                <a:ext uri="{FF2B5EF4-FFF2-40B4-BE49-F238E27FC236}">
                  <a16:creationId xmlns:a16="http://schemas.microsoft.com/office/drawing/2014/main" id="{48509C51-24D6-7049-A60B-E44BA61980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3C65C2F2-D57E-C74E-BA48-BC1EA29896F5}"/>
              </a:ext>
            </a:extLst>
          </p:cNvPr>
          <p:cNvGrpSpPr/>
          <p:nvPr/>
        </p:nvGrpSpPr>
        <p:grpSpPr>
          <a:xfrm>
            <a:off x="8805428" y="3541521"/>
            <a:ext cx="383338" cy="397358"/>
            <a:chOff x="3141432" y="6123141"/>
            <a:chExt cx="1699044" cy="1719951"/>
          </a:xfrm>
        </p:grpSpPr>
        <p:pic>
          <p:nvPicPr>
            <p:cNvPr id="46" name="Picture 45" descr="Icon&#10;&#10;Description automatically generated">
              <a:extLst>
                <a:ext uri="{FF2B5EF4-FFF2-40B4-BE49-F238E27FC236}">
                  <a16:creationId xmlns:a16="http://schemas.microsoft.com/office/drawing/2014/main" id="{64AC99A2-559F-1E43-B76E-725A199015FA}"/>
                </a:ext>
              </a:extLst>
            </p:cNvPr>
            <p:cNvPicPr>
              <a:picLocks noChangeAspect="1"/>
            </p:cNvPicPr>
            <p:nvPr/>
          </p:nvPicPr>
          <p:blipFill>
            <a:blip r:embed="rId6"/>
            <a:stretch>
              <a:fillRect/>
            </a:stretch>
          </p:blipFill>
          <p:spPr>
            <a:xfrm>
              <a:off x="3141432" y="6144048"/>
              <a:ext cx="1699044" cy="1699044"/>
            </a:xfrm>
            <a:prstGeom prst="rect">
              <a:avLst/>
            </a:prstGeom>
          </p:spPr>
        </p:pic>
        <p:pic>
          <p:nvPicPr>
            <p:cNvPr id="47" name="Picture 2" descr="💢 Anger Symbol Meaning with Pictures: from A to Z">
              <a:extLst>
                <a:ext uri="{FF2B5EF4-FFF2-40B4-BE49-F238E27FC236}">
                  <a16:creationId xmlns:a16="http://schemas.microsoft.com/office/drawing/2014/main" id="{48E08DFE-A2ED-F942-9357-09AAF411295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054173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cxnSp>
        <p:nvCxnSpPr>
          <p:cNvPr id="4" name="Straight Arrow Connector 3">
            <a:extLst>
              <a:ext uri="{FF2B5EF4-FFF2-40B4-BE49-F238E27FC236}">
                <a16:creationId xmlns:a16="http://schemas.microsoft.com/office/drawing/2014/main" id="{98009E4D-3691-034E-A9FB-7DA105E55A31}"/>
              </a:ext>
            </a:extLst>
          </p:cNvPr>
          <p:cNvCxnSpPr>
            <a:cxnSpLocks/>
            <a:endCxn id="13" idx="1"/>
          </p:cNvCxnSpPr>
          <p:nvPr/>
        </p:nvCxnSpPr>
        <p:spPr>
          <a:xfrm>
            <a:off x="3372241" y="5305507"/>
            <a:ext cx="1941070" cy="764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545135633"/>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p:graphicFrame>
        <p:nvGraphicFramePr>
          <p:cNvPr id="7" name="Table 20">
            <a:extLst>
              <a:ext uri="{FF2B5EF4-FFF2-40B4-BE49-F238E27FC236}">
                <a16:creationId xmlns:a16="http://schemas.microsoft.com/office/drawing/2014/main" id="{4C55BCF6-4D40-A14A-849B-6779924E24D1}"/>
              </a:ext>
            </a:extLst>
          </p:cNvPr>
          <p:cNvGraphicFramePr>
            <a:graphicFrameLocks noGrp="1"/>
          </p:cNvGraphicFramePr>
          <p:nvPr>
            <p:extLst>
              <p:ext uri="{D42A27DB-BD31-4B8C-83A1-F6EECF244321}">
                <p14:modId xmlns:p14="http://schemas.microsoft.com/office/powerpoint/2010/main" val="2629367122"/>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graphicFrame>
        <p:nvGraphicFramePr>
          <p:cNvPr id="13" name="Table 8">
            <a:extLst>
              <a:ext uri="{FF2B5EF4-FFF2-40B4-BE49-F238E27FC236}">
                <a16:creationId xmlns:a16="http://schemas.microsoft.com/office/drawing/2014/main" id="{56B6A893-C453-D146-A1D5-15EBFC05495F}"/>
              </a:ext>
            </a:extLst>
          </p:cNvPr>
          <p:cNvGraphicFramePr>
            <a:graphicFrameLocks noGrp="1"/>
          </p:cNvGraphicFramePr>
          <p:nvPr>
            <p:extLst>
              <p:ext uri="{D42A27DB-BD31-4B8C-83A1-F6EECF244321}">
                <p14:modId xmlns:p14="http://schemas.microsoft.com/office/powerpoint/2010/main" val="1368514113"/>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X</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14" name="Table 8">
            <a:extLst>
              <a:ext uri="{FF2B5EF4-FFF2-40B4-BE49-F238E27FC236}">
                <a16:creationId xmlns:a16="http://schemas.microsoft.com/office/drawing/2014/main" id="{8A2854CC-A6AD-374D-8CDD-15593D4F1C54}"/>
              </a:ext>
            </a:extLst>
          </p:cNvPr>
          <p:cNvGraphicFramePr>
            <a:graphicFrameLocks noGrp="1"/>
          </p:cNvGraphicFramePr>
          <p:nvPr>
            <p:extLst>
              <p:ext uri="{D42A27DB-BD31-4B8C-83A1-F6EECF244321}">
                <p14:modId xmlns:p14="http://schemas.microsoft.com/office/powerpoint/2010/main" val="121250658"/>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X</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a:endCxn id="14" idx="1"/>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a:endCxn id="24" idx="1"/>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24" name="Table 8">
            <a:extLst>
              <a:ext uri="{FF2B5EF4-FFF2-40B4-BE49-F238E27FC236}">
                <a16:creationId xmlns:a16="http://schemas.microsoft.com/office/drawing/2014/main" id="{257B67FA-1BE7-8640-A6FF-92B6A538EDF3}"/>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p:cxnSp>
        <p:nvCxnSpPr>
          <p:cNvPr id="26" name="Straight Arrow Connector 25">
            <a:extLst>
              <a:ext uri="{FF2B5EF4-FFF2-40B4-BE49-F238E27FC236}">
                <a16:creationId xmlns:a16="http://schemas.microsoft.com/office/drawing/2014/main" id="{4EE05198-8179-CA4D-A6E6-21C2334CC9B8}"/>
              </a:ext>
            </a:extLst>
          </p:cNvPr>
          <p:cNvCxnSpPr>
            <a:cxnSpLocks/>
          </p:cNvCxnSpPr>
          <p:nvPr/>
        </p:nvCxnSpPr>
        <p:spPr>
          <a:xfrm flipV="1">
            <a:off x="2451114" y="5285657"/>
            <a:ext cx="720821" cy="10972"/>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a:stCxn id="14" idx="3"/>
            <a:endCxn id="7" idx="1"/>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41101" y="3516753"/>
            <a:ext cx="0" cy="1784211"/>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3865BED9-AB35-FA42-B4AF-1C24DF67DF12}"/>
              </a:ext>
            </a:extLst>
          </p:cNvPr>
          <p:cNvSpPr txBox="1"/>
          <p:nvPr/>
        </p:nvSpPr>
        <p:spPr>
          <a:xfrm>
            <a:off x="9491830" y="4012612"/>
            <a:ext cx="1855316" cy="424732"/>
          </a:xfrm>
          <a:prstGeom prst="rect">
            <a:avLst/>
          </a:prstGeom>
          <a:noFill/>
        </p:spPr>
        <p:txBody>
          <a:bodyPr wrap="none" rtlCol="0">
            <a:spAutoFit/>
          </a:bodyPr>
          <a:lstStyle/>
          <a:p>
            <a:pPr algn="ctr"/>
            <a:r>
              <a:rPr lang="en-US" dirty="0"/>
              <a:t>Select from +   </a:t>
            </a:r>
          </a:p>
        </p:txBody>
      </p:sp>
      <p:pic>
        <p:nvPicPr>
          <p:cNvPr id="35" name="Picture 34" descr="Logo, company name&#10;&#10;Description automatically generated">
            <a:extLst>
              <a:ext uri="{FF2B5EF4-FFF2-40B4-BE49-F238E27FC236}">
                <a16:creationId xmlns:a16="http://schemas.microsoft.com/office/drawing/2014/main" id="{2A1B61AF-EB88-E945-A48B-0FD2C4C1AB3D}"/>
              </a:ext>
            </a:extLst>
          </p:cNvPr>
          <p:cNvPicPr>
            <a:picLocks noChangeAspect="1"/>
          </p:cNvPicPr>
          <p:nvPr/>
        </p:nvPicPr>
        <p:blipFill>
          <a:blip r:embed="rId6"/>
          <a:stretch>
            <a:fillRect/>
          </a:stretch>
        </p:blipFill>
        <p:spPr>
          <a:xfrm>
            <a:off x="6340283" y="5337540"/>
            <a:ext cx="383338" cy="383338"/>
          </a:xfrm>
          <a:prstGeom prst="rect">
            <a:avLst/>
          </a:prstGeom>
        </p:spPr>
      </p:pic>
      <p:grpSp>
        <p:nvGrpSpPr>
          <p:cNvPr id="37" name="Group 36">
            <a:extLst>
              <a:ext uri="{FF2B5EF4-FFF2-40B4-BE49-F238E27FC236}">
                <a16:creationId xmlns:a16="http://schemas.microsoft.com/office/drawing/2014/main" id="{14500AFE-E28D-7A4D-9550-A01204F520FF}"/>
              </a:ext>
            </a:extLst>
          </p:cNvPr>
          <p:cNvGrpSpPr/>
          <p:nvPr/>
        </p:nvGrpSpPr>
        <p:grpSpPr>
          <a:xfrm>
            <a:off x="8805428" y="3564051"/>
            <a:ext cx="369426" cy="363217"/>
            <a:chOff x="3141432" y="6123141"/>
            <a:chExt cx="1699044" cy="1719951"/>
          </a:xfrm>
        </p:grpSpPr>
        <p:pic>
          <p:nvPicPr>
            <p:cNvPr id="39" name="Picture 38" descr="Icon&#10;&#10;Description automatically generated">
              <a:extLst>
                <a:ext uri="{FF2B5EF4-FFF2-40B4-BE49-F238E27FC236}">
                  <a16:creationId xmlns:a16="http://schemas.microsoft.com/office/drawing/2014/main" id="{2CBEF2B6-BBAC-B847-9530-D9663BDDD88F}"/>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40" name="Picture 2" descr="💢 Anger Symbol Meaning with Pictures: from A to Z">
              <a:extLst>
                <a:ext uri="{FF2B5EF4-FFF2-40B4-BE49-F238E27FC236}">
                  <a16:creationId xmlns:a16="http://schemas.microsoft.com/office/drawing/2014/main" id="{BECCBFA2-E4D3-0942-8F48-2238EEA495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40" descr="Logo, company name&#10;&#10;Description automatically generated">
            <a:extLst>
              <a:ext uri="{FF2B5EF4-FFF2-40B4-BE49-F238E27FC236}">
                <a16:creationId xmlns:a16="http://schemas.microsoft.com/office/drawing/2014/main" id="{8FB95A3C-C918-E74E-98F1-1D2EE979571F}"/>
              </a:ext>
            </a:extLst>
          </p:cNvPr>
          <p:cNvPicPr>
            <a:picLocks noChangeAspect="1"/>
          </p:cNvPicPr>
          <p:nvPr/>
        </p:nvPicPr>
        <p:blipFill>
          <a:blip r:embed="rId6"/>
          <a:stretch>
            <a:fillRect/>
          </a:stretch>
        </p:blipFill>
        <p:spPr>
          <a:xfrm>
            <a:off x="10870411" y="4031325"/>
            <a:ext cx="383338" cy="383338"/>
          </a:xfrm>
          <a:prstGeom prst="rect">
            <a:avLst/>
          </a:prstGeom>
        </p:spPr>
      </p:pic>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10"/>
                <a:stretch>
                  <a:fillRect b="-13333"/>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EA7CEE74-02AF-3047-8200-FE7D1E05CA7F}"/>
              </a:ext>
            </a:extLst>
          </p:cNvPr>
          <p:cNvGrpSpPr/>
          <p:nvPr/>
        </p:nvGrpSpPr>
        <p:grpSpPr>
          <a:xfrm>
            <a:off x="3028323" y="3846352"/>
            <a:ext cx="1457268" cy="2340071"/>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11"/>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12"/>
            <a:stretch>
              <a:fillRect/>
            </a:stretch>
          </p:blipFill>
          <p:spPr>
            <a:xfrm rot="699673">
              <a:off x="3352704" y="3693636"/>
              <a:ext cx="1277551" cy="1277551"/>
            </a:xfrm>
            <a:prstGeom prst="rect">
              <a:avLst/>
            </a:prstGeom>
          </p:spPr>
        </p:pic>
      </p:grpSp>
      <p:pic>
        <p:nvPicPr>
          <p:cNvPr id="34" name="Picture 33" descr="Logo, company name&#10;&#10;Description automatically generated">
            <a:extLst>
              <a:ext uri="{FF2B5EF4-FFF2-40B4-BE49-F238E27FC236}">
                <a16:creationId xmlns:a16="http://schemas.microsoft.com/office/drawing/2014/main" id="{21B424D3-B8D1-A240-856D-BA5FEC7E6408}"/>
              </a:ext>
            </a:extLst>
          </p:cNvPr>
          <p:cNvPicPr>
            <a:picLocks noChangeAspect="1"/>
          </p:cNvPicPr>
          <p:nvPr/>
        </p:nvPicPr>
        <p:blipFill>
          <a:blip r:embed="rId6"/>
          <a:stretch>
            <a:fillRect/>
          </a:stretch>
        </p:blipFill>
        <p:spPr>
          <a:xfrm>
            <a:off x="6345383" y="4902319"/>
            <a:ext cx="383338" cy="383338"/>
          </a:xfrm>
          <a:prstGeom prst="rect">
            <a:avLst/>
          </a:prstGeom>
        </p:spPr>
      </p:pic>
      <p:grpSp>
        <p:nvGrpSpPr>
          <p:cNvPr id="31" name="Group 30">
            <a:extLst>
              <a:ext uri="{FF2B5EF4-FFF2-40B4-BE49-F238E27FC236}">
                <a16:creationId xmlns:a16="http://schemas.microsoft.com/office/drawing/2014/main" id="{476CA935-467B-6142-94CA-B273756ECB97}"/>
              </a:ext>
            </a:extLst>
          </p:cNvPr>
          <p:cNvGrpSpPr/>
          <p:nvPr/>
        </p:nvGrpSpPr>
        <p:grpSpPr>
          <a:xfrm>
            <a:off x="6347239" y="4495704"/>
            <a:ext cx="369426" cy="363217"/>
            <a:chOff x="3141432" y="6123141"/>
            <a:chExt cx="1699044" cy="1719951"/>
          </a:xfrm>
        </p:grpSpPr>
        <p:pic>
          <p:nvPicPr>
            <p:cNvPr id="32" name="Picture 31" descr="Icon&#10;&#10;Description automatically generated">
              <a:extLst>
                <a:ext uri="{FF2B5EF4-FFF2-40B4-BE49-F238E27FC236}">
                  <a16:creationId xmlns:a16="http://schemas.microsoft.com/office/drawing/2014/main" id="{4C91618D-5FC1-844F-A286-D3AB988AF880}"/>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33" name="Picture 2" descr="💢 Anger Symbol Meaning with Pictures: from A to Z">
              <a:extLst>
                <a:ext uri="{FF2B5EF4-FFF2-40B4-BE49-F238E27FC236}">
                  <a16:creationId xmlns:a16="http://schemas.microsoft.com/office/drawing/2014/main" id="{BFD184D9-B050-1843-A66E-CB25FD5257D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42" name="Picture 2">
            <a:extLst>
              <a:ext uri="{FF2B5EF4-FFF2-40B4-BE49-F238E27FC236}">
                <a16:creationId xmlns:a16="http://schemas.microsoft.com/office/drawing/2014/main" id="{4729EC4C-DDC1-9A47-9EE1-2EFC14B78E1B}"/>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DE8B8452-D09A-004E-B5D7-1E351A889471}"/>
              </a:ext>
            </a:extLst>
          </p:cNvPr>
          <p:cNvGrpSpPr/>
          <p:nvPr/>
        </p:nvGrpSpPr>
        <p:grpSpPr>
          <a:xfrm>
            <a:off x="6317758" y="4486051"/>
            <a:ext cx="383338" cy="397358"/>
            <a:chOff x="3141432" y="6123141"/>
            <a:chExt cx="1699044" cy="1719951"/>
          </a:xfrm>
        </p:grpSpPr>
        <p:pic>
          <p:nvPicPr>
            <p:cNvPr id="44" name="Picture 43" descr="Icon&#10;&#10;Description automatically generated">
              <a:extLst>
                <a:ext uri="{FF2B5EF4-FFF2-40B4-BE49-F238E27FC236}">
                  <a16:creationId xmlns:a16="http://schemas.microsoft.com/office/drawing/2014/main" id="{30F5D128-80BB-6246-AA76-0030EAF0E31F}"/>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50" name="Picture 2" descr="💢 Anger Symbol Meaning with Pictures: from A to Z">
              <a:extLst>
                <a:ext uri="{FF2B5EF4-FFF2-40B4-BE49-F238E27FC236}">
                  <a16:creationId xmlns:a16="http://schemas.microsoft.com/office/drawing/2014/main" id="{1BBFA163-F93A-F641-86D1-2BD127B46EB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D0ABE52B-EC03-3F41-A306-C2D0A6797033}"/>
              </a:ext>
            </a:extLst>
          </p:cNvPr>
          <p:cNvGrpSpPr/>
          <p:nvPr/>
        </p:nvGrpSpPr>
        <p:grpSpPr>
          <a:xfrm>
            <a:off x="8805428" y="3541521"/>
            <a:ext cx="383338" cy="397358"/>
            <a:chOff x="3141432" y="6123141"/>
            <a:chExt cx="1699044" cy="1719951"/>
          </a:xfrm>
        </p:grpSpPr>
        <p:pic>
          <p:nvPicPr>
            <p:cNvPr id="52" name="Picture 51" descr="Icon&#10;&#10;Description automatically generated">
              <a:extLst>
                <a:ext uri="{FF2B5EF4-FFF2-40B4-BE49-F238E27FC236}">
                  <a16:creationId xmlns:a16="http://schemas.microsoft.com/office/drawing/2014/main" id="{2BA97A07-8359-534C-9BA4-A10E49FFE5B3}"/>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53" name="Picture 2" descr="💢 Anger Symbol Meaning with Pictures: from A to Z">
              <a:extLst>
                <a:ext uri="{FF2B5EF4-FFF2-40B4-BE49-F238E27FC236}">
                  <a16:creationId xmlns:a16="http://schemas.microsoft.com/office/drawing/2014/main" id="{A667BB3B-B2FD-4E48-B19B-CC9D63A6736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410505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 name="Table 20">
            <a:extLst>
              <a:ext uri="{FF2B5EF4-FFF2-40B4-BE49-F238E27FC236}">
                <a16:creationId xmlns:a16="http://schemas.microsoft.com/office/drawing/2014/main" id="{187D878A-1781-2546-9568-CBD65B3AB63C}"/>
              </a:ext>
            </a:extLst>
          </p:cNvPr>
          <p:cNvGraphicFramePr>
            <a:graphicFrameLocks noGrp="1"/>
          </p:cNvGraphicFramePr>
          <p:nvPr>
            <p:extLst>
              <p:ext uri="{D42A27DB-BD31-4B8C-83A1-F6EECF244321}">
                <p14:modId xmlns:p14="http://schemas.microsoft.com/office/powerpoint/2010/main" val="730918037"/>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p:graphicFrame>
        <p:nvGraphicFramePr>
          <p:cNvPr id="55" name="Table 8">
            <a:extLst>
              <a:ext uri="{FF2B5EF4-FFF2-40B4-BE49-F238E27FC236}">
                <a16:creationId xmlns:a16="http://schemas.microsoft.com/office/drawing/2014/main" id="{FE14890B-87E4-C14D-B4DE-CE45A0475C7A}"/>
              </a:ext>
            </a:extLst>
          </p:cNvPr>
          <p:cNvGraphicFramePr>
            <a:graphicFrameLocks noGrp="1"/>
          </p:cNvGraphicFramePr>
          <p:nvPr>
            <p:extLst>
              <p:ext uri="{D42A27DB-BD31-4B8C-83A1-F6EECF244321}">
                <p14:modId xmlns:p14="http://schemas.microsoft.com/office/powerpoint/2010/main" val="2837316737"/>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X</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cxnSp>
        <p:nvCxnSpPr>
          <p:cNvPr id="4" name="Straight Arrow Connector 3">
            <a:extLst>
              <a:ext uri="{FF2B5EF4-FFF2-40B4-BE49-F238E27FC236}">
                <a16:creationId xmlns:a16="http://schemas.microsoft.com/office/drawing/2014/main" id="{98009E4D-3691-034E-A9FB-7DA105E55A31}"/>
              </a:ext>
            </a:extLst>
          </p:cNvPr>
          <p:cNvCxnSpPr>
            <a:cxnSpLocks/>
            <a:endCxn id="13" idx="1"/>
          </p:cNvCxnSpPr>
          <p:nvPr/>
        </p:nvCxnSpPr>
        <p:spPr>
          <a:xfrm>
            <a:off x="3372241" y="5305507"/>
            <a:ext cx="1941070" cy="764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1019341485"/>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graphicFrame>
        <p:nvGraphicFramePr>
          <p:cNvPr id="13" name="Table 8">
            <a:extLst>
              <a:ext uri="{FF2B5EF4-FFF2-40B4-BE49-F238E27FC236}">
                <a16:creationId xmlns:a16="http://schemas.microsoft.com/office/drawing/2014/main" id="{56B6A893-C453-D146-A1D5-15EBFC05495F}"/>
              </a:ext>
            </a:extLst>
          </p:cNvPr>
          <p:cNvGraphicFramePr>
            <a:graphicFrameLocks noGrp="1"/>
          </p:cNvGraphicFramePr>
          <p:nvPr>
            <p:extLst>
              <p:ext uri="{D42A27DB-BD31-4B8C-83A1-F6EECF244321}">
                <p14:modId xmlns:p14="http://schemas.microsoft.com/office/powerpoint/2010/main" val="2007515370"/>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X</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a:endCxn id="24" idx="1"/>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24" name="Table 8">
            <a:extLst>
              <a:ext uri="{FF2B5EF4-FFF2-40B4-BE49-F238E27FC236}">
                <a16:creationId xmlns:a16="http://schemas.microsoft.com/office/drawing/2014/main" id="{257B67FA-1BE7-8640-A6FF-92B6A538EDF3}"/>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p:cxnSp>
        <p:nvCxnSpPr>
          <p:cNvPr id="26" name="Straight Arrow Connector 25">
            <a:extLst>
              <a:ext uri="{FF2B5EF4-FFF2-40B4-BE49-F238E27FC236}">
                <a16:creationId xmlns:a16="http://schemas.microsoft.com/office/drawing/2014/main" id="{4EE05198-8179-CA4D-A6E6-21C2334CC9B8}"/>
              </a:ext>
            </a:extLst>
          </p:cNvPr>
          <p:cNvCxnSpPr>
            <a:cxnSpLocks/>
          </p:cNvCxnSpPr>
          <p:nvPr/>
        </p:nvCxnSpPr>
        <p:spPr>
          <a:xfrm flipV="1">
            <a:off x="2451114" y="5285657"/>
            <a:ext cx="720821" cy="10972"/>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41101" y="3516753"/>
            <a:ext cx="0" cy="1784211"/>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3865BED9-AB35-FA42-B4AF-1C24DF67DF12}"/>
              </a:ext>
            </a:extLst>
          </p:cNvPr>
          <p:cNvSpPr txBox="1"/>
          <p:nvPr/>
        </p:nvSpPr>
        <p:spPr>
          <a:xfrm>
            <a:off x="9491830" y="4012612"/>
            <a:ext cx="1855316" cy="424732"/>
          </a:xfrm>
          <a:prstGeom prst="rect">
            <a:avLst/>
          </a:prstGeom>
          <a:noFill/>
        </p:spPr>
        <p:txBody>
          <a:bodyPr wrap="none" rtlCol="0">
            <a:spAutoFit/>
          </a:bodyPr>
          <a:lstStyle/>
          <a:p>
            <a:pPr algn="ctr"/>
            <a:r>
              <a:rPr lang="en-US" dirty="0"/>
              <a:t>Select from +   </a:t>
            </a:r>
          </a:p>
        </p:txBody>
      </p:sp>
      <p:pic>
        <p:nvPicPr>
          <p:cNvPr id="35" name="Picture 34" descr="Logo, company name&#10;&#10;Description automatically generated">
            <a:extLst>
              <a:ext uri="{FF2B5EF4-FFF2-40B4-BE49-F238E27FC236}">
                <a16:creationId xmlns:a16="http://schemas.microsoft.com/office/drawing/2014/main" id="{2A1B61AF-EB88-E945-A48B-0FD2C4C1AB3D}"/>
              </a:ext>
            </a:extLst>
          </p:cNvPr>
          <p:cNvPicPr>
            <a:picLocks noChangeAspect="1"/>
          </p:cNvPicPr>
          <p:nvPr/>
        </p:nvPicPr>
        <p:blipFill>
          <a:blip r:embed="rId6"/>
          <a:stretch>
            <a:fillRect/>
          </a:stretch>
        </p:blipFill>
        <p:spPr>
          <a:xfrm>
            <a:off x="6340283" y="5337540"/>
            <a:ext cx="383338" cy="383338"/>
          </a:xfrm>
          <a:prstGeom prst="rect">
            <a:avLst/>
          </a:prstGeom>
        </p:spPr>
      </p:pic>
      <p:grpSp>
        <p:nvGrpSpPr>
          <p:cNvPr id="37" name="Group 36">
            <a:extLst>
              <a:ext uri="{FF2B5EF4-FFF2-40B4-BE49-F238E27FC236}">
                <a16:creationId xmlns:a16="http://schemas.microsoft.com/office/drawing/2014/main" id="{14500AFE-E28D-7A4D-9550-A01204F520FF}"/>
              </a:ext>
            </a:extLst>
          </p:cNvPr>
          <p:cNvGrpSpPr/>
          <p:nvPr/>
        </p:nvGrpSpPr>
        <p:grpSpPr>
          <a:xfrm>
            <a:off x="8805428" y="3564051"/>
            <a:ext cx="369426" cy="363217"/>
            <a:chOff x="3141432" y="6123141"/>
            <a:chExt cx="1699044" cy="1719951"/>
          </a:xfrm>
        </p:grpSpPr>
        <p:pic>
          <p:nvPicPr>
            <p:cNvPr id="39" name="Picture 38" descr="Icon&#10;&#10;Description automatically generated">
              <a:extLst>
                <a:ext uri="{FF2B5EF4-FFF2-40B4-BE49-F238E27FC236}">
                  <a16:creationId xmlns:a16="http://schemas.microsoft.com/office/drawing/2014/main" id="{2CBEF2B6-BBAC-B847-9530-D9663BDDD88F}"/>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40" name="Picture 2" descr="💢 Anger Symbol Meaning with Pictures: from A to Z">
              <a:extLst>
                <a:ext uri="{FF2B5EF4-FFF2-40B4-BE49-F238E27FC236}">
                  <a16:creationId xmlns:a16="http://schemas.microsoft.com/office/drawing/2014/main" id="{BECCBFA2-E4D3-0942-8F48-2238EEA495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40" descr="Logo, company name&#10;&#10;Description automatically generated">
            <a:extLst>
              <a:ext uri="{FF2B5EF4-FFF2-40B4-BE49-F238E27FC236}">
                <a16:creationId xmlns:a16="http://schemas.microsoft.com/office/drawing/2014/main" id="{8FB95A3C-C918-E74E-98F1-1D2EE979571F}"/>
              </a:ext>
            </a:extLst>
          </p:cNvPr>
          <p:cNvPicPr>
            <a:picLocks noChangeAspect="1"/>
          </p:cNvPicPr>
          <p:nvPr/>
        </p:nvPicPr>
        <p:blipFill>
          <a:blip r:embed="rId6"/>
          <a:stretch>
            <a:fillRect/>
          </a:stretch>
        </p:blipFill>
        <p:spPr>
          <a:xfrm>
            <a:off x="10870411" y="4031325"/>
            <a:ext cx="383338" cy="383338"/>
          </a:xfrm>
          <a:prstGeom prst="rect">
            <a:avLst/>
          </a:prstGeom>
        </p:spPr>
      </p:pic>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10"/>
                <a:stretch>
                  <a:fillRect b="-13333"/>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EA7CEE74-02AF-3047-8200-FE7D1E05CA7F}"/>
              </a:ext>
            </a:extLst>
          </p:cNvPr>
          <p:cNvGrpSpPr/>
          <p:nvPr/>
        </p:nvGrpSpPr>
        <p:grpSpPr>
          <a:xfrm>
            <a:off x="3028323" y="3846352"/>
            <a:ext cx="1457268" cy="2340071"/>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11"/>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12"/>
            <a:stretch>
              <a:fillRect/>
            </a:stretch>
          </p:blipFill>
          <p:spPr>
            <a:xfrm rot="699673">
              <a:off x="3352704" y="3693636"/>
              <a:ext cx="1277551" cy="1277551"/>
            </a:xfrm>
            <a:prstGeom prst="rect">
              <a:avLst/>
            </a:prstGeom>
          </p:spPr>
        </p:pic>
      </p:grpSp>
      <p:pic>
        <p:nvPicPr>
          <p:cNvPr id="34" name="Picture 33" descr="Logo, company name&#10;&#10;Description automatically generated">
            <a:extLst>
              <a:ext uri="{FF2B5EF4-FFF2-40B4-BE49-F238E27FC236}">
                <a16:creationId xmlns:a16="http://schemas.microsoft.com/office/drawing/2014/main" id="{21B424D3-B8D1-A240-856D-BA5FEC7E6408}"/>
              </a:ext>
            </a:extLst>
          </p:cNvPr>
          <p:cNvPicPr>
            <a:picLocks noChangeAspect="1"/>
          </p:cNvPicPr>
          <p:nvPr/>
        </p:nvPicPr>
        <p:blipFill>
          <a:blip r:embed="rId6"/>
          <a:stretch>
            <a:fillRect/>
          </a:stretch>
        </p:blipFill>
        <p:spPr>
          <a:xfrm>
            <a:off x="6345383" y="4902319"/>
            <a:ext cx="383338" cy="383338"/>
          </a:xfrm>
          <a:prstGeom prst="rect">
            <a:avLst/>
          </a:prstGeom>
        </p:spPr>
      </p:pic>
      <p:grpSp>
        <p:nvGrpSpPr>
          <p:cNvPr id="31" name="Group 30">
            <a:extLst>
              <a:ext uri="{FF2B5EF4-FFF2-40B4-BE49-F238E27FC236}">
                <a16:creationId xmlns:a16="http://schemas.microsoft.com/office/drawing/2014/main" id="{476CA935-467B-6142-94CA-B273756ECB97}"/>
              </a:ext>
            </a:extLst>
          </p:cNvPr>
          <p:cNvGrpSpPr/>
          <p:nvPr/>
        </p:nvGrpSpPr>
        <p:grpSpPr>
          <a:xfrm>
            <a:off x="6347239" y="4495704"/>
            <a:ext cx="369426" cy="363217"/>
            <a:chOff x="3141432" y="6123141"/>
            <a:chExt cx="1699044" cy="1719951"/>
          </a:xfrm>
        </p:grpSpPr>
        <p:pic>
          <p:nvPicPr>
            <p:cNvPr id="32" name="Picture 31" descr="Icon&#10;&#10;Description automatically generated">
              <a:extLst>
                <a:ext uri="{FF2B5EF4-FFF2-40B4-BE49-F238E27FC236}">
                  <a16:creationId xmlns:a16="http://schemas.microsoft.com/office/drawing/2014/main" id="{4C91618D-5FC1-844F-A286-D3AB988AF880}"/>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33" name="Picture 2" descr="💢 Anger Symbol Meaning with Pictures: from A to Z">
              <a:extLst>
                <a:ext uri="{FF2B5EF4-FFF2-40B4-BE49-F238E27FC236}">
                  <a16:creationId xmlns:a16="http://schemas.microsoft.com/office/drawing/2014/main" id="{BFD184D9-B050-1843-A66E-CB25FD5257D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49" descr="Icon&#10;&#10;Description automatically generated">
            <a:extLst>
              <a:ext uri="{FF2B5EF4-FFF2-40B4-BE49-F238E27FC236}">
                <a16:creationId xmlns:a16="http://schemas.microsoft.com/office/drawing/2014/main" id="{643D40D4-243A-4644-8161-D10375873E3F}"/>
              </a:ext>
            </a:extLst>
          </p:cNvPr>
          <p:cNvPicPr>
            <a:picLocks noChangeAspect="1"/>
          </p:cNvPicPr>
          <p:nvPr/>
        </p:nvPicPr>
        <p:blipFill>
          <a:blip r:embed="rId11"/>
          <a:stretch>
            <a:fillRect/>
          </a:stretch>
        </p:blipFill>
        <p:spPr>
          <a:xfrm>
            <a:off x="9391043" y="5931225"/>
            <a:ext cx="1801347" cy="1801347"/>
          </a:xfrm>
          <a:prstGeom prst="rect">
            <a:avLst/>
          </a:prstGeom>
        </p:spPr>
      </p:pic>
      <p:pic>
        <p:nvPicPr>
          <p:cNvPr id="53" name="Picture 52" descr="A picture containing cup&#10;&#10;Description automatically generated">
            <a:extLst>
              <a:ext uri="{FF2B5EF4-FFF2-40B4-BE49-F238E27FC236}">
                <a16:creationId xmlns:a16="http://schemas.microsoft.com/office/drawing/2014/main" id="{F6B57F1B-E03D-824F-AC2F-AAD6A491B4C6}"/>
              </a:ext>
            </a:extLst>
          </p:cNvPr>
          <p:cNvPicPr>
            <a:picLocks noChangeAspect="1"/>
          </p:cNvPicPr>
          <p:nvPr/>
        </p:nvPicPr>
        <p:blipFill>
          <a:blip r:embed="rId12"/>
          <a:stretch>
            <a:fillRect/>
          </a:stretch>
        </p:blipFill>
        <p:spPr>
          <a:xfrm rot="699673">
            <a:off x="9914883" y="4898924"/>
            <a:ext cx="1277551" cy="1277551"/>
          </a:xfrm>
          <a:prstGeom prst="rect">
            <a:avLst/>
          </a:prstGeom>
        </p:spPr>
      </p:pic>
      <p:pic>
        <p:nvPicPr>
          <p:cNvPr id="44" name="Picture 2">
            <a:extLst>
              <a:ext uri="{FF2B5EF4-FFF2-40B4-BE49-F238E27FC236}">
                <a16:creationId xmlns:a16="http://schemas.microsoft.com/office/drawing/2014/main" id="{A334CA76-EE2D-E846-8844-D26A8B45A612}"/>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13B63B5A-7FD1-844C-8E3C-C8A6E6B5EBDF}"/>
              </a:ext>
            </a:extLst>
          </p:cNvPr>
          <p:cNvGrpSpPr/>
          <p:nvPr/>
        </p:nvGrpSpPr>
        <p:grpSpPr>
          <a:xfrm>
            <a:off x="6317758" y="4486051"/>
            <a:ext cx="383338" cy="397358"/>
            <a:chOff x="3141432" y="6123141"/>
            <a:chExt cx="1699044" cy="1719951"/>
          </a:xfrm>
        </p:grpSpPr>
        <p:pic>
          <p:nvPicPr>
            <p:cNvPr id="51" name="Picture 50" descr="Icon&#10;&#10;Description automatically generated">
              <a:extLst>
                <a:ext uri="{FF2B5EF4-FFF2-40B4-BE49-F238E27FC236}">
                  <a16:creationId xmlns:a16="http://schemas.microsoft.com/office/drawing/2014/main" id="{B0346E3C-FDAF-384B-9C35-9100ACEF272A}"/>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52" name="Picture 2" descr="💢 Anger Symbol Meaning with Pictures: from A to Z">
              <a:extLst>
                <a:ext uri="{FF2B5EF4-FFF2-40B4-BE49-F238E27FC236}">
                  <a16:creationId xmlns:a16="http://schemas.microsoft.com/office/drawing/2014/main" id="{1E8F8318-0B77-3C49-B2AB-7DA52665F52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5C0D8422-F8FC-434F-8E7F-9E0D147F9D45}"/>
              </a:ext>
            </a:extLst>
          </p:cNvPr>
          <p:cNvGrpSpPr/>
          <p:nvPr/>
        </p:nvGrpSpPr>
        <p:grpSpPr>
          <a:xfrm>
            <a:off x="8805428" y="3541521"/>
            <a:ext cx="383338" cy="397358"/>
            <a:chOff x="3141432" y="6123141"/>
            <a:chExt cx="1699044" cy="1719951"/>
          </a:xfrm>
        </p:grpSpPr>
        <p:pic>
          <p:nvPicPr>
            <p:cNvPr id="57" name="Picture 56" descr="Icon&#10;&#10;Description automatically generated">
              <a:extLst>
                <a:ext uri="{FF2B5EF4-FFF2-40B4-BE49-F238E27FC236}">
                  <a16:creationId xmlns:a16="http://schemas.microsoft.com/office/drawing/2014/main" id="{61FC6ABD-9936-C747-A598-0B7FF5CF21FB}"/>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58" name="Picture 2" descr="💢 Anger Symbol Meaning with Pictures: from A to Z">
              <a:extLst>
                <a:ext uri="{FF2B5EF4-FFF2-40B4-BE49-F238E27FC236}">
                  <a16:creationId xmlns:a16="http://schemas.microsoft.com/office/drawing/2014/main" id="{957196D2-A5E6-D54A-9D57-BC32CDB6F6C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78194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a:t>
            </a:r>
            <a:r>
              <a:rPr lang="en-US" strike="sngStrike" dirty="0"/>
              <a:t>Controlled</a:t>
            </a:r>
            <a:r>
              <a:rPr lang="en-US" dirty="0"/>
              <a:t> Text Generation?</a:t>
            </a: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Language Model </a:t>
            </a:r>
          </a:p>
        </p:txBody>
      </p:sp>
      <p:pic>
        <p:nvPicPr>
          <p:cNvPr id="16" name="Picture 2">
            <a:extLst>
              <a:ext uri="{FF2B5EF4-FFF2-40B4-BE49-F238E27FC236}">
                <a16:creationId xmlns:a16="http://schemas.microsoft.com/office/drawing/2014/main" id="{2794FF31-CA88-8D4F-8FA7-1D8850DB4BA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8921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 name="Table 20">
            <a:extLst>
              <a:ext uri="{FF2B5EF4-FFF2-40B4-BE49-F238E27FC236}">
                <a16:creationId xmlns:a16="http://schemas.microsoft.com/office/drawing/2014/main" id="{B87DC22F-B295-4A42-99A1-2448D5D2CAF9}"/>
              </a:ext>
            </a:extLst>
          </p:cNvPr>
          <p:cNvGraphicFramePr>
            <a:graphicFrameLocks noGrp="1"/>
          </p:cNvGraphicFramePr>
          <p:nvPr>
            <p:extLst>
              <p:ext uri="{D42A27DB-BD31-4B8C-83A1-F6EECF244321}">
                <p14:modId xmlns:p14="http://schemas.microsoft.com/office/powerpoint/2010/main" val="746197074"/>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p:graphicFrame>
        <p:nvGraphicFramePr>
          <p:cNvPr id="55" name="Table 8">
            <a:extLst>
              <a:ext uri="{FF2B5EF4-FFF2-40B4-BE49-F238E27FC236}">
                <a16:creationId xmlns:a16="http://schemas.microsoft.com/office/drawing/2014/main" id="{10FB24F1-12C6-D641-9AE4-B85344622455}"/>
              </a:ext>
            </a:extLst>
          </p:cNvPr>
          <p:cNvGraphicFramePr>
            <a:graphicFrameLocks noGrp="1"/>
          </p:cNvGraphicFramePr>
          <p:nvPr>
            <p:extLst>
              <p:ext uri="{D42A27DB-BD31-4B8C-83A1-F6EECF244321}">
                <p14:modId xmlns:p14="http://schemas.microsoft.com/office/powerpoint/2010/main" val="3505946671"/>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X</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cxnSp>
        <p:nvCxnSpPr>
          <p:cNvPr id="4" name="Straight Arrow Connector 3">
            <a:extLst>
              <a:ext uri="{FF2B5EF4-FFF2-40B4-BE49-F238E27FC236}">
                <a16:creationId xmlns:a16="http://schemas.microsoft.com/office/drawing/2014/main" id="{98009E4D-3691-034E-A9FB-7DA105E55A31}"/>
              </a:ext>
            </a:extLst>
          </p:cNvPr>
          <p:cNvCxnSpPr>
            <a:cxnSpLocks/>
            <a:endCxn id="13" idx="1"/>
          </p:cNvCxnSpPr>
          <p:nvPr/>
        </p:nvCxnSpPr>
        <p:spPr>
          <a:xfrm>
            <a:off x="3372241" y="5305507"/>
            <a:ext cx="1941070" cy="764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1419140752"/>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graphicFrame>
        <p:nvGraphicFramePr>
          <p:cNvPr id="13" name="Table 8">
            <a:extLst>
              <a:ext uri="{FF2B5EF4-FFF2-40B4-BE49-F238E27FC236}">
                <a16:creationId xmlns:a16="http://schemas.microsoft.com/office/drawing/2014/main" id="{56B6A893-C453-D146-A1D5-15EBFC05495F}"/>
              </a:ext>
            </a:extLst>
          </p:cNvPr>
          <p:cNvGraphicFramePr>
            <a:graphicFrameLocks noGrp="1"/>
          </p:cNvGraphicFramePr>
          <p:nvPr>
            <p:extLst>
              <p:ext uri="{D42A27DB-BD31-4B8C-83A1-F6EECF244321}">
                <p14:modId xmlns:p14="http://schemas.microsoft.com/office/powerpoint/2010/main" val="3016598418"/>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X</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a:endCxn id="24" idx="1"/>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24" name="Table 8">
            <a:extLst>
              <a:ext uri="{FF2B5EF4-FFF2-40B4-BE49-F238E27FC236}">
                <a16:creationId xmlns:a16="http://schemas.microsoft.com/office/drawing/2014/main" id="{257B67FA-1BE7-8640-A6FF-92B6A538EDF3}"/>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p:cxnSp>
        <p:nvCxnSpPr>
          <p:cNvPr id="26" name="Straight Arrow Connector 25">
            <a:extLst>
              <a:ext uri="{FF2B5EF4-FFF2-40B4-BE49-F238E27FC236}">
                <a16:creationId xmlns:a16="http://schemas.microsoft.com/office/drawing/2014/main" id="{4EE05198-8179-CA4D-A6E6-21C2334CC9B8}"/>
              </a:ext>
            </a:extLst>
          </p:cNvPr>
          <p:cNvCxnSpPr>
            <a:cxnSpLocks/>
          </p:cNvCxnSpPr>
          <p:nvPr/>
        </p:nvCxnSpPr>
        <p:spPr>
          <a:xfrm flipV="1">
            <a:off x="2451114" y="5285657"/>
            <a:ext cx="720821" cy="10972"/>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41101" y="3516753"/>
            <a:ext cx="0" cy="1784211"/>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3865BED9-AB35-FA42-B4AF-1C24DF67DF12}"/>
              </a:ext>
            </a:extLst>
          </p:cNvPr>
          <p:cNvSpPr txBox="1"/>
          <p:nvPr/>
        </p:nvSpPr>
        <p:spPr>
          <a:xfrm>
            <a:off x="9491830" y="4012612"/>
            <a:ext cx="1855316" cy="424732"/>
          </a:xfrm>
          <a:prstGeom prst="rect">
            <a:avLst/>
          </a:prstGeom>
          <a:noFill/>
        </p:spPr>
        <p:txBody>
          <a:bodyPr wrap="none" rtlCol="0">
            <a:spAutoFit/>
          </a:bodyPr>
          <a:lstStyle/>
          <a:p>
            <a:pPr algn="ctr"/>
            <a:r>
              <a:rPr lang="en-US" dirty="0"/>
              <a:t>Select from +   </a:t>
            </a:r>
          </a:p>
        </p:txBody>
      </p:sp>
      <p:pic>
        <p:nvPicPr>
          <p:cNvPr id="35" name="Picture 34" descr="Logo, company name&#10;&#10;Description automatically generated">
            <a:extLst>
              <a:ext uri="{FF2B5EF4-FFF2-40B4-BE49-F238E27FC236}">
                <a16:creationId xmlns:a16="http://schemas.microsoft.com/office/drawing/2014/main" id="{2A1B61AF-EB88-E945-A48B-0FD2C4C1AB3D}"/>
              </a:ext>
            </a:extLst>
          </p:cNvPr>
          <p:cNvPicPr>
            <a:picLocks noChangeAspect="1"/>
          </p:cNvPicPr>
          <p:nvPr/>
        </p:nvPicPr>
        <p:blipFill>
          <a:blip r:embed="rId6"/>
          <a:stretch>
            <a:fillRect/>
          </a:stretch>
        </p:blipFill>
        <p:spPr>
          <a:xfrm>
            <a:off x="6340283" y="5337540"/>
            <a:ext cx="383338" cy="383338"/>
          </a:xfrm>
          <a:prstGeom prst="rect">
            <a:avLst/>
          </a:prstGeom>
        </p:spPr>
      </p:pic>
      <p:grpSp>
        <p:nvGrpSpPr>
          <p:cNvPr id="37" name="Group 36">
            <a:extLst>
              <a:ext uri="{FF2B5EF4-FFF2-40B4-BE49-F238E27FC236}">
                <a16:creationId xmlns:a16="http://schemas.microsoft.com/office/drawing/2014/main" id="{14500AFE-E28D-7A4D-9550-A01204F520FF}"/>
              </a:ext>
            </a:extLst>
          </p:cNvPr>
          <p:cNvGrpSpPr/>
          <p:nvPr/>
        </p:nvGrpSpPr>
        <p:grpSpPr>
          <a:xfrm>
            <a:off x="8805428" y="3564051"/>
            <a:ext cx="369426" cy="363217"/>
            <a:chOff x="3141432" y="6123141"/>
            <a:chExt cx="1699044" cy="1719951"/>
          </a:xfrm>
        </p:grpSpPr>
        <p:pic>
          <p:nvPicPr>
            <p:cNvPr id="39" name="Picture 38" descr="Icon&#10;&#10;Description automatically generated">
              <a:extLst>
                <a:ext uri="{FF2B5EF4-FFF2-40B4-BE49-F238E27FC236}">
                  <a16:creationId xmlns:a16="http://schemas.microsoft.com/office/drawing/2014/main" id="{2CBEF2B6-BBAC-B847-9530-D9663BDDD88F}"/>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40" name="Picture 2" descr="💢 Anger Symbol Meaning with Pictures: from A to Z">
              <a:extLst>
                <a:ext uri="{FF2B5EF4-FFF2-40B4-BE49-F238E27FC236}">
                  <a16:creationId xmlns:a16="http://schemas.microsoft.com/office/drawing/2014/main" id="{BECCBFA2-E4D3-0942-8F48-2238EEA495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40" descr="Logo, company name&#10;&#10;Description automatically generated">
            <a:extLst>
              <a:ext uri="{FF2B5EF4-FFF2-40B4-BE49-F238E27FC236}">
                <a16:creationId xmlns:a16="http://schemas.microsoft.com/office/drawing/2014/main" id="{8FB95A3C-C918-E74E-98F1-1D2EE979571F}"/>
              </a:ext>
            </a:extLst>
          </p:cNvPr>
          <p:cNvPicPr>
            <a:picLocks noChangeAspect="1"/>
          </p:cNvPicPr>
          <p:nvPr/>
        </p:nvPicPr>
        <p:blipFill>
          <a:blip r:embed="rId6"/>
          <a:stretch>
            <a:fillRect/>
          </a:stretch>
        </p:blipFill>
        <p:spPr>
          <a:xfrm>
            <a:off x="10870411" y="4031325"/>
            <a:ext cx="383338" cy="383338"/>
          </a:xfrm>
          <a:prstGeom prst="rect">
            <a:avLst/>
          </a:prstGeom>
        </p:spPr>
      </p:pic>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10"/>
                <a:stretch>
                  <a:fillRect b="-13333"/>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EA7CEE74-02AF-3047-8200-FE7D1E05CA7F}"/>
              </a:ext>
            </a:extLst>
          </p:cNvPr>
          <p:cNvGrpSpPr/>
          <p:nvPr/>
        </p:nvGrpSpPr>
        <p:grpSpPr>
          <a:xfrm>
            <a:off x="3028323" y="3846352"/>
            <a:ext cx="1457268" cy="2340071"/>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11"/>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12"/>
            <a:stretch>
              <a:fillRect/>
            </a:stretch>
          </p:blipFill>
          <p:spPr>
            <a:xfrm rot="699673">
              <a:off x="3352704" y="3693636"/>
              <a:ext cx="1277551" cy="1277551"/>
            </a:xfrm>
            <a:prstGeom prst="rect">
              <a:avLst/>
            </a:prstGeom>
          </p:spPr>
        </p:pic>
      </p:grpSp>
      <p:pic>
        <p:nvPicPr>
          <p:cNvPr id="34" name="Picture 33" descr="Logo, company name&#10;&#10;Description automatically generated">
            <a:extLst>
              <a:ext uri="{FF2B5EF4-FFF2-40B4-BE49-F238E27FC236}">
                <a16:creationId xmlns:a16="http://schemas.microsoft.com/office/drawing/2014/main" id="{21B424D3-B8D1-A240-856D-BA5FEC7E6408}"/>
              </a:ext>
            </a:extLst>
          </p:cNvPr>
          <p:cNvPicPr>
            <a:picLocks noChangeAspect="1"/>
          </p:cNvPicPr>
          <p:nvPr/>
        </p:nvPicPr>
        <p:blipFill>
          <a:blip r:embed="rId6"/>
          <a:stretch>
            <a:fillRect/>
          </a:stretch>
        </p:blipFill>
        <p:spPr>
          <a:xfrm>
            <a:off x="6345383" y="4902319"/>
            <a:ext cx="383338" cy="383338"/>
          </a:xfrm>
          <a:prstGeom prst="rect">
            <a:avLst/>
          </a:prstGeom>
        </p:spPr>
      </p:pic>
      <p:grpSp>
        <p:nvGrpSpPr>
          <p:cNvPr id="31" name="Group 30">
            <a:extLst>
              <a:ext uri="{FF2B5EF4-FFF2-40B4-BE49-F238E27FC236}">
                <a16:creationId xmlns:a16="http://schemas.microsoft.com/office/drawing/2014/main" id="{476CA935-467B-6142-94CA-B273756ECB97}"/>
              </a:ext>
            </a:extLst>
          </p:cNvPr>
          <p:cNvGrpSpPr/>
          <p:nvPr/>
        </p:nvGrpSpPr>
        <p:grpSpPr>
          <a:xfrm>
            <a:off x="6347239" y="4495704"/>
            <a:ext cx="369426" cy="363217"/>
            <a:chOff x="3141432" y="6123141"/>
            <a:chExt cx="1699044" cy="1719951"/>
          </a:xfrm>
        </p:grpSpPr>
        <p:pic>
          <p:nvPicPr>
            <p:cNvPr id="32" name="Picture 31" descr="Icon&#10;&#10;Description automatically generated">
              <a:extLst>
                <a:ext uri="{FF2B5EF4-FFF2-40B4-BE49-F238E27FC236}">
                  <a16:creationId xmlns:a16="http://schemas.microsoft.com/office/drawing/2014/main" id="{4C91618D-5FC1-844F-A286-D3AB988AF880}"/>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33" name="Picture 2" descr="💢 Anger Symbol Meaning with Pictures: from A to Z">
              <a:extLst>
                <a:ext uri="{FF2B5EF4-FFF2-40B4-BE49-F238E27FC236}">
                  <a16:creationId xmlns:a16="http://schemas.microsoft.com/office/drawing/2014/main" id="{BFD184D9-B050-1843-A66E-CB25FD5257D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49" descr="Icon&#10;&#10;Description automatically generated">
            <a:extLst>
              <a:ext uri="{FF2B5EF4-FFF2-40B4-BE49-F238E27FC236}">
                <a16:creationId xmlns:a16="http://schemas.microsoft.com/office/drawing/2014/main" id="{643D40D4-243A-4644-8161-D10375873E3F}"/>
              </a:ext>
            </a:extLst>
          </p:cNvPr>
          <p:cNvPicPr>
            <a:picLocks noChangeAspect="1"/>
          </p:cNvPicPr>
          <p:nvPr/>
        </p:nvPicPr>
        <p:blipFill>
          <a:blip r:embed="rId11"/>
          <a:stretch>
            <a:fillRect/>
          </a:stretch>
        </p:blipFill>
        <p:spPr>
          <a:xfrm>
            <a:off x="9391043" y="5931225"/>
            <a:ext cx="1801347" cy="1801347"/>
          </a:xfrm>
          <a:prstGeom prst="rect">
            <a:avLst/>
          </a:prstGeom>
        </p:spPr>
      </p:pic>
      <p:sp>
        <p:nvSpPr>
          <p:cNvPr id="51" name="TextBox 50">
            <a:extLst>
              <a:ext uri="{FF2B5EF4-FFF2-40B4-BE49-F238E27FC236}">
                <a16:creationId xmlns:a16="http://schemas.microsoft.com/office/drawing/2014/main" id="{61308F90-BE05-EC4A-A265-7E0166B97DCA}"/>
              </a:ext>
            </a:extLst>
          </p:cNvPr>
          <p:cNvSpPr txBox="1"/>
          <p:nvPr/>
        </p:nvSpPr>
        <p:spPr>
          <a:xfrm>
            <a:off x="11264675"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52" name="Picture 51" descr="Logo, company name&#10;&#10;Description automatically generated">
            <a:extLst>
              <a:ext uri="{FF2B5EF4-FFF2-40B4-BE49-F238E27FC236}">
                <a16:creationId xmlns:a16="http://schemas.microsoft.com/office/drawing/2014/main" id="{B3009A82-FBBA-F247-9FBA-245A1ADCB306}"/>
              </a:ext>
            </a:extLst>
          </p:cNvPr>
          <p:cNvPicPr>
            <a:picLocks noChangeAspect="1"/>
          </p:cNvPicPr>
          <p:nvPr/>
        </p:nvPicPr>
        <p:blipFill>
          <a:blip r:embed="rId6"/>
          <a:stretch>
            <a:fillRect/>
          </a:stretch>
        </p:blipFill>
        <p:spPr>
          <a:xfrm>
            <a:off x="12341093" y="6388458"/>
            <a:ext cx="954107" cy="954107"/>
          </a:xfrm>
          <a:prstGeom prst="rect">
            <a:avLst/>
          </a:prstGeom>
        </p:spPr>
      </p:pic>
      <p:pic>
        <p:nvPicPr>
          <p:cNvPr id="53" name="Picture 52" descr="A picture containing cup&#10;&#10;Description automatically generated">
            <a:extLst>
              <a:ext uri="{FF2B5EF4-FFF2-40B4-BE49-F238E27FC236}">
                <a16:creationId xmlns:a16="http://schemas.microsoft.com/office/drawing/2014/main" id="{F6B57F1B-E03D-824F-AC2F-AAD6A491B4C6}"/>
              </a:ext>
            </a:extLst>
          </p:cNvPr>
          <p:cNvPicPr>
            <a:picLocks noChangeAspect="1"/>
          </p:cNvPicPr>
          <p:nvPr/>
        </p:nvPicPr>
        <p:blipFill>
          <a:blip r:embed="rId12"/>
          <a:stretch>
            <a:fillRect/>
          </a:stretch>
        </p:blipFill>
        <p:spPr>
          <a:xfrm rot="699673">
            <a:off x="9914883" y="4898924"/>
            <a:ext cx="1277551" cy="1277551"/>
          </a:xfrm>
          <a:prstGeom prst="rect">
            <a:avLst/>
          </a:prstGeom>
        </p:spPr>
      </p:pic>
      <p:pic>
        <p:nvPicPr>
          <p:cNvPr id="56" name="Picture 2">
            <a:extLst>
              <a:ext uri="{FF2B5EF4-FFF2-40B4-BE49-F238E27FC236}">
                <a16:creationId xmlns:a16="http://schemas.microsoft.com/office/drawing/2014/main" id="{C8CA315D-417E-6A4E-B3CA-D6BB2C563A78}"/>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1FF9C92E-4B88-5F42-8B21-A255391FCCB7}"/>
              </a:ext>
            </a:extLst>
          </p:cNvPr>
          <p:cNvGrpSpPr/>
          <p:nvPr/>
        </p:nvGrpSpPr>
        <p:grpSpPr>
          <a:xfrm>
            <a:off x="6317758" y="4486051"/>
            <a:ext cx="383338" cy="397358"/>
            <a:chOff x="3141432" y="6123141"/>
            <a:chExt cx="1699044" cy="1719951"/>
          </a:xfrm>
        </p:grpSpPr>
        <p:pic>
          <p:nvPicPr>
            <p:cNvPr id="58" name="Picture 57" descr="Icon&#10;&#10;Description automatically generated">
              <a:extLst>
                <a:ext uri="{FF2B5EF4-FFF2-40B4-BE49-F238E27FC236}">
                  <a16:creationId xmlns:a16="http://schemas.microsoft.com/office/drawing/2014/main" id="{47646241-B064-C54A-A9CF-7955F876EBC8}"/>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59" name="Picture 2" descr="💢 Anger Symbol Meaning with Pictures: from A to Z">
              <a:extLst>
                <a:ext uri="{FF2B5EF4-FFF2-40B4-BE49-F238E27FC236}">
                  <a16:creationId xmlns:a16="http://schemas.microsoft.com/office/drawing/2014/main" id="{7D987A8C-4905-C244-934F-1A03E674A87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a:extLst>
              <a:ext uri="{FF2B5EF4-FFF2-40B4-BE49-F238E27FC236}">
                <a16:creationId xmlns:a16="http://schemas.microsoft.com/office/drawing/2014/main" id="{11E344A4-8D79-174D-9E09-896579544276}"/>
              </a:ext>
            </a:extLst>
          </p:cNvPr>
          <p:cNvGrpSpPr/>
          <p:nvPr/>
        </p:nvGrpSpPr>
        <p:grpSpPr>
          <a:xfrm>
            <a:off x="8805428" y="3541521"/>
            <a:ext cx="383338" cy="397358"/>
            <a:chOff x="3141432" y="6123141"/>
            <a:chExt cx="1699044" cy="1719951"/>
          </a:xfrm>
        </p:grpSpPr>
        <p:pic>
          <p:nvPicPr>
            <p:cNvPr id="61" name="Picture 60" descr="Icon&#10;&#10;Description automatically generated">
              <a:extLst>
                <a:ext uri="{FF2B5EF4-FFF2-40B4-BE49-F238E27FC236}">
                  <a16:creationId xmlns:a16="http://schemas.microsoft.com/office/drawing/2014/main" id="{50AA5257-F9B8-2344-BD57-0C9F14EF0823}"/>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62" name="Picture 2" descr="💢 Anger Symbol Meaning with Pictures: from A to Z">
              <a:extLst>
                <a:ext uri="{FF2B5EF4-FFF2-40B4-BE49-F238E27FC236}">
                  <a16:creationId xmlns:a16="http://schemas.microsoft.com/office/drawing/2014/main" id="{0A481794-8721-1F4D-B18D-D704BD8D414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907796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cxnSp>
        <p:nvCxnSpPr>
          <p:cNvPr id="4" name="Straight Arrow Connector 3">
            <a:extLst>
              <a:ext uri="{FF2B5EF4-FFF2-40B4-BE49-F238E27FC236}">
                <a16:creationId xmlns:a16="http://schemas.microsoft.com/office/drawing/2014/main" id="{98009E4D-3691-034E-A9FB-7DA105E55A31}"/>
              </a:ext>
            </a:extLst>
          </p:cNvPr>
          <p:cNvCxnSpPr>
            <a:cxnSpLocks/>
            <a:endCxn id="13" idx="1"/>
          </p:cNvCxnSpPr>
          <p:nvPr/>
        </p:nvCxnSpPr>
        <p:spPr>
          <a:xfrm>
            <a:off x="3372241" y="5305507"/>
            <a:ext cx="1941070" cy="764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4158736362"/>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p:graphicFrame>
        <p:nvGraphicFramePr>
          <p:cNvPr id="7" name="Table 20">
            <a:extLst>
              <a:ext uri="{FF2B5EF4-FFF2-40B4-BE49-F238E27FC236}">
                <a16:creationId xmlns:a16="http://schemas.microsoft.com/office/drawing/2014/main" id="{4C55BCF6-4D40-A14A-849B-6779924E24D1}"/>
              </a:ext>
            </a:extLst>
          </p:cNvPr>
          <p:cNvGraphicFramePr>
            <a:graphicFrameLocks noGrp="1"/>
          </p:cNvGraphicFramePr>
          <p:nvPr>
            <p:extLst>
              <p:ext uri="{D42A27DB-BD31-4B8C-83A1-F6EECF244321}">
                <p14:modId xmlns:p14="http://schemas.microsoft.com/office/powerpoint/2010/main" val="2837324158"/>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graphicFrame>
        <p:nvGraphicFramePr>
          <p:cNvPr id="13" name="Table 8">
            <a:extLst>
              <a:ext uri="{FF2B5EF4-FFF2-40B4-BE49-F238E27FC236}">
                <a16:creationId xmlns:a16="http://schemas.microsoft.com/office/drawing/2014/main" id="{56B6A893-C453-D146-A1D5-15EBFC05495F}"/>
              </a:ext>
            </a:extLst>
          </p:cNvPr>
          <p:cNvGraphicFramePr>
            <a:graphicFrameLocks noGrp="1"/>
          </p:cNvGraphicFramePr>
          <p:nvPr>
            <p:extLst>
              <p:ext uri="{D42A27DB-BD31-4B8C-83A1-F6EECF244321}">
                <p14:modId xmlns:p14="http://schemas.microsoft.com/office/powerpoint/2010/main" val="1196237239"/>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X</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14" name="Table 8">
            <a:extLst>
              <a:ext uri="{FF2B5EF4-FFF2-40B4-BE49-F238E27FC236}">
                <a16:creationId xmlns:a16="http://schemas.microsoft.com/office/drawing/2014/main" id="{8A2854CC-A6AD-374D-8CDD-15593D4F1C54}"/>
              </a:ext>
            </a:extLst>
          </p:cNvPr>
          <p:cNvGraphicFramePr>
            <a:graphicFrameLocks noGrp="1"/>
          </p:cNvGraphicFramePr>
          <p:nvPr>
            <p:extLst>
              <p:ext uri="{D42A27DB-BD31-4B8C-83A1-F6EECF244321}">
                <p14:modId xmlns:p14="http://schemas.microsoft.com/office/powerpoint/2010/main" val="1541309628"/>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X</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a:endCxn id="14" idx="1"/>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a:endCxn id="24" idx="1"/>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24" name="Table 8">
            <a:extLst>
              <a:ext uri="{FF2B5EF4-FFF2-40B4-BE49-F238E27FC236}">
                <a16:creationId xmlns:a16="http://schemas.microsoft.com/office/drawing/2014/main" id="{257B67FA-1BE7-8640-A6FF-92B6A538EDF3}"/>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p:cxnSp>
        <p:nvCxnSpPr>
          <p:cNvPr id="26" name="Straight Arrow Connector 25">
            <a:extLst>
              <a:ext uri="{FF2B5EF4-FFF2-40B4-BE49-F238E27FC236}">
                <a16:creationId xmlns:a16="http://schemas.microsoft.com/office/drawing/2014/main" id="{4EE05198-8179-CA4D-A6E6-21C2334CC9B8}"/>
              </a:ext>
            </a:extLst>
          </p:cNvPr>
          <p:cNvCxnSpPr>
            <a:cxnSpLocks/>
          </p:cNvCxnSpPr>
          <p:nvPr/>
        </p:nvCxnSpPr>
        <p:spPr>
          <a:xfrm flipV="1">
            <a:off x="2451114" y="5285657"/>
            <a:ext cx="720821" cy="10972"/>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a:stCxn id="14" idx="3"/>
            <a:endCxn id="7" idx="1"/>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41101" y="3516753"/>
            <a:ext cx="0" cy="1784211"/>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3865BED9-AB35-FA42-B4AF-1C24DF67DF12}"/>
              </a:ext>
            </a:extLst>
          </p:cNvPr>
          <p:cNvSpPr txBox="1"/>
          <p:nvPr/>
        </p:nvSpPr>
        <p:spPr>
          <a:xfrm>
            <a:off x="9491830" y="4012612"/>
            <a:ext cx="1855316" cy="424732"/>
          </a:xfrm>
          <a:prstGeom prst="rect">
            <a:avLst/>
          </a:prstGeom>
          <a:noFill/>
        </p:spPr>
        <p:txBody>
          <a:bodyPr wrap="none" rtlCol="0">
            <a:spAutoFit/>
          </a:bodyPr>
          <a:lstStyle/>
          <a:p>
            <a:pPr algn="ctr"/>
            <a:r>
              <a:rPr lang="en-US" dirty="0"/>
              <a:t>Select from +   </a:t>
            </a:r>
          </a:p>
        </p:txBody>
      </p:sp>
      <p:pic>
        <p:nvPicPr>
          <p:cNvPr id="35" name="Picture 34" descr="Logo, company name&#10;&#10;Description automatically generated">
            <a:extLst>
              <a:ext uri="{FF2B5EF4-FFF2-40B4-BE49-F238E27FC236}">
                <a16:creationId xmlns:a16="http://schemas.microsoft.com/office/drawing/2014/main" id="{2A1B61AF-EB88-E945-A48B-0FD2C4C1AB3D}"/>
              </a:ext>
            </a:extLst>
          </p:cNvPr>
          <p:cNvPicPr>
            <a:picLocks noChangeAspect="1"/>
          </p:cNvPicPr>
          <p:nvPr/>
        </p:nvPicPr>
        <p:blipFill>
          <a:blip r:embed="rId6"/>
          <a:stretch>
            <a:fillRect/>
          </a:stretch>
        </p:blipFill>
        <p:spPr>
          <a:xfrm>
            <a:off x="6340283" y="5337540"/>
            <a:ext cx="383338" cy="383338"/>
          </a:xfrm>
          <a:prstGeom prst="rect">
            <a:avLst/>
          </a:prstGeom>
        </p:spPr>
      </p:pic>
      <p:grpSp>
        <p:nvGrpSpPr>
          <p:cNvPr id="37" name="Group 36">
            <a:extLst>
              <a:ext uri="{FF2B5EF4-FFF2-40B4-BE49-F238E27FC236}">
                <a16:creationId xmlns:a16="http://schemas.microsoft.com/office/drawing/2014/main" id="{14500AFE-E28D-7A4D-9550-A01204F520FF}"/>
              </a:ext>
            </a:extLst>
          </p:cNvPr>
          <p:cNvGrpSpPr/>
          <p:nvPr/>
        </p:nvGrpSpPr>
        <p:grpSpPr>
          <a:xfrm>
            <a:off x="8805428" y="3564051"/>
            <a:ext cx="369426" cy="363217"/>
            <a:chOff x="3141432" y="6123141"/>
            <a:chExt cx="1699044" cy="1719951"/>
          </a:xfrm>
        </p:grpSpPr>
        <p:pic>
          <p:nvPicPr>
            <p:cNvPr id="39" name="Picture 38" descr="Icon&#10;&#10;Description automatically generated">
              <a:extLst>
                <a:ext uri="{FF2B5EF4-FFF2-40B4-BE49-F238E27FC236}">
                  <a16:creationId xmlns:a16="http://schemas.microsoft.com/office/drawing/2014/main" id="{2CBEF2B6-BBAC-B847-9530-D9663BDDD88F}"/>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40" name="Picture 2" descr="💢 Anger Symbol Meaning with Pictures: from A to Z">
              <a:extLst>
                <a:ext uri="{FF2B5EF4-FFF2-40B4-BE49-F238E27FC236}">
                  <a16:creationId xmlns:a16="http://schemas.microsoft.com/office/drawing/2014/main" id="{BECCBFA2-E4D3-0942-8F48-2238EEA495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40" descr="Logo, company name&#10;&#10;Description automatically generated">
            <a:extLst>
              <a:ext uri="{FF2B5EF4-FFF2-40B4-BE49-F238E27FC236}">
                <a16:creationId xmlns:a16="http://schemas.microsoft.com/office/drawing/2014/main" id="{8FB95A3C-C918-E74E-98F1-1D2EE979571F}"/>
              </a:ext>
            </a:extLst>
          </p:cNvPr>
          <p:cNvPicPr>
            <a:picLocks noChangeAspect="1"/>
          </p:cNvPicPr>
          <p:nvPr/>
        </p:nvPicPr>
        <p:blipFill>
          <a:blip r:embed="rId6"/>
          <a:stretch>
            <a:fillRect/>
          </a:stretch>
        </p:blipFill>
        <p:spPr>
          <a:xfrm>
            <a:off x="10870411" y="4031325"/>
            <a:ext cx="383338" cy="383338"/>
          </a:xfrm>
          <a:prstGeom prst="rect">
            <a:avLst/>
          </a:prstGeom>
        </p:spPr>
      </p:pic>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10"/>
                <a:stretch>
                  <a:fillRect b="-13333"/>
                </a:stretch>
              </a:blipFill>
            </p:spPr>
            <p:txBody>
              <a:bodyPr/>
              <a:lstStyle/>
              <a:p>
                <a:r>
                  <a:rPr lang="en-US">
                    <a:noFill/>
                  </a:rPr>
                  <a:t> </a:t>
                </a:r>
              </a:p>
            </p:txBody>
          </p:sp>
        </mc:Fallback>
      </mc:AlternateContent>
      <p:pic>
        <p:nvPicPr>
          <p:cNvPr id="34" name="Picture 33" descr="Logo, company name&#10;&#10;Description automatically generated">
            <a:extLst>
              <a:ext uri="{FF2B5EF4-FFF2-40B4-BE49-F238E27FC236}">
                <a16:creationId xmlns:a16="http://schemas.microsoft.com/office/drawing/2014/main" id="{21B424D3-B8D1-A240-856D-BA5FEC7E6408}"/>
              </a:ext>
            </a:extLst>
          </p:cNvPr>
          <p:cNvPicPr>
            <a:picLocks noChangeAspect="1"/>
          </p:cNvPicPr>
          <p:nvPr/>
        </p:nvPicPr>
        <p:blipFill>
          <a:blip r:embed="rId6"/>
          <a:stretch>
            <a:fillRect/>
          </a:stretch>
        </p:blipFill>
        <p:spPr>
          <a:xfrm>
            <a:off x="6345383" y="4902319"/>
            <a:ext cx="383338" cy="383338"/>
          </a:xfrm>
          <a:prstGeom prst="rect">
            <a:avLst/>
          </a:prstGeom>
        </p:spPr>
      </p:pic>
      <p:grpSp>
        <p:nvGrpSpPr>
          <p:cNvPr id="31" name="Group 30">
            <a:extLst>
              <a:ext uri="{FF2B5EF4-FFF2-40B4-BE49-F238E27FC236}">
                <a16:creationId xmlns:a16="http://schemas.microsoft.com/office/drawing/2014/main" id="{476CA935-467B-6142-94CA-B273756ECB97}"/>
              </a:ext>
            </a:extLst>
          </p:cNvPr>
          <p:cNvGrpSpPr/>
          <p:nvPr/>
        </p:nvGrpSpPr>
        <p:grpSpPr>
          <a:xfrm>
            <a:off x="6347239" y="4495704"/>
            <a:ext cx="369426" cy="363217"/>
            <a:chOff x="3141432" y="6123141"/>
            <a:chExt cx="1699044" cy="1719951"/>
          </a:xfrm>
        </p:grpSpPr>
        <p:pic>
          <p:nvPicPr>
            <p:cNvPr id="32" name="Picture 31" descr="Icon&#10;&#10;Description automatically generated">
              <a:extLst>
                <a:ext uri="{FF2B5EF4-FFF2-40B4-BE49-F238E27FC236}">
                  <a16:creationId xmlns:a16="http://schemas.microsoft.com/office/drawing/2014/main" id="{4C91618D-5FC1-844F-A286-D3AB988AF880}"/>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33" name="Picture 2" descr="💢 Anger Symbol Meaning with Pictures: from A to Z">
              <a:extLst>
                <a:ext uri="{FF2B5EF4-FFF2-40B4-BE49-F238E27FC236}">
                  <a16:creationId xmlns:a16="http://schemas.microsoft.com/office/drawing/2014/main" id="{BFD184D9-B050-1843-A66E-CB25FD5257D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49" descr="Icon&#10;&#10;Description automatically generated">
            <a:extLst>
              <a:ext uri="{FF2B5EF4-FFF2-40B4-BE49-F238E27FC236}">
                <a16:creationId xmlns:a16="http://schemas.microsoft.com/office/drawing/2014/main" id="{643D40D4-243A-4644-8161-D10375873E3F}"/>
              </a:ext>
            </a:extLst>
          </p:cNvPr>
          <p:cNvPicPr>
            <a:picLocks noChangeAspect="1"/>
          </p:cNvPicPr>
          <p:nvPr/>
        </p:nvPicPr>
        <p:blipFill>
          <a:blip r:embed="rId12"/>
          <a:stretch>
            <a:fillRect/>
          </a:stretch>
        </p:blipFill>
        <p:spPr>
          <a:xfrm>
            <a:off x="9391043" y="5931225"/>
            <a:ext cx="1801347" cy="1801347"/>
          </a:xfrm>
          <a:prstGeom prst="rect">
            <a:avLst/>
          </a:prstGeom>
        </p:spPr>
      </p:pic>
      <p:sp>
        <p:nvSpPr>
          <p:cNvPr id="51" name="TextBox 50">
            <a:extLst>
              <a:ext uri="{FF2B5EF4-FFF2-40B4-BE49-F238E27FC236}">
                <a16:creationId xmlns:a16="http://schemas.microsoft.com/office/drawing/2014/main" id="{61308F90-BE05-EC4A-A265-7E0166B97DCA}"/>
              </a:ext>
            </a:extLst>
          </p:cNvPr>
          <p:cNvSpPr txBox="1"/>
          <p:nvPr/>
        </p:nvSpPr>
        <p:spPr>
          <a:xfrm>
            <a:off x="11264675"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52" name="Picture 51" descr="Logo, company name&#10;&#10;Description automatically generated">
            <a:extLst>
              <a:ext uri="{FF2B5EF4-FFF2-40B4-BE49-F238E27FC236}">
                <a16:creationId xmlns:a16="http://schemas.microsoft.com/office/drawing/2014/main" id="{B3009A82-FBBA-F247-9FBA-245A1ADCB306}"/>
              </a:ext>
            </a:extLst>
          </p:cNvPr>
          <p:cNvPicPr>
            <a:picLocks noChangeAspect="1"/>
          </p:cNvPicPr>
          <p:nvPr/>
        </p:nvPicPr>
        <p:blipFill>
          <a:blip r:embed="rId6"/>
          <a:stretch>
            <a:fillRect/>
          </a:stretch>
        </p:blipFill>
        <p:spPr>
          <a:xfrm>
            <a:off x="12341093" y="6388458"/>
            <a:ext cx="954107" cy="954107"/>
          </a:xfrm>
          <a:prstGeom prst="rect">
            <a:avLst/>
          </a:prstGeom>
        </p:spPr>
      </p:pic>
      <p:pic>
        <p:nvPicPr>
          <p:cNvPr id="53" name="Picture 52" descr="A picture containing cup&#10;&#10;Description automatically generated">
            <a:extLst>
              <a:ext uri="{FF2B5EF4-FFF2-40B4-BE49-F238E27FC236}">
                <a16:creationId xmlns:a16="http://schemas.microsoft.com/office/drawing/2014/main" id="{F6B57F1B-E03D-824F-AC2F-AAD6A491B4C6}"/>
              </a:ext>
            </a:extLst>
          </p:cNvPr>
          <p:cNvPicPr>
            <a:picLocks noChangeAspect="1"/>
          </p:cNvPicPr>
          <p:nvPr/>
        </p:nvPicPr>
        <p:blipFill>
          <a:blip r:embed="rId13"/>
          <a:stretch>
            <a:fillRect/>
          </a:stretch>
        </p:blipFill>
        <p:spPr>
          <a:xfrm rot="699673">
            <a:off x="9914883" y="4898924"/>
            <a:ext cx="1277551" cy="1277551"/>
          </a:xfrm>
          <a:prstGeom prst="rect">
            <a:avLst/>
          </a:prstGeom>
        </p:spPr>
      </p:pic>
      <p:pic>
        <p:nvPicPr>
          <p:cNvPr id="55" name="Picture 2">
            <a:extLst>
              <a:ext uri="{FF2B5EF4-FFF2-40B4-BE49-F238E27FC236}">
                <a16:creationId xmlns:a16="http://schemas.microsoft.com/office/drawing/2014/main" id="{69707B08-A8E0-A04D-9D1E-97F213A575BE}"/>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04C35123-84B4-194F-97FA-711D3409F2D2}"/>
              </a:ext>
            </a:extLst>
          </p:cNvPr>
          <p:cNvGrpSpPr/>
          <p:nvPr/>
        </p:nvGrpSpPr>
        <p:grpSpPr>
          <a:xfrm>
            <a:off x="6317758" y="4486051"/>
            <a:ext cx="383338" cy="397358"/>
            <a:chOff x="3141432" y="6123141"/>
            <a:chExt cx="1699044" cy="1719951"/>
          </a:xfrm>
        </p:grpSpPr>
        <p:pic>
          <p:nvPicPr>
            <p:cNvPr id="57" name="Picture 56" descr="Icon&#10;&#10;Description automatically generated">
              <a:extLst>
                <a:ext uri="{FF2B5EF4-FFF2-40B4-BE49-F238E27FC236}">
                  <a16:creationId xmlns:a16="http://schemas.microsoft.com/office/drawing/2014/main" id="{C1628BB3-006F-994F-A503-B0CDC3593F65}"/>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58" name="Picture 2" descr="💢 Anger Symbol Meaning with Pictures: from A to Z">
              <a:extLst>
                <a:ext uri="{FF2B5EF4-FFF2-40B4-BE49-F238E27FC236}">
                  <a16:creationId xmlns:a16="http://schemas.microsoft.com/office/drawing/2014/main" id="{C5DE37EA-19E5-4E4E-82F8-EAFF0D53710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37CECB7B-E73A-F641-A44F-8B398461A5EE}"/>
              </a:ext>
            </a:extLst>
          </p:cNvPr>
          <p:cNvGrpSpPr/>
          <p:nvPr/>
        </p:nvGrpSpPr>
        <p:grpSpPr>
          <a:xfrm>
            <a:off x="8805428" y="3541521"/>
            <a:ext cx="383338" cy="397358"/>
            <a:chOff x="3141432" y="6123141"/>
            <a:chExt cx="1699044" cy="1719951"/>
          </a:xfrm>
        </p:grpSpPr>
        <p:pic>
          <p:nvPicPr>
            <p:cNvPr id="60" name="Picture 59" descr="Icon&#10;&#10;Description automatically generated">
              <a:extLst>
                <a:ext uri="{FF2B5EF4-FFF2-40B4-BE49-F238E27FC236}">
                  <a16:creationId xmlns:a16="http://schemas.microsoft.com/office/drawing/2014/main" id="{617C34A1-66A8-F543-800F-500E51DB7D39}"/>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61" name="Picture 2" descr="💢 Anger Symbol Meaning with Pictures: from A to Z">
              <a:extLst>
                <a:ext uri="{FF2B5EF4-FFF2-40B4-BE49-F238E27FC236}">
                  <a16:creationId xmlns:a16="http://schemas.microsoft.com/office/drawing/2014/main" id="{4A5E60E2-0646-B344-9B7F-9A361EC0833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Rectangle 53">
            <a:extLst>
              <a:ext uri="{FF2B5EF4-FFF2-40B4-BE49-F238E27FC236}">
                <a16:creationId xmlns:a16="http://schemas.microsoft.com/office/drawing/2014/main" id="{EE840FAD-924B-2641-83FA-B9C47BB051E1}"/>
              </a:ext>
            </a:extLst>
          </p:cNvPr>
          <p:cNvSpPr/>
          <p:nvPr/>
        </p:nvSpPr>
        <p:spPr>
          <a:xfrm>
            <a:off x="194264" y="1355163"/>
            <a:ext cx="14182615" cy="6558266"/>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EA7CEE74-02AF-3047-8200-FE7D1E05CA7F}"/>
              </a:ext>
            </a:extLst>
          </p:cNvPr>
          <p:cNvGrpSpPr/>
          <p:nvPr/>
        </p:nvGrpSpPr>
        <p:grpSpPr>
          <a:xfrm>
            <a:off x="3028323" y="3846352"/>
            <a:ext cx="1457268" cy="2340071"/>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12"/>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13"/>
            <a:stretch>
              <a:fillRect/>
            </a:stretch>
          </p:blipFill>
          <p:spPr>
            <a:xfrm rot="699673">
              <a:off x="3352704" y="3693636"/>
              <a:ext cx="1277551" cy="1277551"/>
            </a:xfrm>
            <a:prstGeom prst="rect">
              <a:avLst/>
            </a:prstGeom>
          </p:spPr>
        </p:pic>
      </p:grpSp>
    </p:spTree>
    <p:extLst>
      <p:ext uri="{BB962C8B-B14F-4D97-AF65-F5344CB8AC3E}">
        <p14:creationId xmlns:p14="http://schemas.microsoft.com/office/powerpoint/2010/main" val="30777681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cxnSp>
        <p:nvCxnSpPr>
          <p:cNvPr id="4" name="Straight Arrow Connector 3">
            <a:extLst>
              <a:ext uri="{FF2B5EF4-FFF2-40B4-BE49-F238E27FC236}">
                <a16:creationId xmlns:a16="http://schemas.microsoft.com/office/drawing/2014/main" id="{98009E4D-3691-034E-A9FB-7DA105E55A31}"/>
              </a:ext>
            </a:extLst>
          </p:cNvPr>
          <p:cNvCxnSpPr>
            <a:cxnSpLocks/>
            <a:endCxn id="13" idx="1"/>
          </p:cNvCxnSpPr>
          <p:nvPr/>
        </p:nvCxnSpPr>
        <p:spPr>
          <a:xfrm flipV="1">
            <a:off x="2439643" y="5313156"/>
            <a:ext cx="2873668" cy="2438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1255760842"/>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p:graphicFrame>
        <p:nvGraphicFramePr>
          <p:cNvPr id="7" name="Table 20">
            <a:extLst>
              <a:ext uri="{FF2B5EF4-FFF2-40B4-BE49-F238E27FC236}">
                <a16:creationId xmlns:a16="http://schemas.microsoft.com/office/drawing/2014/main" id="{4C55BCF6-4D40-A14A-849B-6779924E24D1}"/>
              </a:ext>
            </a:extLst>
          </p:cNvPr>
          <p:cNvGraphicFramePr>
            <a:graphicFrameLocks noGrp="1"/>
          </p:cNvGraphicFramePr>
          <p:nvPr>
            <p:extLst>
              <p:ext uri="{D42A27DB-BD31-4B8C-83A1-F6EECF244321}">
                <p14:modId xmlns:p14="http://schemas.microsoft.com/office/powerpoint/2010/main" val="1165715545"/>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graphicFrame>
        <p:nvGraphicFramePr>
          <p:cNvPr id="13" name="Table 8">
            <a:extLst>
              <a:ext uri="{FF2B5EF4-FFF2-40B4-BE49-F238E27FC236}">
                <a16:creationId xmlns:a16="http://schemas.microsoft.com/office/drawing/2014/main" id="{56B6A893-C453-D146-A1D5-15EBFC05495F}"/>
              </a:ext>
            </a:extLst>
          </p:cNvPr>
          <p:cNvGraphicFramePr>
            <a:graphicFrameLocks noGrp="1"/>
          </p:cNvGraphicFramePr>
          <p:nvPr>
            <p:extLst>
              <p:ext uri="{D42A27DB-BD31-4B8C-83A1-F6EECF244321}">
                <p14:modId xmlns:p14="http://schemas.microsoft.com/office/powerpoint/2010/main" val="3560221587"/>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X</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14" name="Table 8">
            <a:extLst>
              <a:ext uri="{FF2B5EF4-FFF2-40B4-BE49-F238E27FC236}">
                <a16:creationId xmlns:a16="http://schemas.microsoft.com/office/drawing/2014/main" id="{8A2854CC-A6AD-374D-8CDD-15593D4F1C54}"/>
              </a:ext>
            </a:extLst>
          </p:cNvPr>
          <p:cNvGraphicFramePr>
            <a:graphicFrameLocks noGrp="1"/>
          </p:cNvGraphicFramePr>
          <p:nvPr>
            <p:extLst>
              <p:ext uri="{D42A27DB-BD31-4B8C-83A1-F6EECF244321}">
                <p14:modId xmlns:p14="http://schemas.microsoft.com/office/powerpoint/2010/main" val="2582490080"/>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X</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a:endCxn id="14" idx="1"/>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a:endCxn id="24" idx="1"/>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24" name="Table 8">
            <a:extLst>
              <a:ext uri="{FF2B5EF4-FFF2-40B4-BE49-F238E27FC236}">
                <a16:creationId xmlns:a16="http://schemas.microsoft.com/office/drawing/2014/main" id="{257B67FA-1BE7-8640-A6FF-92B6A538EDF3}"/>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p:cxnSp>
        <p:nvCxnSpPr>
          <p:cNvPr id="27" name="Straight Arrow Connector 26">
            <a:extLst>
              <a:ext uri="{FF2B5EF4-FFF2-40B4-BE49-F238E27FC236}">
                <a16:creationId xmlns:a16="http://schemas.microsoft.com/office/drawing/2014/main" id="{DC75287A-4FBC-8640-8D86-FDD91AB1358A}"/>
              </a:ext>
            </a:extLst>
          </p:cNvPr>
          <p:cNvCxnSpPr>
            <a:cxnSpLocks/>
            <a:stCxn id="14" idx="3"/>
            <a:endCxn id="7" idx="1"/>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39643" y="3516753"/>
            <a:ext cx="1458" cy="1820787"/>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3865BED9-AB35-FA42-B4AF-1C24DF67DF12}"/>
              </a:ext>
            </a:extLst>
          </p:cNvPr>
          <p:cNvSpPr txBox="1"/>
          <p:nvPr/>
        </p:nvSpPr>
        <p:spPr>
          <a:xfrm>
            <a:off x="9491830" y="4012612"/>
            <a:ext cx="1855316" cy="424732"/>
          </a:xfrm>
          <a:prstGeom prst="rect">
            <a:avLst/>
          </a:prstGeom>
          <a:noFill/>
        </p:spPr>
        <p:txBody>
          <a:bodyPr wrap="none" rtlCol="0">
            <a:spAutoFit/>
          </a:bodyPr>
          <a:lstStyle/>
          <a:p>
            <a:pPr algn="ctr"/>
            <a:r>
              <a:rPr lang="en-US" dirty="0"/>
              <a:t>Select from +   </a:t>
            </a:r>
          </a:p>
        </p:txBody>
      </p:sp>
      <p:pic>
        <p:nvPicPr>
          <p:cNvPr id="35" name="Picture 34" descr="Logo, company name&#10;&#10;Description automatically generated">
            <a:extLst>
              <a:ext uri="{FF2B5EF4-FFF2-40B4-BE49-F238E27FC236}">
                <a16:creationId xmlns:a16="http://schemas.microsoft.com/office/drawing/2014/main" id="{2A1B61AF-EB88-E945-A48B-0FD2C4C1AB3D}"/>
              </a:ext>
            </a:extLst>
          </p:cNvPr>
          <p:cNvPicPr>
            <a:picLocks noChangeAspect="1"/>
          </p:cNvPicPr>
          <p:nvPr/>
        </p:nvPicPr>
        <p:blipFill>
          <a:blip r:embed="rId6"/>
          <a:stretch>
            <a:fillRect/>
          </a:stretch>
        </p:blipFill>
        <p:spPr>
          <a:xfrm>
            <a:off x="6340283" y="5337540"/>
            <a:ext cx="383338" cy="383338"/>
          </a:xfrm>
          <a:prstGeom prst="rect">
            <a:avLst/>
          </a:prstGeom>
        </p:spPr>
      </p:pic>
      <p:grpSp>
        <p:nvGrpSpPr>
          <p:cNvPr id="37" name="Group 36">
            <a:extLst>
              <a:ext uri="{FF2B5EF4-FFF2-40B4-BE49-F238E27FC236}">
                <a16:creationId xmlns:a16="http://schemas.microsoft.com/office/drawing/2014/main" id="{14500AFE-E28D-7A4D-9550-A01204F520FF}"/>
              </a:ext>
            </a:extLst>
          </p:cNvPr>
          <p:cNvGrpSpPr/>
          <p:nvPr/>
        </p:nvGrpSpPr>
        <p:grpSpPr>
          <a:xfrm>
            <a:off x="8805428" y="3564051"/>
            <a:ext cx="369426" cy="363217"/>
            <a:chOff x="3141432" y="6123141"/>
            <a:chExt cx="1699044" cy="1719951"/>
          </a:xfrm>
        </p:grpSpPr>
        <p:pic>
          <p:nvPicPr>
            <p:cNvPr id="39" name="Picture 38" descr="Icon&#10;&#10;Description automatically generated">
              <a:extLst>
                <a:ext uri="{FF2B5EF4-FFF2-40B4-BE49-F238E27FC236}">
                  <a16:creationId xmlns:a16="http://schemas.microsoft.com/office/drawing/2014/main" id="{2CBEF2B6-BBAC-B847-9530-D9663BDDD88F}"/>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40" name="Picture 2" descr="💢 Anger Symbol Meaning with Pictures: from A to Z">
              <a:extLst>
                <a:ext uri="{FF2B5EF4-FFF2-40B4-BE49-F238E27FC236}">
                  <a16:creationId xmlns:a16="http://schemas.microsoft.com/office/drawing/2014/main" id="{BECCBFA2-E4D3-0942-8F48-2238EEA495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40" descr="Logo, company name&#10;&#10;Description automatically generated">
            <a:extLst>
              <a:ext uri="{FF2B5EF4-FFF2-40B4-BE49-F238E27FC236}">
                <a16:creationId xmlns:a16="http://schemas.microsoft.com/office/drawing/2014/main" id="{8FB95A3C-C918-E74E-98F1-1D2EE979571F}"/>
              </a:ext>
            </a:extLst>
          </p:cNvPr>
          <p:cNvPicPr>
            <a:picLocks noChangeAspect="1"/>
          </p:cNvPicPr>
          <p:nvPr/>
        </p:nvPicPr>
        <p:blipFill>
          <a:blip r:embed="rId6"/>
          <a:stretch>
            <a:fillRect/>
          </a:stretch>
        </p:blipFill>
        <p:spPr>
          <a:xfrm>
            <a:off x="10870411" y="4031325"/>
            <a:ext cx="383338" cy="383338"/>
          </a:xfrm>
          <a:prstGeom prst="rect">
            <a:avLst/>
          </a:prstGeom>
        </p:spPr>
      </p:pic>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10"/>
                <a:stretch>
                  <a:fillRect b="-13333"/>
                </a:stretch>
              </a:blipFill>
            </p:spPr>
            <p:txBody>
              <a:bodyPr/>
              <a:lstStyle/>
              <a:p>
                <a:r>
                  <a:rPr lang="en-US">
                    <a:noFill/>
                  </a:rPr>
                  <a:t> </a:t>
                </a:r>
              </a:p>
            </p:txBody>
          </p:sp>
        </mc:Fallback>
      </mc:AlternateContent>
      <p:pic>
        <p:nvPicPr>
          <p:cNvPr id="34" name="Picture 33" descr="Logo, company name&#10;&#10;Description automatically generated">
            <a:extLst>
              <a:ext uri="{FF2B5EF4-FFF2-40B4-BE49-F238E27FC236}">
                <a16:creationId xmlns:a16="http://schemas.microsoft.com/office/drawing/2014/main" id="{21B424D3-B8D1-A240-856D-BA5FEC7E6408}"/>
              </a:ext>
            </a:extLst>
          </p:cNvPr>
          <p:cNvPicPr>
            <a:picLocks noChangeAspect="1"/>
          </p:cNvPicPr>
          <p:nvPr/>
        </p:nvPicPr>
        <p:blipFill>
          <a:blip r:embed="rId6"/>
          <a:stretch>
            <a:fillRect/>
          </a:stretch>
        </p:blipFill>
        <p:spPr>
          <a:xfrm>
            <a:off x="6345383" y="4902319"/>
            <a:ext cx="383338" cy="383338"/>
          </a:xfrm>
          <a:prstGeom prst="rect">
            <a:avLst/>
          </a:prstGeom>
        </p:spPr>
      </p:pic>
      <p:grpSp>
        <p:nvGrpSpPr>
          <p:cNvPr id="31" name="Group 30">
            <a:extLst>
              <a:ext uri="{FF2B5EF4-FFF2-40B4-BE49-F238E27FC236}">
                <a16:creationId xmlns:a16="http://schemas.microsoft.com/office/drawing/2014/main" id="{476CA935-467B-6142-94CA-B273756ECB97}"/>
              </a:ext>
            </a:extLst>
          </p:cNvPr>
          <p:cNvGrpSpPr/>
          <p:nvPr/>
        </p:nvGrpSpPr>
        <p:grpSpPr>
          <a:xfrm>
            <a:off x="6347239" y="4495704"/>
            <a:ext cx="369426" cy="363217"/>
            <a:chOff x="3141432" y="6123141"/>
            <a:chExt cx="1699044" cy="1719951"/>
          </a:xfrm>
        </p:grpSpPr>
        <p:pic>
          <p:nvPicPr>
            <p:cNvPr id="32" name="Picture 31" descr="Icon&#10;&#10;Description automatically generated">
              <a:extLst>
                <a:ext uri="{FF2B5EF4-FFF2-40B4-BE49-F238E27FC236}">
                  <a16:creationId xmlns:a16="http://schemas.microsoft.com/office/drawing/2014/main" id="{4C91618D-5FC1-844F-A286-D3AB988AF880}"/>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33" name="Picture 2" descr="💢 Anger Symbol Meaning with Pictures: from A to Z">
              <a:extLst>
                <a:ext uri="{FF2B5EF4-FFF2-40B4-BE49-F238E27FC236}">
                  <a16:creationId xmlns:a16="http://schemas.microsoft.com/office/drawing/2014/main" id="{BFD184D9-B050-1843-A66E-CB25FD5257D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57" descr="Icon&#10;&#10;Description automatically generated">
            <a:extLst>
              <a:ext uri="{FF2B5EF4-FFF2-40B4-BE49-F238E27FC236}">
                <a16:creationId xmlns:a16="http://schemas.microsoft.com/office/drawing/2014/main" id="{3741033E-7EC2-7047-AD1D-33091B59C1EC}"/>
              </a:ext>
            </a:extLst>
          </p:cNvPr>
          <p:cNvPicPr>
            <a:picLocks noChangeAspect="1"/>
          </p:cNvPicPr>
          <p:nvPr/>
        </p:nvPicPr>
        <p:blipFill>
          <a:blip r:embed="rId12"/>
          <a:stretch>
            <a:fillRect/>
          </a:stretch>
        </p:blipFill>
        <p:spPr>
          <a:xfrm>
            <a:off x="9391043" y="5931225"/>
            <a:ext cx="1801347" cy="1801347"/>
          </a:xfrm>
          <a:prstGeom prst="rect">
            <a:avLst/>
          </a:prstGeom>
        </p:spPr>
      </p:pic>
      <p:sp>
        <p:nvSpPr>
          <p:cNvPr id="59" name="TextBox 58">
            <a:extLst>
              <a:ext uri="{FF2B5EF4-FFF2-40B4-BE49-F238E27FC236}">
                <a16:creationId xmlns:a16="http://schemas.microsoft.com/office/drawing/2014/main" id="{E6DCED51-4CE5-D644-BCD6-EC3F9E968C4C}"/>
              </a:ext>
            </a:extLst>
          </p:cNvPr>
          <p:cNvSpPr txBox="1"/>
          <p:nvPr/>
        </p:nvSpPr>
        <p:spPr>
          <a:xfrm>
            <a:off x="11264675"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60" name="Picture 59" descr="Logo, company name&#10;&#10;Description automatically generated">
            <a:extLst>
              <a:ext uri="{FF2B5EF4-FFF2-40B4-BE49-F238E27FC236}">
                <a16:creationId xmlns:a16="http://schemas.microsoft.com/office/drawing/2014/main" id="{0416722A-64B1-4B46-9547-7553DB38002F}"/>
              </a:ext>
            </a:extLst>
          </p:cNvPr>
          <p:cNvPicPr>
            <a:picLocks noChangeAspect="1"/>
          </p:cNvPicPr>
          <p:nvPr/>
        </p:nvPicPr>
        <p:blipFill>
          <a:blip r:embed="rId6"/>
          <a:stretch>
            <a:fillRect/>
          </a:stretch>
        </p:blipFill>
        <p:spPr>
          <a:xfrm>
            <a:off x="12341093" y="6388458"/>
            <a:ext cx="954107" cy="954107"/>
          </a:xfrm>
          <a:prstGeom prst="rect">
            <a:avLst/>
          </a:prstGeom>
        </p:spPr>
      </p:pic>
      <p:pic>
        <p:nvPicPr>
          <p:cNvPr id="61" name="Picture 60" descr="A picture containing cup&#10;&#10;Description automatically generated">
            <a:extLst>
              <a:ext uri="{FF2B5EF4-FFF2-40B4-BE49-F238E27FC236}">
                <a16:creationId xmlns:a16="http://schemas.microsoft.com/office/drawing/2014/main" id="{B2DC68C6-7B00-9F4B-BD3E-7ED552BAEC76}"/>
              </a:ext>
            </a:extLst>
          </p:cNvPr>
          <p:cNvPicPr>
            <a:picLocks noChangeAspect="1"/>
          </p:cNvPicPr>
          <p:nvPr/>
        </p:nvPicPr>
        <p:blipFill>
          <a:blip r:embed="rId13"/>
          <a:stretch>
            <a:fillRect/>
          </a:stretch>
        </p:blipFill>
        <p:spPr>
          <a:xfrm rot="699673">
            <a:off x="9914883" y="4898924"/>
            <a:ext cx="1277551" cy="1277551"/>
          </a:xfrm>
          <a:prstGeom prst="rect">
            <a:avLst/>
          </a:prstGeom>
        </p:spPr>
      </p:pic>
      <p:pic>
        <p:nvPicPr>
          <p:cNvPr id="50" name="Picture 2">
            <a:extLst>
              <a:ext uri="{FF2B5EF4-FFF2-40B4-BE49-F238E27FC236}">
                <a16:creationId xmlns:a16="http://schemas.microsoft.com/office/drawing/2014/main" id="{0B84A4CA-2EA2-7E43-A70A-C40A3E1A4A9A}"/>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5330DFB0-05B5-F14F-9535-AD101F580360}"/>
              </a:ext>
            </a:extLst>
          </p:cNvPr>
          <p:cNvGrpSpPr/>
          <p:nvPr/>
        </p:nvGrpSpPr>
        <p:grpSpPr>
          <a:xfrm>
            <a:off x="6317758" y="4486051"/>
            <a:ext cx="383338" cy="397358"/>
            <a:chOff x="3141432" y="6123141"/>
            <a:chExt cx="1699044" cy="1719951"/>
          </a:xfrm>
        </p:grpSpPr>
        <p:pic>
          <p:nvPicPr>
            <p:cNvPr id="52" name="Picture 51" descr="Icon&#10;&#10;Description automatically generated">
              <a:extLst>
                <a:ext uri="{FF2B5EF4-FFF2-40B4-BE49-F238E27FC236}">
                  <a16:creationId xmlns:a16="http://schemas.microsoft.com/office/drawing/2014/main" id="{529D9FE3-B299-B64F-A668-D90B0155F07B}"/>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53" name="Picture 2" descr="💢 Anger Symbol Meaning with Pictures: from A to Z">
              <a:extLst>
                <a:ext uri="{FF2B5EF4-FFF2-40B4-BE49-F238E27FC236}">
                  <a16:creationId xmlns:a16="http://schemas.microsoft.com/office/drawing/2014/main" id="{419456DF-5C22-6D45-A638-AB6B9369292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EB286FB1-7973-684D-8D6C-F71F08759173}"/>
              </a:ext>
            </a:extLst>
          </p:cNvPr>
          <p:cNvGrpSpPr/>
          <p:nvPr/>
        </p:nvGrpSpPr>
        <p:grpSpPr>
          <a:xfrm>
            <a:off x="8805428" y="3541521"/>
            <a:ext cx="383338" cy="397358"/>
            <a:chOff x="3141432" y="6123141"/>
            <a:chExt cx="1699044" cy="1719951"/>
          </a:xfrm>
        </p:grpSpPr>
        <p:pic>
          <p:nvPicPr>
            <p:cNvPr id="55" name="Picture 54" descr="Icon&#10;&#10;Description automatically generated">
              <a:extLst>
                <a:ext uri="{FF2B5EF4-FFF2-40B4-BE49-F238E27FC236}">
                  <a16:creationId xmlns:a16="http://schemas.microsoft.com/office/drawing/2014/main" id="{C5223B6C-BD5A-864A-AAA5-5B8F65F41EA2}"/>
                </a:ext>
              </a:extLst>
            </p:cNvPr>
            <p:cNvPicPr>
              <a:picLocks noChangeAspect="1"/>
            </p:cNvPicPr>
            <p:nvPr/>
          </p:nvPicPr>
          <p:blipFill>
            <a:blip r:embed="rId7"/>
            <a:stretch>
              <a:fillRect/>
            </a:stretch>
          </p:blipFill>
          <p:spPr>
            <a:xfrm>
              <a:off x="3141432" y="6144048"/>
              <a:ext cx="1699044" cy="1699044"/>
            </a:xfrm>
            <a:prstGeom prst="rect">
              <a:avLst/>
            </a:prstGeom>
          </p:spPr>
        </p:pic>
        <p:pic>
          <p:nvPicPr>
            <p:cNvPr id="62" name="Picture 2" descr="💢 Anger Symbol Meaning with Pictures: from A to Z">
              <a:extLst>
                <a:ext uri="{FF2B5EF4-FFF2-40B4-BE49-F238E27FC236}">
                  <a16:creationId xmlns:a16="http://schemas.microsoft.com/office/drawing/2014/main" id="{8DEA23F8-B00B-3346-8695-21294EEFB11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68CEAE29-31EC-3446-9533-2380CDD5EC13}"/>
              </a:ext>
            </a:extLst>
          </p:cNvPr>
          <p:cNvSpPr/>
          <p:nvPr/>
        </p:nvSpPr>
        <p:spPr>
          <a:xfrm>
            <a:off x="324087" y="1503863"/>
            <a:ext cx="14182615" cy="6558266"/>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3" name="Group 22">
            <a:extLst>
              <a:ext uri="{FF2B5EF4-FFF2-40B4-BE49-F238E27FC236}">
                <a16:creationId xmlns:a16="http://schemas.microsoft.com/office/drawing/2014/main" id="{E863C6C8-CBD0-114C-AEF5-307A525E8811}"/>
              </a:ext>
            </a:extLst>
          </p:cNvPr>
          <p:cNvGrpSpPr/>
          <p:nvPr/>
        </p:nvGrpSpPr>
        <p:grpSpPr>
          <a:xfrm>
            <a:off x="2826127" y="4276743"/>
            <a:ext cx="1970220" cy="1852939"/>
            <a:chOff x="2650309" y="5775932"/>
            <a:chExt cx="1970220" cy="1852939"/>
          </a:xfrm>
        </p:grpSpPr>
        <p:grpSp>
          <p:nvGrpSpPr>
            <p:cNvPr id="36" name="Group 35">
              <a:extLst>
                <a:ext uri="{FF2B5EF4-FFF2-40B4-BE49-F238E27FC236}">
                  <a16:creationId xmlns:a16="http://schemas.microsoft.com/office/drawing/2014/main" id="{EA7CEE74-02AF-3047-8200-FE7D1E05CA7F}"/>
                </a:ext>
              </a:extLst>
            </p:cNvPr>
            <p:cNvGrpSpPr/>
            <p:nvPr/>
          </p:nvGrpSpPr>
          <p:grpSpPr>
            <a:xfrm>
              <a:off x="3249449" y="6090664"/>
              <a:ext cx="720821" cy="1070910"/>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12"/>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13"/>
              <a:stretch>
                <a:fillRect/>
              </a:stretch>
            </p:blipFill>
            <p:spPr>
              <a:xfrm rot="699673">
                <a:off x="3352704" y="3693636"/>
                <a:ext cx="1277551" cy="1277551"/>
              </a:xfrm>
              <a:prstGeom prst="rect">
                <a:avLst/>
              </a:prstGeom>
            </p:spPr>
          </p:pic>
        </p:grpSp>
        <p:pic>
          <p:nvPicPr>
            <p:cNvPr id="56" name="Picture 55" descr="Icon&#10;&#10;Description automatically generated">
              <a:extLst>
                <a:ext uri="{FF2B5EF4-FFF2-40B4-BE49-F238E27FC236}">
                  <a16:creationId xmlns:a16="http://schemas.microsoft.com/office/drawing/2014/main" id="{7791C89D-AC78-8440-8FE4-49E344DA11E0}"/>
                </a:ext>
              </a:extLst>
            </p:cNvPr>
            <p:cNvPicPr>
              <a:picLocks noChangeAspect="1"/>
            </p:cNvPicPr>
            <p:nvPr/>
          </p:nvPicPr>
          <p:blipFill rotWithShape="1">
            <a:blip r:embed="rId17"/>
            <a:srcRect b="5953"/>
            <a:stretch/>
          </p:blipFill>
          <p:spPr>
            <a:xfrm>
              <a:off x="2650309" y="5775932"/>
              <a:ext cx="1970220" cy="1852939"/>
            </a:xfrm>
            <a:prstGeom prst="rect">
              <a:avLst/>
            </a:prstGeom>
          </p:spPr>
        </p:pic>
      </p:grpSp>
    </p:spTree>
    <p:extLst>
      <p:ext uri="{BB962C8B-B14F-4D97-AF65-F5344CB8AC3E}">
        <p14:creationId xmlns:p14="http://schemas.microsoft.com/office/powerpoint/2010/main" val="15453588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3655087292"/>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p:graphicFrame>
        <p:nvGraphicFramePr>
          <p:cNvPr id="7" name="Table 20">
            <a:extLst>
              <a:ext uri="{FF2B5EF4-FFF2-40B4-BE49-F238E27FC236}">
                <a16:creationId xmlns:a16="http://schemas.microsoft.com/office/drawing/2014/main" id="{4C55BCF6-4D40-A14A-849B-6779924E24D1}"/>
              </a:ext>
            </a:extLst>
          </p:cNvPr>
          <p:cNvGraphicFramePr>
            <a:graphicFrameLocks noGrp="1"/>
          </p:cNvGraphicFramePr>
          <p:nvPr>
            <p:extLst>
              <p:ext uri="{D42A27DB-BD31-4B8C-83A1-F6EECF244321}">
                <p14:modId xmlns:p14="http://schemas.microsoft.com/office/powerpoint/2010/main" val="3629598921"/>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a:endCxn id="7" idx="1"/>
          </p:cNvCxnSpPr>
          <p:nvPr/>
        </p:nvCxnSpPr>
        <p:spPr>
          <a:xfrm flipV="1">
            <a:off x="9377027" y="4367316"/>
            <a:ext cx="2036151" cy="126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39643" y="3516753"/>
            <a:ext cx="1458" cy="1820787"/>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7"/>
                <a:stretch>
                  <a:fillRect b="-13333"/>
                </a:stretch>
              </a:blipFill>
            </p:spPr>
            <p:txBody>
              <a:bodyPr/>
              <a:lstStyle/>
              <a:p>
                <a:r>
                  <a:rPr lang="en-US">
                    <a:noFill/>
                  </a:rPr>
                  <a:t> </a:t>
                </a:r>
              </a:p>
            </p:txBody>
          </p:sp>
        </mc:Fallback>
      </mc:AlternateContent>
      <p:pic>
        <p:nvPicPr>
          <p:cNvPr id="58" name="Picture 57" descr="Icon&#10;&#10;Description automatically generated">
            <a:extLst>
              <a:ext uri="{FF2B5EF4-FFF2-40B4-BE49-F238E27FC236}">
                <a16:creationId xmlns:a16="http://schemas.microsoft.com/office/drawing/2014/main" id="{3741033E-7EC2-7047-AD1D-33091B59C1EC}"/>
              </a:ext>
            </a:extLst>
          </p:cNvPr>
          <p:cNvPicPr>
            <a:picLocks noChangeAspect="1"/>
          </p:cNvPicPr>
          <p:nvPr/>
        </p:nvPicPr>
        <p:blipFill>
          <a:blip r:embed="rId8"/>
          <a:stretch>
            <a:fillRect/>
          </a:stretch>
        </p:blipFill>
        <p:spPr>
          <a:xfrm>
            <a:off x="9391043" y="5931225"/>
            <a:ext cx="1801347" cy="1801347"/>
          </a:xfrm>
          <a:prstGeom prst="rect">
            <a:avLst/>
          </a:prstGeom>
        </p:spPr>
      </p:pic>
      <p:sp>
        <p:nvSpPr>
          <p:cNvPr id="59" name="TextBox 58">
            <a:extLst>
              <a:ext uri="{FF2B5EF4-FFF2-40B4-BE49-F238E27FC236}">
                <a16:creationId xmlns:a16="http://schemas.microsoft.com/office/drawing/2014/main" id="{E6DCED51-4CE5-D644-BCD6-EC3F9E968C4C}"/>
              </a:ext>
            </a:extLst>
          </p:cNvPr>
          <p:cNvSpPr txBox="1"/>
          <p:nvPr/>
        </p:nvSpPr>
        <p:spPr>
          <a:xfrm>
            <a:off x="11264675"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60" name="Picture 59" descr="Logo, company name&#10;&#10;Description automatically generated">
            <a:extLst>
              <a:ext uri="{FF2B5EF4-FFF2-40B4-BE49-F238E27FC236}">
                <a16:creationId xmlns:a16="http://schemas.microsoft.com/office/drawing/2014/main" id="{0416722A-64B1-4B46-9547-7553DB38002F}"/>
              </a:ext>
            </a:extLst>
          </p:cNvPr>
          <p:cNvPicPr>
            <a:picLocks noChangeAspect="1"/>
          </p:cNvPicPr>
          <p:nvPr/>
        </p:nvPicPr>
        <p:blipFill>
          <a:blip r:embed="rId9"/>
          <a:stretch>
            <a:fillRect/>
          </a:stretch>
        </p:blipFill>
        <p:spPr>
          <a:xfrm>
            <a:off x="12341093" y="6388458"/>
            <a:ext cx="954107" cy="954107"/>
          </a:xfrm>
          <a:prstGeom prst="rect">
            <a:avLst/>
          </a:prstGeom>
        </p:spPr>
      </p:pic>
      <p:pic>
        <p:nvPicPr>
          <p:cNvPr id="61" name="Picture 60" descr="A picture containing cup&#10;&#10;Description automatically generated">
            <a:extLst>
              <a:ext uri="{FF2B5EF4-FFF2-40B4-BE49-F238E27FC236}">
                <a16:creationId xmlns:a16="http://schemas.microsoft.com/office/drawing/2014/main" id="{B2DC68C6-7B00-9F4B-BD3E-7ED552BAEC76}"/>
              </a:ext>
            </a:extLst>
          </p:cNvPr>
          <p:cNvPicPr>
            <a:picLocks noChangeAspect="1"/>
          </p:cNvPicPr>
          <p:nvPr/>
        </p:nvPicPr>
        <p:blipFill>
          <a:blip r:embed="rId10"/>
          <a:stretch>
            <a:fillRect/>
          </a:stretch>
        </p:blipFill>
        <p:spPr>
          <a:xfrm rot="699673">
            <a:off x="9914883" y="4898924"/>
            <a:ext cx="1277551" cy="1277551"/>
          </a:xfrm>
          <a:prstGeom prst="rect">
            <a:avLst/>
          </a:prstGeom>
        </p:spPr>
      </p:pic>
      <p:graphicFrame>
        <p:nvGraphicFramePr>
          <p:cNvPr id="63" name="Table 8">
            <a:extLst>
              <a:ext uri="{FF2B5EF4-FFF2-40B4-BE49-F238E27FC236}">
                <a16:creationId xmlns:a16="http://schemas.microsoft.com/office/drawing/2014/main" id="{7148A780-4CDF-5D4A-AEC1-11122CD9921C}"/>
              </a:ext>
            </a:extLst>
          </p:cNvPr>
          <p:cNvGraphicFramePr>
            <a:graphicFrameLocks noGrp="1"/>
          </p:cNvGraphicFramePr>
          <p:nvPr>
            <p:extLst>
              <p:ext uri="{D42A27DB-BD31-4B8C-83A1-F6EECF244321}">
                <p14:modId xmlns:p14="http://schemas.microsoft.com/office/powerpoint/2010/main" val="737744817"/>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0.08</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0.24</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0.09</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graphicFrame>
        <p:nvGraphicFramePr>
          <p:cNvPr id="64" name="Table 8">
            <a:extLst>
              <a:ext uri="{FF2B5EF4-FFF2-40B4-BE49-F238E27FC236}">
                <a16:creationId xmlns:a16="http://schemas.microsoft.com/office/drawing/2014/main" id="{84B2613B-E1C5-5A43-94B0-8F494416A9FE}"/>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81D7807-7F6C-BD42-A629-920F14BF477D}"/>
                  </a:ext>
                </a:extLst>
              </p:cNvPr>
              <p:cNvSpPr txBox="1"/>
              <p:nvPr/>
            </p:nvSpPr>
            <p:spPr>
              <a:xfrm>
                <a:off x="7709810" y="3128611"/>
                <a:ext cx="1717393"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oMath>
                  </m:oMathPara>
                </a14:m>
                <a:endParaRPr lang="en-US" dirty="0"/>
              </a:p>
            </p:txBody>
          </p:sp>
        </mc:Choice>
        <mc:Fallback xmlns="">
          <p:sp>
            <p:nvSpPr>
              <p:cNvPr id="65" name="TextBox 64">
                <a:extLst>
                  <a:ext uri="{FF2B5EF4-FFF2-40B4-BE49-F238E27FC236}">
                    <a16:creationId xmlns:a16="http://schemas.microsoft.com/office/drawing/2014/main" id="{581D7807-7F6C-BD42-A629-920F14BF477D}"/>
                  </a:ext>
                </a:extLst>
              </p:cNvPr>
              <p:cNvSpPr txBox="1">
                <a:spLocks noRot="1" noChangeAspect="1" noMove="1" noResize="1" noEditPoints="1" noAdjustHandles="1" noChangeArrowheads="1" noChangeShapeType="1" noTextEdit="1"/>
              </p:cNvSpPr>
              <p:nvPr/>
            </p:nvSpPr>
            <p:spPr>
              <a:xfrm>
                <a:off x="7709810" y="3128611"/>
                <a:ext cx="1717393" cy="424732"/>
              </a:xfrm>
              <a:prstGeom prst="rect">
                <a:avLst/>
              </a:prstGeom>
              <a:blipFill>
                <a:blip r:embed="rId14"/>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264ECC6-78E7-D545-93F0-61A25504AC95}"/>
                  </a:ext>
                </a:extLst>
              </p:cNvPr>
              <p:cNvSpPr txBox="1"/>
              <p:nvPr/>
            </p:nvSpPr>
            <p:spPr>
              <a:xfrm>
                <a:off x="9585688" y="3651728"/>
                <a:ext cx="1727076" cy="757130"/>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a:p>
                <a:pPr algn="ctr"/>
                <a:r>
                  <a:rPr lang="en-US" dirty="0"/>
                  <a:t>proportional  </a:t>
                </a:r>
              </a:p>
            </p:txBody>
          </p:sp>
        </mc:Choice>
        <mc:Fallback xmlns="">
          <p:sp>
            <p:nvSpPr>
              <p:cNvPr id="66" name="TextBox 65">
                <a:extLst>
                  <a:ext uri="{FF2B5EF4-FFF2-40B4-BE49-F238E27FC236}">
                    <a16:creationId xmlns:a16="http://schemas.microsoft.com/office/drawing/2014/main" id="{B264ECC6-78E7-D545-93F0-61A25504AC95}"/>
                  </a:ext>
                </a:extLst>
              </p:cNvPr>
              <p:cNvSpPr txBox="1">
                <a:spLocks noRot="1" noChangeAspect="1" noMove="1" noResize="1" noEditPoints="1" noAdjustHandles="1" noChangeArrowheads="1" noChangeShapeType="1" noTextEdit="1"/>
              </p:cNvSpPr>
              <p:nvPr/>
            </p:nvSpPr>
            <p:spPr>
              <a:xfrm>
                <a:off x="9585688" y="3651728"/>
                <a:ext cx="1727076" cy="757130"/>
              </a:xfrm>
              <a:prstGeom prst="rect">
                <a:avLst/>
              </a:prstGeom>
              <a:blipFill>
                <a:blip r:embed="rId15"/>
                <a:stretch>
                  <a:fillRect l="-3650" t="-4918" r="-4380"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F70ED25-DC3B-C946-9CFE-7109C635332B}"/>
                  </a:ext>
                </a:extLst>
              </p:cNvPr>
              <p:cNvSpPr/>
              <p:nvPr/>
            </p:nvSpPr>
            <p:spPr>
              <a:xfrm>
                <a:off x="1537080" y="3107418"/>
                <a:ext cx="1431289" cy="424732"/>
              </a:xfrm>
              <a:prstGeom prst="rect">
                <a:avLst/>
              </a:prstGeom>
            </p:spPr>
            <p:txBody>
              <a:bodyPr wrap="none">
                <a:spAutoFit/>
              </a:bodyPr>
              <a:lstStyle/>
              <a:p>
                <a:pPr algn="ctr"/>
                <a:r>
                  <a:rPr lang="en-US" dirty="0"/>
                  <a:t>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baseline="-25000" dirty="0">
                        <a:latin typeface="Cambria Math" panose="02040503050406030204" pitchFamily="18" charset="0"/>
                      </a:rPr>
                      <m:t>3</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1:2</m:t>
                        </m:r>
                      </m:sub>
                    </m:sSub>
                    <m:r>
                      <a:rPr lang="en-US" i="1" dirty="0">
                        <a:latin typeface="Cambria Math" panose="02040503050406030204" pitchFamily="18" charset="0"/>
                      </a:rPr>
                      <m:t>)</m:t>
                    </m:r>
                  </m:oMath>
                </a14:m>
                <a:endParaRPr lang="en-US" dirty="0"/>
              </a:p>
            </p:txBody>
          </p:sp>
        </mc:Choice>
        <mc:Fallback xmlns="">
          <p:sp>
            <p:nvSpPr>
              <p:cNvPr id="3" name="Rectangle 2">
                <a:extLst>
                  <a:ext uri="{FF2B5EF4-FFF2-40B4-BE49-F238E27FC236}">
                    <a16:creationId xmlns:a16="http://schemas.microsoft.com/office/drawing/2014/main" id="{2F70ED25-DC3B-C946-9CFE-7109C635332B}"/>
                  </a:ext>
                </a:extLst>
              </p:cNvPr>
              <p:cNvSpPr>
                <a:spLocks noRot="1" noChangeAspect="1" noMove="1" noResize="1" noEditPoints="1" noAdjustHandles="1" noChangeArrowheads="1" noChangeShapeType="1" noTextEdit="1"/>
              </p:cNvSpPr>
              <p:nvPr/>
            </p:nvSpPr>
            <p:spPr>
              <a:xfrm>
                <a:off x="1537080" y="3107418"/>
                <a:ext cx="1431289" cy="424732"/>
              </a:xfrm>
              <a:prstGeom prst="rect">
                <a:avLst/>
              </a:prstGeom>
              <a:blipFill>
                <a:blip r:embed="rId16"/>
                <a:stretch>
                  <a:fillRect r="-2632" b="-17647"/>
                </a:stretch>
              </a:blipFill>
            </p:spPr>
            <p:txBody>
              <a:bodyPr/>
              <a:lstStyle/>
              <a:p>
                <a:r>
                  <a:rPr lang="en-US">
                    <a:noFill/>
                  </a:rPr>
                  <a:t> </a:t>
                </a:r>
              </a:p>
            </p:txBody>
          </p:sp>
        </mc:Fallback>
      </mc:AlternateContent>
      <p:pic>
        <p:nvPicPr>
          <p:cNvPr id="51" name="Picture 2">
            <a:extLst>
              <a:ext uri="{FF2B5EF4-FFF2-40B4-BE49-F238E27FC236}">
                <a16:creationId xmlns:a16="http://schemas.microsoft.com/office/drawing/2014/main" id="{01318D5F-F53F-E94D-A5B1-ACDCE072EF3E}"/>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4E76A33F-DC53-E747-B904-3B6016EE665F}"/>
              </a:ext>
            </a:extLst>
          </p:cNvPr>
          <p:cNvSpPr/>
          <p:nvPr/>
        </p:nvSpPr>
        <p:spPr>
          <a:xfrm>
            <a:off x="519000" y="1755100"/>
            <a:ext cx="13624888" cy="6055792"/>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98009E4D-3691-034E-A9FB-7DA105E55A31}"/>
              </a:ext>
            </a:extLst>
          </p:cNvPr>
          <p:cNvCxnSpPr>
            <a:cxnSpLocks/>
          </p:cNvCxnSpPr>
          <p:nvPr/>
        </p:nvCxnSpPr>
        <p:spPr>
          <a:xfrm flipV="1">
            <a:off x="2439643" y="5313156"/>
            <a:ext cx="2873668" cy="2438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57" name="Table 8">
            <a:extLst>
              <a:ext uri="{FF2B5EF4-FFF2-40B4-BE49-F238E27FC236}">
                <a16:creationId xmlns:a16="http://schemas.microsoft.com/office/drawing/2014/main" id="{9BA5773B-7222-304A-9DB4-6F425D55F538}"/>
              </a:ext>
            </a:extLst>
          </p:cNvPr>
          <p:cNvGraphicFramePr>
            <a:graphicFrameLocks noGrp="1"/>
          </p:cNvGraphicFramePr>
          <p:nvPr>
            <p:extLst>
              <p:ext uri="{D42A27DB-BD31-4B8C-83A1-F6EECF244321}">
                <p14:modId xmlns:p14="http://schemas.microsoft.com/office/powerpoint/2010/main" val="792324284"/>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0.2</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0.8</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0.9</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C7989BD-2C1C-A747-998E-8B4938D34B78}"/>
                  </a:ext>
                </a:extLst>
              </p:cNvPr>
              <p:cNvSpPr/>
              <p:nvPr/>
            </p:nvSpPr>
            <p:spPr>
              <a:xfrm>
                <a:off x="1701914" y="5285323"/>
                <a:ext cx="1402756" cy="4247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b="0" i="1" dirty="0" smtClean="0">
                          <a:latin typeface="Cambria Math" panose="02040503050406030204" pitchFamily="18" charset="0"/>
                        </a:rPr>
                        <m:t>𝑎</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1:3</m:t>
                          </m:r>
                        </m:sub>
                      </m:sSub>
                      <m:r>
                        <a:rPr lang="en-US" i="1" dirty="0">
                          <a:latin typeface="Cambria Math" panose="02040503050406030204" pitchFamily="18" charset="0"/>
                        </a:rPr>
                        <m:t>)</m:t>
                      </m:r>
                    </m:oMath>
                  </m:oMathPara>
                </a14:m>
                <a:endParaRPr lang="en-US" dirty="0"/>
              </a:p>
            </p:txBody>
          </p:sp>
        </mc:Choice>
        <mc:Fallback xmlns="">
          <p:sp>
            <p:nvSpPr>
              <p:cNvPr id="5" name="Rectangle 4">
                <a:extLst>
                  <a:ext uri="{FF2B5EF4-FFF2-40B4-BE49-F238E27FC236}">
                    <a16:creationId xmlns:a16="http://schemas.microsoft.com/office/drawing/2014/main" id="{DC7989BD-2C1C-A747-998E-8B4938D34B78}"/>
                  </a:ext>
                </a:extLst>
              </p:cNvPr>
              <p:cNvSpPr>
                <a:spLocks noRot="1" noChangeAspect="1" noMove="1" noResize="1" noEditPoints="1" noAdjustHandles="1" noChangeArrowheads="1" noChangeShapeType="1" noTextEdit="1"/>
              </p:cNvSpPr>
              <p:nvPr/>
            </p:nvSpPr>
            <p:spPr>
              <a:xfrm>
                <a:off x="1701914" y="5285323"/>
                <a:ext cx="1402756" cy="424732"/>
              </a:xfrm>
              <a:prstGeom prst="rect">
                <a:avLst/>
              </a:prstGeom>
              <a:blipFill>
                <a:blip r:embed="rId20"/>
                <a:stretch>
                  <a:fillRect l="-2679" b="-20588"/>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33C51DC2-E67B-9E4B-9AA1-B1F31B7F14E0}"/>
              </a:ext>
            </a:extLst>
          </p:cNvPr>
          <p:cNvGrpSpPr/>
          <p:nvPr/>
        </p:nvGrpSpPr>
        <p:grpSpPr>
          <a:xfrm>
            <a:off x="3425267" y="4591475"/>
            <a:ext cx="720821" cy="1070910"/>
            <a:chOff x="2828864" y="3693636"/>
            <a:chExt cx="1801391" cy="2833648"/>
          </a:xfrm>
        </p:grpSpPr>
        <p:pic>
          <p:nvPicPr>
            <p:cNvPr id="50" name="Picture 49" descr="Icon&#10;&#10;Description automatically generated">
              <a:extLst>
                <a:ext uri="{FF2B5EF4-FFF2-40B4-BE49-F238E27FC236}">
                  <a16:creationId xmlns:a16="http://schemas.microsoft.com/office/drawing/2014/main" id="{B40375B2-B2ED-464C-904B-CC8FA4A20094}"/>
                </a:ext>
              </a:extLst>
            </p:cNvPr>
            <p:cNvPicPr>
              <a:picLocks noChangeAspect="1"/>
            </p:cNvPicPr>
            <p:nvPr/>
          </p:nvPicPr>
          <p:blipFill>
            <a:blip r:embed="rId8"/>
            <a:stretch>
              <a:fillRect/>
            </a:stretch>
          </p:blipFill>
          <p:spPr>
            <a:xfrm>
              <a:off x="2828864" y="4725937"/>
              <a:ext cx="1801347" cy="1801347"/>
            </a:xfrm>
            <a:prstGeom prst="rect">
              <a:avLst/>
            </a:prstGeom>
          </p:spPr>
        </p:pic>
        <p:pic>
          <p:nvPicPr>
            <p:cNvPr id="52" name="Picture 51" descr="A picture containing cup&#10;&#10;Description automatically generated">
              <a:extLst>
                <a:ext uri="{FF2B5EF4-FFF2-40B4-BE49-F238E27FC236}">
                  <a16:creationId xmlns:a16="http://schemas.microsoft.com/office/drawing/2014/main" id="{CF3BD00D-C53A-7843-8513-2A9418F668B8}"/>
                </a:ext>
              </a:extLst>
            </p:cNvPr>
            <p:cNvPicPr>
              <a:picLocks noChangeAspect="1"/>
            </p:cNvPicPr>
            <p:nvPr/>
          </p:nvPicPr>
          <p:blipFill>
            <a:blip r:embed="rId10"/>
            <a:stretch>
              <a:fillRect/>
            </a:stretch>
          </p:blipFill>
          <p:spPr>
            <a:xfrm rot="699673">
              <a:off x="3352704" y="3693636"/>
              <a:ext cx="1277551" cy="1277551"/>
            </a:xfrm>
            <a:prstGeom prst="rect">
              <a:avLst/>
            </a:prstGeom>
          </p:spPr>
        </p:pic>
      </p:grpSp>
      <p:sp>
        <p:nvSpPr>
          <p:cNvPr id="54" name="Title 1">
            <a:extLst>
              <a:ext uri="{FF2B5EF4-FFF2-40B4-BE49-F238E27FC236}">
                <a16:creationId xmlns:a16="http://schemas.microsoft.com/office/drawing/2014/main" id="{D306A5B1-71C8-4A49-B512-48838E113EFD}"/>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grpSp>
        <p:nvGrpSpPr>
          <p:cNvPr id="48" name="Group 47">
            <a:extLst>
              <a:ext uri="{FF2B5EF4-FFF2-40B4-BE49-F238E27FC236}">
                <a16:creationId xmlns:a16="http://schemas.microsoft.com/office/drawing/2014/main" id="{0709CFF4-C4F8-F645-9E51-62C6D66950F7}"/>
              </a:ext>
            </a:extLst>
          </p:cNvPr>
          <p:cNvGrpSpPr/>
          <p:nvPr/>
        </p:nvGrpSpPr>
        <p:grpSpPr>
          <a:xfrm>
            <a:off x="2826127" y="4276743"/>
            <a:ext cx="1970220" cy="1852939"/>
            <a:chOff x="2650309" y="5775932"/>
            <a:chExt cx="1970220" cy="1852939"/>
          </a:xfrm>
        </p:grpSpPr>
        <p:grpSp>
          <p:nvGrpSpPr>
            <p:cNvPr id="49" name="Group 48">
              <a:extLst>
                <a:ext uri="{FF2B5EF4-FFF2-40B4-BE49-F238E27FC236}">
                  <a16:creationId xmlns:a16="http://schemas.microsoft.com/office/drawing/2014/main" id="{42D6397E-5429-7E46-A9D2-9CFA87F438E8}"/>
                </a:ext>
              </a:extLst>
            </p:cNvPr>
            <p:cNvGrpSpPr/>
            <p:nvPr/>
          </p:nvGrpSpPr>
          <p:grpSpPr>
            <a:xfrm>
              <a:off x="3249449" y="6090664"/>
              <a:ext cx="720821" cy="1070910"/>
              <a:chOff x="2828864" y="3693636"/>
              <a:chExt cx="1801391" cy="2833648"/>
            </a:xfrm>
          </p:grpSpPr>
          <p:pic>
            <p:nvPicPr>
              <p:cNvPr id="55" name="Picture 54" descr="Icon&#10;&#10;Description automatically generated">
                <a:extLst>
                  <a:ext uri="{FF2B5EF4-FFF2-40B4-BE49-F238E27FC236}">
                    <a16:creationId xmlns:a16="http://schemas.microsoft.com/office/drawing/2014/main" id="{9BF7ABC8-0D84-6849-B1AD-5183CDFB4412}"/>
                  </a:ext>
                </a:extLst>
              </p:cNvPr>
              <p:cNvPicPr>
                <a:picLocks noChangeAspect="1"/>
              </p:cNvPicPr>
              <p:nvPr/>
            </p:nvPicPr>
            <p:blipFill>
              <a:blip r:embed="rId8"/>
              <a:stretch>
                <a:fillRect/>
              </a:stretch>
            </p:blipFill>
            <p:spPr>
              <a:xfrm>
                <a:off x="2828864" y="4725937"/>
                <a:ext cx="1801347" cy="1801347"/>
              </a:xfrm>
              <a:prstGeom prst="rect">
                <a:avLst/>
              </a:prstGeom>
            </p:spPr>
          </p:pic>
          <p:pic>
            <p:nvPicPr>
              <p:cNvPr id="56" name="Picture 55" descr="A picture containing cup&#10;&#10;Description automatically generated">
                <a:extLst>
                  <a:ext uri="{FF2B5EF4-FFF2-40B4-BE49-F238E27FC236}">
                    <a16:creationId xmlns:a16="http://schemas.microsoft.com/office/drawing/2014/main" id="{33F1B9F7-35F3-6A42-9FE2-36F38855CE5D}"/>
                  </a:ext>
                </a:extLst>
              </p:cNvPr>
              <p:cNvPicPr>
                <a:picLocks noChangeAspect="1"/>
              </p:cNvPicPr>
              <p:nvPr/>
            </p:nvPicPr>
            <p:blipFill>
              <a:blip r:embed="rId10"/>
              <a:stretch>
                <a:fillRect/>
              </a:stretch>
            </p:blipFill>
            <p:spPr>
              <a:xfrm rot="699673">
                <a:off x="3352704" y="3693636"/>
                <a:ext cx="1277551" cy="1277551"/>
              </a:xfrm>
              <a:prstGeom prst="rect">
                <a:avLst/>
              </a:prstGeom>
            </p:spPr>
          </p:pic>
        </p:grpSp>
        <p:pic>
          <p:nvPicPr>
            <p:cNvPr id="53" name="Picture 52" descr="Icon&#10;&#10;Description automatically generated">
              <a:extLst>
                <a:ext uri="{FF2B5EF4-FFF2-40B4-BE49-F238E27FC236}">
                  <a16:creationId xmlns:a16="http://schemas.microsoft.com/office/drawing/2014/main" id="{49AF979C-9252-BA4E-8E55-71B4F766165C}"/>
                </a:ext>
              </a:extLst>
            </p:cNvPr>
            <p:cNvPicPr>
              <a:picLocks noChangeAspect="1"/>
            </p:cNvPicPr>
            <p:nvPr/>
          </p:nvPicPr>
          <p:blipFill rotWithShape="1">
            <a:blip r:embed="rId21"/>
            <a:srcRect b="5953"/>
            <a:stretch/>
          </p:blipFill>
          <p:spPr>
            <a:xfrm>
              <a:off x="2650309" y="5775932"/>
              <a:ext cx="1970220" cy="1852939"/>
            </a:xfrm>
            <a:prstGeom prst="rect">
              <a:avLst/>
            </a:prstGeom>
          </p:spPr>
        </p:pic>
      </p:grpSp>
    </p:spTree>
    <p:extLst>
      <p:ext uri="{BB962C8B-B14F-4D97-AF65-F5344CB8AC3E}">
        <p14:creationId xmlns:p14="http://schemas.microsoft.com/office/powerpoint/2010/main" val="26576690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cxnSp>
        <p:nvCxnSpPr>
          <p:cNvPr id="4" name="Straight Arrow Connector 3">
            <a:extLst>
              <a:ext uri="{FF2B5EF4-FFF2-40B4-BE49-F238E27FC236}">
                <a16:creationId xmlns:a16="http://schemas.microsoft.com/office/drawing/2014/main" id="{98009E4D-3691-034E-A9FB-7DA105E55A31}"/>
              </a:ext>
            </a:extLst>
          </p:cNvPr>
          <p:cNvCxnSpPr>
            <a:cxnSpLocks/>
          </p:cNvCxnSpPr>
          <p:nvPr/>
        </p:nvCxnSpPr>
        <p:spPr>
          <a:xfrm flipV="1">
            <a:off x="2439643" y="5313156"/>
            <a:ext cx="2873668" cy="2438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2665960940"/>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p:graphicFrame>
        <p:nvGraphicFramePr>
          <p:cNvPr id="7" name="Table 20">
            <a:extLst>
              <a:ext uri="{FF2B5EF4-FFF2-40B4-BE49-F238E27FC236}">
                <a16:creationId xmlns:a16="http://schemas.microsoft.com/office/drawing/2014/main" id="{4C55BCF6-4D40-A14A-849B-6779924E24D1}"/>
              </a:ext>
            </a:extLst>
          </p:cNvPr>
          <p:cNvGraphicFramePr>
            <a:graphicFrameLocks noGrp="1"/>
          </p:cNvGraphicFramePr>
          <p:nvPr>
            <p:extLst>
              <p:ext uri="{D42A27DB-BD31-4B8C-83A1-F6EECF244321}">
                <p14:modId xmlns:p14="http://schemas.microsoft.com/office/powerpoint/2010/main" val="1736698847"/>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5"/>
                <a:stretch>
                  <a:fillRect b="-13333"/>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094DCDB-D3EA-2F41-B254-0930EC1778A5}"/>
              </a:ext>
            </a:extLst>
          </p:cNvPr>
          <p:cNvCxnSpPr>
            <a:cxnSpLocks/>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a:endCxn id="7" idx="1"/>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39643" y="3516753"/>
            <a:ext cx="1458" cy="1820787"/>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7"/>
                <a:stretch>
                  <a:fillRect b="-13333"/>
                </a:stretch>
              </a:blipFill>
            </p:spPr>
            <p:txBody>
              <a:bodyPr/>
              <a:lstStyle/>
              <a:p>
                <a:r>
                  <a:rPr lang="en-US">
                    <a:noFill/>
                  </a:rPr>
                  <a:t> </a:t>
                </a:r>
              </a:p>
            </p:txBody>
          </p:sp>
        </mc:Fallback>
      </mc:AlternateContent>
      <p:pic>
        <p:nvPicPr>
          <p:cNvPr id="58" name="Picture 57" descr="Icon&#10;&#10;Description automatically generated">
            <a:extLst>
              <a:ext uri="{FF2B5EF4-FFF2-40B4-BE49-F238E27FC236}">
                <a16:creationId xmlns:a16="http://schemas.microsoft.com/office/drawing/2014/main" id="{3741033E-7EC2-7047-AD1D-33091B59C1EC}"/>
              </a:ext>
            </a:extLst>
          </p:cNvPr>
          <p:cNvPicPr>
            <a:picLocks noChangeAspect="1"/>
          </p:cNvPicPr>
          <p:nvPr/>
        </p:nvPicPr>
        <p:blipFill>
          <a:blip r:embed="rId8"/>
          <a:stretch>
            <a:fillRect/>
          </a:stretch>
        </p:blipFill>
        <p:spPr>
          <a:xfrm>
            <a:off x="9391043" y="5931225"/>
            <a:ext cx="1801347" cy="1801347"/>
          </a:xfrm>
          <a:prstGeom prst="rect">
            <a:avLst/>
          </a:prstGeom>
        </p:spPr>
      </p:pic>
      <p:sp>
        <p:nvSpPr>
          <p:cNvPr id="59" name="TextBox 58">
            <a:extLst>
              <a:ext uri="{FF2B5EF4-FFF2-40B4-BE49-F238E27FC236}">
                <a16:creationId xmlns:a16="http://schemas.microsoft.com/office/drawing/2014/main" id="{E6DCED51-4CE5-D644-BCD6-EC3F9E968C4C}"/>
              </a:ext>
            </a:extLst>
          </p:cNvPr>
          <p:cNvSpPr txBox="1"/>
          <p:nvPr/>
        </p:nvSpPr>
        <p:spPr>
          <a:xfrm>
            <a:off x="11264675"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60" name="Picture 59" descr="Logo, company name&#10;&#10;Description automatically generated">
            <a:extLst>
              <a:ext uri="{FF2B5EF4-FFF2-40B4-BE49-F238E27FC236}">
                <a16:creationId xmlns:a16="http://schemas.microsoft.com/office/drawing/2014/main" id="{0416722A-64B1-4B46-9547-7553DB38002F}"/>
              </a:ext>
            </a:extLst>
          </p:cNvPr>
          <p:cNvPicPr>
            <a:picLocks noChangeAspect="1"/>
          </p:cNvPicPr>
          <p:nvPr/>
        </p:nvPicPr>
        <p:blipFill>
          <a:blip r:embed="rId9"/>
          <a:stretch>
            <a:fillRect/>
          </a:stretch>
        </p:blipFill>
        <p:spPr>
          <a:xfrm>
            <a:off x="12341093" y="6388458"/>
            <a:ext cx="954107" cy="954107"/>
          </a:xfrm>
          <a:prstGeom prst="rect">
            <a:avLst/>
          </a:prstGeom>
        </p:spPr>
      </p:pic>
      <p:pic>
        <p:nvPicPr>
          <p:cNvPr id="61" name="Picture 60" descr="A picture containing cup&#10;&#10;Description automatically generated">
            <a:extLst>
              <a:ext uri="{FF2B5EF4-FFF2-40B4-BE49-F238E27FC236}">
                <a16:creationId xmlns:a16="http://schemas.microsoft.com/office/drawing/2014/main" id="{B2DC68C6-7B00-9F4B-BD3E-7ED552BAEC76}"/>
              </a:ext>
            </a:extLst>
          </p:cNvPr>
          <p:cNvPicPr>
            <a:picLocks noChangeAspect="1"/>
          </p:cNvPicPr>
          <p:nvPr/>
        </p:nvPicPr>
        <p:blipFill>
          <a:blip r:embed="rId10"/>
          <a:stretch>
            <a:fillRect/>
          </a:stretch>
        </p:blipFill>
        <p:spPr>
          <a:xfrm rot="699673">
            <a:off x="9914883" y="4898924"/>
            <a:ext cx="1277551" cy="1277551"/>
          </a:xfrm>
          <a:prstGeom prst="rect">
            <a:avLst/>
          </a:prstGeom>
        </p:spPr>
      </p:pic>
      <p:grpSp>
        <p:nvGrpSpPr>
          <p:cNvPr id="23" name="Group 22">
            <a:extLst>
              <a:ext uri="{FF2B5EF4-FFF2-40B4-BE49-F238E27FC236}">
                <a16:creationId xmlns:a16="http://schemas.microsoft.com/office/drawing/2014/main" id="{E863C6C8-CBD0-114C-AEF5-307A525E8811}"/>
              </a:ext>
            </a:extLst>
          </p:cNvPr>
          <p:cNvGrpSpPr/>
          <p:nvPr/>
        </p:nvGrpSpPr>
        <p:grpSpPr>
          <a:xfrm>
            <a:off x="2826127" y="4276743"/>
            <a:ext cx="1970220" cy="1852939"/>
            <a:chOff x="2650309" y="5775932"/>
            <a:chExt cx="1970220" cy="1852939"/>
          </a:xfrm>
        </p:grpSpPr>
        <p:grpSp>
          <p:nvGrpSpPr>
            <p:cNvPr id="36" name="Group 35">
              <a:extLst>
                <a:ext uri="{FF2B5EF4-FFF2-40B4-BE49-F238E27FC236}">
                  <a16:creationId xmlns:a16="http://schemas.microsoft.com/office/drawing/2014/main" id="{EA7CEE74-02AF-3047-8200-FE7D1E05CA7F}"/>
                </a:ext>
              </a:extLst>
            </p:cNvPr>
            <p:cNvGrpSpPr/>
            <p:nvPr/>
          </p:nvGrpSpPr>
          <p:grpSpPr>
            <a:xfrm>
              <a:off x="3249449" y="6090664"/>
              <a:ext cx="720821" cy="1070910"/>
              <a:chOff x="2828864" y="3693636"/>
              <a:chExt cx="1801391" cy="2833648"/>
            </a:xfrm>
          </p:grpSpPr>
          <p:pic>
            <p:nvPicPr>
              <p:cNvPr id="48" name="Picture 47" descr="Icon&#10;&#10;Description automatically generated">
                <a:extLst>
                  <a:ext uri="{FF2B5EF4-FFF2-40B4-BE49-F238E27FC236}">
                    <a16:creationId xmlns:a16="http://schemas.microsoft.com/office/drawing/2014/main" id="{7D81597C-4F7B-2043-B5FD-F627DF1FA7E5}"/>
                  </a:ext>
                </a:extLst>
              </p:cNvPr>
              <p:cNvPicPr>
                <a:picLocks noChangeAspect="1"/>
              </p:cNvPicPr>
              <p:nvPr/>
            </p:nvPicPr>
            <p:blipFill>
              <a:blip r:embed="rId8"/>
              <a:stretch>
                <a:fillRect/>
              </a:stretch>
            </p:blipFill>
            <p:spPr>
              <a:xfrm>
                <a:off x="2828864" y="4725937"/>
                <a:ext cx="1801347" cy="1801347"/>
              </a:xfrm>
              <a:prstGeom prst="rect">
                <a:avLst/>
              </a:prstGeom>
            </p:spPr>
          </p:pic>
          <p:pic>
            <p:nvPicPr>
              <p:cNvPr id="49" name="Picture 48" descr="A picture containing cup&#10;&#10;Description automatically generated">
                <a:extLst>
                  <a:ext uri="{FF2B5EF4-FFF2-40B4-BE49-F238E27FC236}">
                    <a16:creationId xmlns:a16="http://schemas.microsoft.com/office/drawing/2014/main" id="{86012716-DD2A-2742-96B3-666C4F46C977}"/>
                  </a:ext>
                </a:extLst>
              </p:cNvPr>
              <p:cNvPicPr>
                <a:picLocks noChangeAspect="1"/>
              </p:cNvPicPr>
              <p:nvPr/>
            </p:nvPicPr>
            <p:blipFill>
              <a:blip r:embed="rId10"/>
              <a:stretch>
                <a:fillRect/>
              </a:stretch>
            </p:blipFill>
            <p:spPr>
              <a:xfrm rot="699673">
                <a:off x="3352704" y="3693636"/>
                <a:ext cx="1277551" cy="1277551"/>
              </a:xfrm>
              <a:prstGeom prst="rect">
                <a:avLst/>
              </a:prstGeom>
            </p:spPr>
          </p:pic>
        </p:grpSp>
        <p:pic>
          <p:nvPicPr>
            <p:cNvPr id="56" name="Picture 55" descr="Icon&#10;&#10;Description automatically generated">
              <a:extLst>
                <a:ext uri="{FF2B5EF4-FFF2-40B4-BE49-F238E27FC236}">
                  <a16:creationId xmlns:a16="http://schemas.microsoft.com/office/drawing/2014/main" id="{7791C89D-AC78-8440-8FE4-49E344DA11E0}"/>
                </a:ext>
              </a:extLst>
            </p:cNvPr>
            <p:cNvPicPr>
              <a:picLocks noChangeAspect="1"/>
            </p:cNvPicPr>
            <p:nvPr/>
          </p:nvPicPr>
          <p:blipFill rotWithShape="1">
            <a:blip r:embed="rId11"/>
            <a:srcRect b="5953"/>
            <a:stretch/>
          </p:blipFill>
          <p:spPr>
            <a:xfrm>
              <a:off x="2650309" y="5775932"/>
              <a:ext cx="1970220" cy="1852939"/>
            </a:xfrm>
            <a:prstGeom prst="rect">
              <a:avLst/>
            </a:prstGeom>
          </p:spPr>
        </p:pic>
      </p:grpSp>
      <p:graphicFrame>
        <p:nvGraphicFramePr>
          <p:cNvPr id="57" name="Table 8">
            <a:extLst>
              <a:ext uri="{FF2B5EF4-FFF2-40B4-BE49-F238E27FC236}">
                <a16:creationId xmlns:a16="http://schemas.microsoft.com/office/drawing/2014/main" id="{9BA5773B-7222-304A-9DB4-6F425D55F538}"/>
              </a:ext>
            </a:extLst>
          </p:cNvPr>
          <p:cNvGraphicFramePr>
            <a:graphicFrameLocks noGrp="1"/>
          </p:cNvGraphicFramePr>
          <p:nvPr>
            <p:extLst>
              <p:ext uri="{D42A27DB-BD31-4B8C-83A1-F6EECF244321}">
                <p14:modId xmlns:p14="http://schemas.microsoft.com/office/powerpoint/2010/main" val="3581942628"/>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0.2</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0.8</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0.9</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63" name="Table 8">
            <a:extLst>
              <a:ext uri="{FF2B5EF4-FFF2-40B4-BE49-F238E27FC236}">
                <a16:creationId xmlns:a16="http://schemas.microsoft.com/office/drawing/2014/main" id="{7148A780-4CDF-5D4A-AEC1-11122CD9921C}"/>
              </a:ext>
            </a:extLst>
          </p:cNvPr>
          <p:cNvGraphicFramePr>
            <a:graphicFrameLocks noGrp="1"/>
          </p:cNvGraphicFramePr>
          <p:nvPr>
            <p:extLst>
              <p:ext uri="{D42A27DB-BD31-4B8C-83A1-F6EECF244321}">
                <p14:modId xmlns:p14="http://schemas.microsoft.com/office/powerpoint/2010/main" val="650857356"/>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0.08</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0.24</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0.09</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graphicFrame>
        <p:nvGraphicFramePr>
          <p:cNvPr id="64" name="Table 8">
            <a:extLst>
              <a:ext uri="{FF2B5EF4-FFF2-40B4-BE49-F238E27FC236}">
                <a16:creationId xmlns:a16="http://schemas.microsoft.com/office/drawing/2014/main" id="{84B2613B-E1C5-5A43-94B0-8F494416A9FE}"/>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81D7807-7F6C-BD42-A629-920F14BF477D}"/>
                  </a:ext>
                </a:extLst>
              </p:cNvPr>
              <p:cNvSpPr txBox="1"/>
              <p:nvPr/>
            </p:nvSpPr>
            <p:spPr>
              <a:xfrm>
                <a:off x="7709810" y="3128611"/>
                <a:ext cx="1717393"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oMath>
                  </m:oMathPara>
                </a14:m>
                <a:endParaRPr lang="en-US" dirty="0"/>
              </a:p>
            </p:txBody>
          </p:sp>
        </mc:Choice>
        <mc:Fallback xmlns="">
          <p:sp>
            <p:nvSpPr>
              <p:cNvPr id="65" name="TextBox 64">
                <a:extLst>
                  <a:ext uri="{FF2B5EF4-FFF2-40B4-BE49-F238E27FC236}">
                    <a16:creationId xmlns:a16="http://schemas.microsoft.com/office/drawing/2014/main" id="{581D7807-7F6C-BD42-A629-920F14BF477D}"/>
                  </a:ext>
                </a:extLst>
              </p:cNvPr>
              <p:cNvSpPr txBox="1">
                <a:spLocks noRot="1" noChangeAspect="1" noMove="1" noResize="1" noEditPoints="1" noAdjustHandles="1" noChangeArrowheads="1" noChangeShapeType="1" noTextEdit="1"/>
              </p:cNvSpPr>
              <p:nvPr/>
            </p:nvSpPr>
            <p:spPr>
              <a:xfrm>
                <a:off x="7709810" y="3128611"/>
                <a:ext cx="1717393" cy="424732"/>
              </a:xfrm>
              <a:prstGeom prst="rect">
                <a:avLst/>
              </a:prstGeom>
              <a:blipFill>
                <a:blip r:embed="rId14"/>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264ECC6-78E7-D545-93F0-61A25504AC95}"/>
                  </a:ext>
                </a:extLst>
              </p:cNvPr>
              <p:cNvSpPr txBox="1"/>
              <p:nvPr/>
            </p:nvSpPr>
            <p:spPr>
              <a:xfrm>
                <a:off x="9585688" y="3651728"/>
                <a:ext cx="1727076" cy="757130"/>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a:p>
                <a:pPr algn="ctr"/>
                <a:r>
                  <a:rPr lang="en-US" dirty="0"/>
                  <a:t>proportional  </a:t>
                </a:r>
              </a:p>
            </p:txBody>
          </p:sp>
        </mc:Choice>
        <mc:Fallback xmlns="">
          <p:sp>
            <p:nvSpPr>
              <p:cNvPr id="66" name="TextBox 65">
                <a:extLst>
                  <a:ext uri="{FF2B5EF4-FFF2-40B4-BE49-F238E27FC236}">
                    <a16:creationId xmlns:a16="http://schemas.microsoft.com/office/drawing/2014/main" id="{B264ECC6-78E7-D545-93F0-61A25504AC95}"/>
                  </a:ext>
                </a:extLst>
              </p:cNvPr>
              <p:cNvSpPr txBox="1">
                <a:spLocks noRot="1" noChangeAspect="1" noMove="1" noResize="1" noEditPoints="1" noAdjustHandles="1" noChangeArrowheads="1" noChangeShapeType="1" noTextEdit="1"/>
              </p:cNvSpPr>
              <p:nvPr/>
            </p:nvSpPr>
            <p:spPr>
              <a:xfrm>
                <a:off x="9585688" y="3651728"/>
                <a:ext cx="1727076" cy="757130"/>
              </a:xfrm>
              <a:prstGeom prst="rect">
                <a:avLst/>
              </a:prstGeom>
              <a:blipFill>
                <a:blip r:embed="rId15"/>
                <a:stretch>
                  <a:fillRect l="-3650" t="-4918" r="-4380"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F70ED25-DC3B-C946-9CFE-7109C635332B}"/>
                  </a:ext>
                </a:extLst>
              </p:cNvPr>
              <p:cNvSpPr/>
              <p:nvPr/>
            </p:nvSpPr>
            <p:spPr>
              <a:xfrm>
                <a:off x="1537080" y="3107418"/>
                <a:ext cx="1431289" cy="424732"/>
              </a:xfrm>
              <a:prstGeom prst="rect">
                <a:avLst/>
              </a:prstGeom>
            </p:spPr>
            <p:txBody>
              <a:bodyPr wrap="none">
                <a:spAutoFit/>
              </a:bodyPr>
              <a:lstStyle/>
              <a:p>
                <a:pPr algn="ctr"/>
                <a:r>
                  <a:rPr lang="en-US" dirty="0"/>
                  <a:t>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baseline="-25000" dirty="0">
                        <a:latin typeface="Cambria Math" panose="02040503050406030204" pitchFamily="18" charset="0"/>
                      </a:rPr>
                      <m:t>3</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1:2</m:t>
                        </m:r>
                      </m:sub>
                    </m:sSub>
                    <m:r>
                      <a:rPr lang="en-US" i="1" dirty="0">
                        <a:latin typeface="Cambria Math" panose="02040503050406030204" pitchFamily="18" charset="0"/>
                      </a:rPr>
                      <m:t>)</m:t>
                    </m:r>
                  </m:oMath>
                </a14:m>
                <a:endParaRPr lang="en-US" dirty="0"/>
              </a:p>
            </p:txBody>
          </p:sp>
        </mc:Choice>
        <mc:Fallback xmlns="">
          <p:sp>
            <p:nvSpPr>
              <p:cNvPr id="3" name="Rectangle 2">
                <a:extLst>
                  <a:ext uri="{FF2B5EF4-FFF2-40B4-BE49-F238E27FC236}">
                    <a16:creationId xmlns:a16="http://schemas.microsoft.com/office/drawing/2014/main" id="{2F70ED25-DC3B-C946-9CFE-7109C635332B}"/>
                  </a:ext>
                </a:extLst>
              </p:cNvPr>
              <p:cNvSpPr>
                <a:spLocks noRot="1" noChangeAspect="1" noMove="1" noResize="1" noEditPoints="1" noAdjustHandles="1" noChangeArrowheads="1" noChangeShapeType="1" noTextEdit="1"/>
              </p:cNvSpPr>
              <p:nvPr/>
            </p:nvSpPr>
            <p:spPr>
              <a:xfrm>
                <a:off x="1537080" y="3107418"/>
                <a:ext cx="1431289" cy="424732"/>
              </a:xfrm>
              <a:prstGeom prst="rect">
                <a:avLst/>
              </a:prstGeom>
              <a:blipFill>
                <a:blip r:embed="rId16"/>
                <a:stretch>
                  <a:fillRect r="-263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C7989BD-2C1C-A747-998E-8B4938D34B78}"/>
                  </a:ext>
                </a:extLst>
              </p:cNvPr>
              <p:cNvSpPr/>
              <p:nvPr/>
            </p:nvSpPr>
            <p:spPr>
              <a:xfrm>
                <a:off x="1701915" y="5285323"/>
                <a:ext cx="1402755" cy="4247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 </m:t>
                      </m:r>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1:3</m:t>
                          </m:r>
                        </m:sub>
                      </m:sSub>
                      <m:r>
                        <a:rPr lang="en-US" i="1" dirty="0">
                          <a:latin typeface="Cambria Math" panose="02040503050406030204" pitchFamily="18" charset="0"/>
                        </a:rPr>
                        <m:t>)</m:t>
                      </m:r>
                    </m:oMath>
                  </m:oMathPara>
                </a14:m>
                <a:endParaRPr lang="en-US" dirty="0"/>
              </a:p>
            </p:txBody>
          </p:sp>
        </mc:Choice>
        <mc:Fallback xmlns="">
          <p:sp>
            <p:nvSpPr>
              <p:cNvPr id="5" name="Rectangle 4">
                <a:extLst>
                  <a:ext uri="{FF2B5EF4-FFF2-40B4-BE49-F238E27FC236}">
                    <a16:creationId xmlns:a16="http://schemas.microsoft.com/office/drawing/2014/main" id="{DC7989BD-2C1C-A747-998E-8B4938D34B78}"/>
                  </a:ext>
                </a:extLst>
              </p:cNvPr>
              <p:cNvSpPr>
                <a:spLocks noRot="1" noChangeAspect="1" noMove="1" noResize="1" noEditPoints="1" noAdjustHandles="1" noChangeArrowheads="1" noChangeShapeType="1" noTextEdit="1"/>
              </p:cNvSpPr>
              <p:nvPr/>
            </p:nvSpPr>
            <p:spPr>
              <a:xfrm>
                <a:off x="1701915" y="5285323"/>
                <a:ext cx="1402755" cy="424732"/>
              </a:xfrm>
              <a:prstGeom prst="rect">
                <a:avLst/>
              </a:prstGeom>
              <a:blipFill>
                <a:blip r:embed="rId17"/>
                <a:stretch>
                  <a:fillRect l="-2679" b="-20588"/>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EB839EFB-62D2-1C44-9A29-E6F5D40B1791}"/>
              </a:ext>
            </a:extLst>
          </p:cNvPr>
          <p:cNvSpPr/>
          <p:nvPr/>
        </p:nvSpPr>
        <p:spPr>
          <a:xfrm>
            <a:off x="2199958" y="1599991"/>
            <a:ext cx="10018824" cy="750398"/>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ectangle 50">
            <a:extLst>
              <a:ext uri="{FF2B5EF4-FFF2-40B4-BE49-F238E27FC236}">
                <a16:creationId xmlns:a16="http://schemas.microsoft.com/office/drawing/2014/main" id="{D9A97A75-3A6C-5647-B4CA-EC04557BC8D5}"/>
              </a:ext>
            </a:extLst>
          </p:cNvPr>
          <p:cNvSpPr/>
          <p:nvPr/>
        </p:nvSpPr>
        <p:spPr>
          <a:xfrm>
            <a:off x="9377027" y="2514566"/>
            <a:ext cx="4827095" cy="5257409"/>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4" name="Picture 2">
            <a:extLst>
              <a:ext uri="{FF2B5EF4-FFF2-40B4-BE49-F238E27FC236}">
                <a16:creationId xmlns:a16="http://schemas.microsoft.com/office/drawing/2014/main" id="{DE4FFB6D-6CCE-7940-A6A6-AA03CF5A9B33}"/>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29749FB5-2A19-724A-B996-D9F5DE7DD2D8}"/>
              </a:ext>
            </a:extLst>
          </p:cNvPr>
          <p:cNvSpPr/>
          <p:nvPr/>
        </p:nvSpPr>
        <p:spPr>
          <a:xfrm>
            <a:off x="481808" y="2271452"/>
            <a:ext cx="4831304" cy="4780539"/>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869397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a:extLst>
              <a:ext uri="{FF2B5EF4-FFF2-40B4-BE49-F238E27FC236}">
                <a16:creationId xmlns:a16="http://schemas.microsoft.com/office/drawing/2014/main" id="{3094DCDB-D3EA-2F41-B254-0930EC1778A5}"/>
              </a:ext>
            </a:extLst>
          </p:cNvPr>
          <p:cNvCxnSpPr>
            <a:cxnSpLocks/>
          </p:cNvCxnSpPr>
          <p:nvPr/>
        </p:nvCxnSpPr>
        <p:spPr>
          <a:xfrm flipV="1">
            <a:off x="2451114" y="3529233"/>
            <a:ext cx="2869823" cy="0"/>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pic>
        <p:nvPicPr>
          <p:cNvPr id="41" name="Picture 2">
            <a:extLst>
              <a:ext uri="{FF2B5EF4-FFF2-40B4-BE49-F238E27FC236}">
                <a16:creationId xmlns:a16="http://schemas.microsoft.com/office/drawing/2014/main" id="{26DEF935-9E22-A24E-BA17-175BF6FCC4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57717" y="2265391"/>
            <a:ext cx="1717815" cy="17178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Does </a:t>
            </a:r>
            <a:r>
              <a:rPr lang="en-US" dirty="0">
                <a:solidFill>
                  <a:srgbClr val="4472C4"/>
                </a:solidFill>
              </a:rPr>
              <a:t>FUDGE</a:t>
            </a:r>
            <a:r>
              <a:rPr lang="en-US" dirty="0"/>
              <a:t> Work?</a:t>
            </a:r>
          </a:p>
        </p:txBody>
      </p:sp>
      <p:cxnSp>
        <p:nvCxnSpPr>
          <p:cNvPr id="4" name="Straight Arrow Connector 3">
            <a:extLst>
              <a:ext uri="{FF2B5EF4-FFF2-40B4-BE49-F238E27FC236}">
                <a16:creationId xmlns:a16="http://schemas.microsoft.com/office/drawing/2014/main" id="{98009E4D-3691-034E-A9FB-7DA105E55A31}"/>
              </a:ext>
            </a:extLst>
          </p:cNvPr>
          <p:cNvCxnSpPr>
            <a:cxnSpLocks/>
          </p:cNvCxnSpPr>
          <p:nvPr/>
        </p:nvCxnSpPr>
        <p:spPr>
          <a:xfrm flipV="1">
            <a:off x="2439643" y="5313156"/>
            <a:ext cx="2873668" cy="24384"/>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aphicFrame>
        <p:nvGraphicFramePr>
          <p:cNvPr id="6" name="Table 9">
            <a:extLst>
              <a:ext uri="{FF2B5EF4-FFF2-40B4-BE49-F238E27FC236}">
                <a16:creationId xmlns:a16="http://schemas.microsoft.com/office/drawing/2014/main" id="{3884251A-04F5-D544-975C-0A89F42BCAEB}"/>
              </a:ext>
            </a:extLst>
          </p:cNvPr>
          <p:cNvGraphicFramePr>
            <a:graphicFrameLocks noGrp="1"/>
          </p:cNvGraphicFramePr>
          <p:nvPr>
            <p:extLst>
              <p:ext uri="{D42A27DB-BD31-4B8C-83A1-F6EECF244321}">
                <p14:modId xmlns:p14="http://schemas.microsoft.com/office/powerpoint/2010/main" val="311608596"/>
              </p:ext>
            </p:extLst>
          </p:nvPr>
        </p:nvGraphicFramePr>
        <p:xfrm>
          <a:off x="519000" y="4168931"/>
          <a:ext cx="1627632" cy="420624"/>
        </p:xfrm>
        <a:graphic>
          <a:graphicData uri="http://schemas.openxmlformats.org/drawingml/2006/table">
            <a:tbl>
              <a:tblPr bandRow="1">
                <a:tableStyleId>{073A0DAA-6AF3-43AB-8588-CEC1D06C72B9}</a:tableStyleId>
              </a:tblPr>
              <a:tblGrid>
                <a:gridCol w="813816">
                  <a:extLst>
                    <a:ext uri="{9D8B030D-6E8A-4147-A177-3AD203B41FA5}">
                      <a16:colId xmlns:a16="http://schemas.microsoft.com/office/drawing/2014/main" val="780643318"/>
                    </a:ext>
                  </a:extLst>
                </a:gridCol>
                <a:gridCol w="813816">
                  <a:extLst>
                    <a:ext uri="{9D8B030D-6E8A-4147-A177-3AD203B41FA5}">
                      <a16:colId xmlns:a16="http://schemas.microsoft.com/office/drawing/2014/main" val="2159394517"/>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extLst>
                  <a:ext uri="{0D108BD9-81ED-4DB2-BD59-A6C34878D82A}">
                    <a16:rowId xmlns:a16="http://schemas.microsoft.com/office/drawing/2014/main" val="1739621750"/>
                  </a:ext>
                </a:extLst>
              </a:tr>
            </a:tbl>
          </a:graphicData>
        </a:graphic>
      </p:graphicFrame>
      <p:graphicFrame>
        <p:nvGraphicFramePr>
          <p:cNvPr id="7" name="Table 20">
            <a:extLst>
              <a:ext uri="{FF2B5EF4-FFF2-40B4-BE49-F238E27FC236}">
                <a16:creationId xmlns:a16="http://schemas.microsoft.com/office/drawing/2014/main" id="{4C55BCF6-4D40-A14A-849B-6779924E24D1}"/>
              </a:ext>
            </a:extLst>
          </p:cNvPr>
          <p:cNvGraphicFramePr>
            <a:graphicFrameLocks noGrp="1"/>
          </p:cNvGraphicFramePr>
          <p:nvPr>
            <p:extLst>
              <p:ext uri="{D42A27DB-BD31-4B8C-83A1-F6EECF244321}">
                <p14:modId xmlns:p14="http://schemas.microsoft.com/office/powerpoint/2010/main" val="854523583"/>
              </p:ext>
            </p:extLst>
          </p:nvPr>
        </p:nvGraphicFramePr>
        <p:xfrm>
          <a:off x="11413178" y="4157004"/>
          <a:ext cx="2644197" cy="420624"/>
        </p:xfrm>
        <a:graphic>
          <a:graphicData uri="http://schemas.openxmlformats.org/drawingml/2006/table">
            <a:tbl>
              <a:tblPr bandRow="1">
                <a:tableStyleId>{073A0DAA-6AF3-43AB-8588-CEC1D06C72B9}</a:tableStyleId>
              </a:tblPr>
              <a:tblGrid>
                <a:gridCol w="881399">
                  <a:extLst>
                    <a:ext uri="{9D8B030D-6E8A-4147-A177-3AD203B41FA5}">
                      <a16:colId xmlns:a16="http://schemas.microsoft.com/office/drawing/2014/main" val="592979781"/>
                    </a:ext>
                  </a:extLst>
                </a:gridCol>
                <a:gridCol w="881399">
                  <a:extLst>
                    <a:ext uri="{9D8B030D-6E8A-4147-A177-3AD203B41FA5}">
                      <a16:colId xmlns:a16="http://schemas.microsoft.com/office/drawing/2014/main" val="3811454286"/>
                    </a:ext>
                  </a:extLst>
                </a:gridCol>
                <a:gridCol w="881399">
                  <a:extLst>
                    <a:ext uri="{9D8B030D-6E8A-4147-A177-3AD203B41FA5}">
                      <a16:colId xmlns:a16="http://schemas.microsoft.com/office/drawing/2014/main" val="1129443318"/>
                    </a:ext>
                  </a:extLst>
                </a:gridCol>
              </a:tblGrid>
              <a:tr h="370840">
                <a:tc>
                  <a:txBody>
                    <a:bodyPr/>
                    <a:lstStyle/>
                    <a:p>
                      <a:pPr algn="ctr"/>
                      <a:r>
                        <a:rPr lang="en-US" dirty="0">
                          <a:solidFill>
                            <a:schemeClr val="tx1"/>
                          </a:solidFill>
                        </a:rPr>
                        <a:t>Do</a:t>
                      </a:r>
                    </a:p>
                  </a:txBody>
                  <a:tcPr/>
                </a:tc>
                <a:tc>
                  <a:txBody>
                    <a:bodyPr/>
                    <a:lstStyle/>
                    <a:p>
                      <a:pPr algn="ctr"/>
                      <a:r>
                        <a:rPr lang="en-US" dirty="0">
                          <a:solidFill>
                            <a:schemeClr val="tx1"/>
                          </a:solidFill>
                        </a:rPr>
                        <a:t>you</a:t>
                      </a:r>
                    </a:p>
                  </a:txBody>
                  <a:tcPr/>
                </a:tc>
                <a:tc>
                  <a:txBody>
                    <a:bodyPr/>
                    <a:lstStyle/>
                    <a:p>
                      <a:pPr algn="ctr"/>
                      <a:r>
                        <a:rPr lang="en-US" b="1" dirty="0">
                          <a:solidFill>
                            <a:schemeClr val="tx1"/>
                          </a:solidFill>
                        </a:rPr>
                        <a:t>prefer</a:t>
                      </a:r>
                    </a:p>
                  </a:txBody>
                  <a:tcPr/>
                </a:tc>
                <a:extLst>
                  <a:ext uri="{0D108BD9-81ED-4DB2-BD59-A6C34878D82A}">
                    <a16:rowId xmlns:a16="http://schemas.microsoft.com/office/drawing/2014/main" val="3099204608"/>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F77C07-2E19-EE42-954F-5A924DC74E74}"/>
                  </a:ext>
                </a:extLst>
              </p:cNvPr>
              <p:cNvSpPr txBox="1"/>
              <p:nvPr/>
            </p:nvSpPr>
            <p:spPr>
              <a:xfrm>
                <a:off x="757819"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8" name="TextBox 7">
                <a:extLst>
                  <a:ext uri="{FF2B5EF4-FFF2-40B4-BE49-F238E27FC236}">
                    <a16:creationId xmlns:a16="http://schemas.microsoft.com/office/drawing/2014/main" id="{8CF77C07-2E19-EE42-954F-5A924DC74E74}"/>
                  </a:ext>
                </a:extLst>
              </p:cNvPr>
              <p:cNvSpPr txBox="1">
                <a:spLocks noRot="1" noChangeAspect="1" noMove="1" noResize="1" noEditPoints="1" noAdjustHandles="1" noChangeArrowheads="1" noChangeShapeType="1" noTextEdit="1"/>
              </p:cNvSpPr>
              <p:nvPr/>
            </p:nvSpPr>
            <p:spPr>
              <a:xfrm>
                <a:off x="757819" y="4461557"/>
                <a:ext cx="445956" cy="369332"/>
              </a:xfrm>
              <a:prstGeom prst="rect">
                <a:avLst/>
              </a:prstGeom>
              <a:blipFill>
                <a:blip r:embed="rId5"/>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B64F2A-BC05-A14F-A078-51BB99FEED38}"/>
                  </a:ext>
                </a:extLst>
              </p:cNvPr>
              <p:cNvSpPr txBox="1"/>
              <p:nvPr/>
            </p:nvSpPr>
            <p:spPr>
              <a:xfrm>
                <a:off x="1576264" y="4461557"/>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9" name="TextBox 8">
                <a:extLst>
                  <a:ext uri="{FF2B5EF4-FFF2-40B4-BE49-F238E27FC236}">
                    <a16:creationId xmlns:a16="http://schemas.microsoft.com/office/drawing/2014/main" id="{52B64F2A-BC05-A14F-A078-51BB99FEED38}"/>
                  </a:ext>
                </a:extLst>
              </p:cNvPr>
              <p:cNvSpPr txBox="1">
                <a:spLocks noRot="1" noChangeAspect="1" noMove="1" noResize="1" noEditPoints="1" noAdjustHandles="1" noChangeArrowheads="1" noChangeShapeType="1" noTextEdit="1"/>
              </p:cNvSpPr>
              <p:nvPr/>
            </p:nvSpPr>
            <p:spPr>
              <a:xfrm>
                <a:off x="1576264" y="4461557"/>
                <a:ext cx="445956" cy="369332"/>
              </a:xfrm>
              <a:prstGeom prst="rect">
                <a:avLst/>
              </a:prstGeom>
              <a:blipFill>
                <a:blip r:embed="rId6"/>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9B39CE-9145-B146-837B-3F14380801B3}"/>
                  </a:ext>
                </a:extLst>
              </p:cNvPr>
              <p:cNvSpPr txBox="1"/>
              <p:nvPr/>
            </p:nvSpPr>
            <p:spPr>
              <a:xfrm>
                <a:off x="1166488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1</m:t>
                      </m:r>
                    </m:oMath>
                  </m:oMathPara>
                </a14:m>
                <a:endParaRPr lang="en-US" dirty="0">
                  <a:solidFill>
                    <a:schemeClr val="bg1">
                      <a:lumMod val="65000"/>
                    </a:schemeClr>
                  </a:solidFill>
                </a:endParaRPr>
              </a:p>
            </p:txBody>
          </p:sp>
        </mc:Choice>
        <mc:Fallback xmlns="">
          <p:sp>
            <p:nvSpPr>
              <p:cNvPr id="10" name="TextBox 9">
                <a:extLst>
                  <a:ext uri="{FF2B5EF4-FFF2-40B4-BE49-F238E27FC236}">
                    <a16:creationId xmlns:a16="http://schemas.microsoft.com/office/drawing/2014/main" id="{199B39CE-9145-B146-837B-3F14380801B3}"/>
                  </a:ext>
                </a:extLst>
              </p:cNvPr>
              <p:cNvSpPr txBox="1">
                <a:spLocks noRot="1" noChangeAspect="1" noMove="1" noResize="1" noEditPoints="1" noAdjustHandles="1" noChangeArrowheads="1" noChangeShapeType="1" noTextEdit="1"/>
              </p:cNvSpPr>
              <p:nvPr/>
            </p:nvSpPr>
            <p:spPr>
              <a:xfrm>
                <a:off x="11664880" y="4449630"/>
                <a:ext cx="445956" cy="369332"/>
              </a:xfrm>
              <a:prstGeom prst="rect">
                <a:avLst/>
              </a:prstGeom>
              <a:blipFill>
                <a:blip r:embed="rId7"/>
                <a:stretch>
                  <a:fillRect b="-13333"/>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51147417-FBC7-3947-B4EA-8AFA6389C71D}"/>
              </a:ext>
            </a:extLst>
          </p:cNvPr>
          <p:cNvCxnSpPr>
            <a:cxnSpLocks/>
          </p:cNvCxnSpPr>
          <p:nvPr/>
        </p:nvCxnSpPr>
        <p:spPr>
          <a:xfrm>
            <a:off x="7285573" y="3532150"/>
            <a:ext cx="1403" cy="1764792"/>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8E33F51-3056-C147-83E6-070C83A19B38}"/>
              </a:ext>
            </a:extLst>
          </p:cNvPr>
          <p:cNvCxnSpPr>
            <a:cxnSpLocks/>
            <a:stCxn id="19" idx="6"/>
          </p:cNvCxnSpPr>
          <p:nvPr/>
        </p:nvCxnSpPr>
        <p:spPr>
          <a:xfrm>
            <a:off x="7415395" y="4367688"/>
            <a:ext cx="275835" cy="887"/>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DEA1233-FA7C-4E4B-B052-0A80085BEFF6}"/>
              </a:ext>
            </a:extLst>
          </p:cNvPr>
          <p:cNvCxnSpPr>
            <a:cxnSpLocks/>
          </p:cNvCxnSpPr>
          <p:nvPr/>
        </p:nvCxnSpPr>
        <p:spPr>
          <a:xfrm flipV="1">
            <a:off x="6856180" y="3527189"/>
            <a:ext cx="438270"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570BD51-95FC-1B42-BFBF-8B6AA0874F12}"/>
              </a:ext>
            </a:extLst>
          </p:cNvPr>
          <p:cNvCxnSpPr>
            <a:cxnSpLocks/>
          </p:cNvCxnSpPr>
          <p:nvPr/>
        </p:nvCxnSpPr>
        <p:spPr>
          <a:xfrm>
            <a:off x="6857530" y="5302246"/>
            <a:ext cx="428043"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CDC01E8F-0AB8-3440-9F1C-C1FD829EC412}"/>
              </a:ext>
            </a:extLst>
          </p:cNvPr>
          <p:cNvSpPr/>
          <p:nvPr/>
        </p:nvSpPr>
        <p:spPr>
          <a:xfrm>
            <a:off x="7155750" y="4239672"/>
            <a:ext cx="259645" cy="256032"/>
          </a:xfrm>
          <a:prstGeom prst="ellipse">
            <a:avLst/>
          </a:prstGeom>
          <a:ln w="158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030A0"/>
              </a:solidFill>
            </a:endParaRPr>
          </a:p>
        </p:txBody>
      </p:sp>
      <p:cxnSp>
        <p:nvCxnSpPr>
          <p:cNvPr id="20" name="Straight Connector 19">
            <a:extLst>
              <a:ext uri="{FF2B5EF4-FFF2-40B4-BE49-F238E27FC236}">
                <a16:creationId xmlns:a16="http://schemas.microsoft.com/office/drawing/2014/main" id="{A64BD73F-58A7-6D49-961E-9D62D9EBD967}"/>
              </a:ext>
            </a:extLst>
          </p:cNvPr>
          <p:cNvCxnSpPr>
            <a:cxnSpLocks/>
            <a:stCxn id="19" idx="1"/>
            <a:endCxn id="19" idx="5"/>
          </p:cNvCxnSpPr>
          <p:nvPr/>
        </p:nvCxnSpPr>
        <p:spPr>
          <a:xfrm>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001155B-866A-9F49-8E91-D30FC656B03B}"/>
              </a:ext>
            </a:extLst>
          </p:cNvPr>
          <p:cNvCxnSpPr>
            <a:cxnSpLocks/>
            <a:stCxn id="19" idx="3"/>
            <a:endCxn id="19" idx="7"/>
          </p:cNvCxnSpPr>
          <p:nvPr/>
        </p:nvCxnSpPr>
        <p:spPr>
          <a:xfrm flipV="1">
            <a:off x="7193774" y="4277167"/>
            <a:ext cx="183597" cy="181042"/>
          </a:xfrm>
          <a:prstGeom prst="line">
            <a:avLst/>
          </a:prstGeom>
          <a:ln w="15875">
            <a:solidFill>
              <a:srgbClr val="7030A0"/>
            </a:solidFill>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C75287A-4FBC-8640-8D86-FDD91AB1358A}"/>
              </a:ext>
            </a:extLst>
          </p:cNvPr>
          <p:cNvCxnSpPr>
            <a:cxnSpLocks/>
            <a:endCxn id="7" idx="1"/>
          </p:cNvCxnSpPr>
          <p:nvPr/>
        </p:nvCxnSpPr>
        <p:spPr>
          <a:xfrm flipV="1">
            <a:off x="9377027" y="4367316"/>
            <a:ext cx="2036151" cy="1259"/>
          </a:xfrm>
          <a:prstGeom prst="straightConnector1">
            <a:avLst/>
          </a:prstGeom>
          <a:ln w="15875">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51E3E22-411D-664D-8B2E-C2713DDC7309}"/>
              </a:ext>
            </a:extLst>
          </p:cNvPr>
          <p:cNvCxnSpPr>
            <a:cxnSpLocks/>
          </p:cNvCxnSpPr>
          <p:nvPr/>
        </p:nvCxnSpPr>
        <p:spPr>
          <a:xfrm flipH="1">
            <a:off x="2439643" y="3516753"/>
            <a:ext cx="1458" cy="1820787"/>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ACFBA6-513E-2D4B-988D-DDD72D06AC37}"/>
              </a:ext>
            </a:extLst>
          </p:cNvPr>
          <p:cNvCxnSpPr>
            <a:cxnSpLocks/>
            <a:stCxn id="6" idx="3"/>
          </p:cNvCxnSpPr>
          <p:nvPr/>
        </p:nvCxnSpPr>
        <p:spPr>
          <a:xfrm>
            <a:off x="2146632" y="4379243"/>
            <a:ext cx="293011" cy="0"/>
          </a:xfrm>
          <a:prstGeom prst="line">
            <a:avLst/>
          </a:prstGeom>
          <a:ln w="15875">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B584063-9E1F-F44B-BD4A-B2CD34EF24AB}"/>
              </a:ext>
            </a:extLst>
          </p:cNvPr>
          <p:cNvSpPr txBox="1"/>
          <p:nvPr/>
        </p:nvSpPr>
        <p:spPr>
          <a:xfrm>
            <a:off x="2809372" y="1551212"/>
            <a:ext cx="9011653" cy="830997"/>
          </a:xfrm>
          <a:prstGeom prst="rect">
            <a:avLst/>
          </a:prstGeom>
          <a:noFill/>
        </p:spPr>
        <p:txBody>
          <a:bodyPr wrap="square" rtlCol="0">
            <a:spAutoFit/>
          </a:bodyPr>
          <a:lstStyle/>
          <a:p>
            <a:pPr algn="ctr"/>
            <a:r>
              <a:rPr lang="en-US" sz="4800" dirty="0"/>
              <a:t>Generate Text (</a:t>
            </a:r>
            <a:r>
              <a:rPr lang="en-US" sz="4800" b="1" dirty="0"/>
              <a:t>Formal Style</a:t>
            </a:r>
            <a:r>
              <a:rPr lang="en-US" sz="4800" dirty="0"/>
              <a:t>):</a:t>
            </a:r>
            <a:endParaRPr lang="en-US" sz="2400" i="1" u="sng"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C664D0-FEE7-454D-8A63-62471C977BD8}"/>
                  </a:ext>
                </a:extLst>
              </p:cNvPr>
              <p:cNvSpPr txBox="1"/>
              <p:nvPr/>
            </p:nvSpPr>
            <p:spPr>
              <a:xfrm>
                <a:off x="12543190"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a:solidFill>
                            <a:schemeClr val="bg1">
                              <a:lumMod val="65000"/>
                            </a:schemeClr>
                          </a:solidFill>
                          <a:latin typeface="Cambria Math" panose="02040503050406030204" pitchFamily="18" charset="0"/>
                        </a:rPr>
                        <m:t>2</m:t>
                      </m:r>
                    </m:oMath>
                  </m:oMathPara>
                </a14:m>
                <a:endParaRPr lang="en-US" dirty="0">
                  <a:solidFill>
                    <a:schemeClr val="bg1">
                      <a:lumMod val="65000"/>
                    </a:schemeClr>
                  </a:solidFill>
                </a:endParaRPr>
              </a:p>
            </p:txBody>
          </p:sp>
        </mc:Choice>
        <mc:Fallback xmlns="">
          <p:sp>
            <p:nvSpPr>
              <p:cNvPr id="46" name="TextBox 45">
                <a:extLst>
                  <a:ext uri="{FF2B5EF4-FFF2-40B4-BE49-F238E27FC236}">
                    <a16:creationId xmlns:a16="http://schemas.microsoft.com/office/drawing/2014/main" id="{9BC664D0-FEE7-454D-8A63-62471C977BD8}"/>
                  </a:ext>
                </a:extLst>
              </p:cNvPr>
              <p:cNvSpPr txBox="1">
                <a:spLocks noRot="1" noChangeAspect="1" noMove="1" noResize="1" noEditPoints="1" noAdjustHandles="1" noChangeArrowheads="1" noChangeShapeType="1" noTextEdit="1"/>
              </p:cNvSpPr>
              <p:nvPr/>
            </p:nvSpPr>
            <p:spPr>
              <a:xfrm>
                <a:off x="12543190" y="4449630"/>
                <a:ext cx="445956"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28CDE7-AE28-A642-839D-0D4D3094BA39}"/>
                  </a:ext>
                </a:extLst>
              </p:cNvPr>
              <p:cNvSpPr txBox="1"/>
              <p:nvPr/>
            </p:nvSpPr>
            <p:spPr>
              <a:xfrm>
                <a:off x="13433857" y="4449630"/>
                <a:ext cx="4459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lumMod val="65000"/>
                            </a:schemeClr>
                          </a:solidFill>
                          <a:latin typeface="Cambria Math" panose="02040503050406030204" pitchFamily="18" charset="0"/>
                        </a:rPr>
                        <m:t>𝑥</m:t>
                      </m:r>
                      <m:r>
                        <a:rPr lang="en-US" i="1" baseline="-25000" dirty="0" smtClean="0">
                          <a:solidFill>
                            <a:schemeClr val="bg1">
                              <a:lumMod val="65000"/>
                            </a:schemeClr>
                          </a:solidFill>
                          <a:latin typeface="Cambria Math" panose="02040503050406030204" pitchFamily="18" charset="0"/>
                        </a:rPr>
                        <m:t>3</m:t>
                      </m:r>
                    </m:oMath>
                  </m:oMathPara>
                </a14:m>
                <a:endParaRPr lang="en-US" dirty="0">
                  <a:solidFill>
                    <a:schemeClr val="bg1">
                      <a:lumMod val="65000"/>
                    </a:schemeClr>
                  </a:solidFill>
                </a:endParaRPr>
              </a:p>
            </p:txBody>
          </p:sp>
        </mc:Choice>
        <mc:Fallback xmlns="">
          <p:sp>
            <p:nvSpPr>
              <p:cNvPr id="47" name="TextBox 46">
                <a:extLst>
                  <a:ext uri="{FF2B5EF4-FFF2-40B4-BE49-F238E27FC236}">
                    <a16:creationId xmlns:a16="http://schemas.microsoft.com/office/drawing/2014/main" id="{5028CDE7-AE28-A642-839D-0D4D3094BA39}"/>
                  </a:ext>
                </a:extLst>
              </p:cNvPr>
              <p:cNvSpPr txBox="1">
                <a:spLocks noRot="1" noChangeAspect="1" noMove="1" noResize="1" noEditPoints="1" noAdjustHandles="1" noChangeArrowheads="1" noChangeShapeType="1" noTextEdit="1"/>
              </p:cNvSpPr>
              <p:nvPr/>
            </p:nvSpPr>
            <p:spPr>
              <a:xfrm>
                <a:off x="13433857" y="4449630"/>
                <a:ext cx="445956" cy="369332"/>
              </a:xfrm>
              <a:prstGeom prst="rect">
                <a:avLst/>
              </a:prstGeom>
              <a:blipFill>
                <a:blip r:embed="rId9"/>
                <a:stretch>
                  <a:fillRect b="-13333"/>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E6DCED51-4CE5-D644-BCD6-EC3F9E968C4C}"/>
              </a:ext>
            </a:extLst>
          </p:cNvPr>
          <p:cNvSpPr txBox="1"/>
          <p:nvPr/>
        </p:nvSpPr>
        <p:spPr>
          <a:xfrm>
            <a:off x="11264675"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60" name="Picture 59" descr="Logo, company name&#10;&#10;Description automatically generated">
            <a:extLst>
              <a:ext uri="{FF2B5EF4-FFF2-40B4-BE49-F238E27FC236}">
                <a16:creationId xmlns:a16="http://schemas.microsoft.com/office/drawing/2014/main" id="{0416722A-64B1-4B46-9547-7553DB38002F}"/>
              </a:ext>
            </a:extLst>
          </p:cNvPr>
          <p:cNvPicPr>
            <a:picLocks noChangeAspect="1"/>
          </p:cNvPicPr>
          <p:nvPr/>
        </p:nvPicPr>
        <p:blipFill>
          <a:blip r:embed="rId10"/>
          <a:stretch>
            <a:fillRect/>
          </a:stretch>
        </p:blipFill>
        <p:spPr>
          <a:xfrm>
            <a:off x="12341093" y="6388458"/>
            <a:ext cx="954107" cy="954107"/>
          </a:xfrm>
          <a:prstGeom prst="rect">
            <a:avLst/>
          </a:prstGeom>
        </p:spPr>
      </p:pic>
      <p:graphicFrame>
        <p:nvGraphicFramePr>
          <p:cNvPr id="57" name="Table 8">
            <a:extLst>
              <a:ext uri="{FF2B5EF4-FFF2-40B4-BE49-F238E27FC236}">
                <a16:creationId xmlns:a16="http://schemas.microsoft.com/office/drawing/2014/main" id="{9BA5773B-7222-304A-9DB4-6F425D55F538}"/>
              </a:ext>
            </a:extLst>
          </p:cNvPr>
          <p:cNvGraphicFramePr>
            <a:graphicFrameLocks noGrp="1"/>
          </p:cNvGraphicFramePr>
          <p:nvPr>
            <p:extLst>
              <p:ext uri="{D42A27DB-BD31-4B8C-83A1-F6EECF244321}">
                <p14:modId xmlns:p14="http://schemas.microsoft.com/office/powerpoint/2010/main" val="3874034022"/>
              </p:ext>
            </p:extLst>
          </p:nvPr>
        </p:nvGraphicFramePr>
        <p:xfrm>
          <a:off x="5313311" y="4471908"/>
          <a:ext cx="1542869" cy="1682496"/>
        </p:xfrm>
        <a:graphic>
          <a:graphicData uri="http://schemas.openxmlformats.org/drawingml/2006/table">
            <a:tbl>
              <a:tblPr bandRow="1">
                <a:tableStyleId>{21E4AEA4-8DFA-4A89-87EB-49C32662AFE0}</a:tableStyleId>
              </a:tblPr>
              <a:tblGrid>
                <a:gridCol w="903575">
                  <a:extLst>
                    <a:ext uri="{9D8B030D-6E8A-4147-A177-3AD203B41FA5}">
                      <a16:colId xmlns:a16="http://schemas.microsoft.com/office/drawing/2014/main" val="4099354247"/>
                    </a:ext>
                  </a:extLst>
                </a:gridCol>
                <a:gridCol w="639294">
                  <a:extLst>
                    <a:ext uri="{9D8B030D-6E8A-4147-A177-3AD203B41FA5}">
                      <a16:colId xmlns:a16="http://schemas.microsoft.com/office/drawing/2014/main" val="494679581"/>
                    </a:ext>
                  </a:extLst>
                </a:gridCol>
              </a:tblGrid>
              <a:tr h="370840">
                <a:tc>
                  <a:txBody>
                    <a:bodyPr/>
                    <a:lstStyle/>
                    <a:p>
                      <a:pPr algn="ctr"/>
                      <a:r>
                        <a:rPr lang="en-US" dirty="0">
                          <a:solidFill>
                            <a:srgbClr val="C00000"/>
                          </a:solidFill>
                        </a:rPr>
                        <a:t>want</a:t>
                      </a:r>
                    </a:p>
                  </a:txBody>
                  <a:tcPr/>
                </a:tc>
                <a:tc>
                  <a:txBody>
                    <a:bodyPr/>
                    <a:lstStyle/>
                    <a:p>
                      <a:pPr algn="ctr"/>
                      <a:r>
                        <a:rPr lang="en-US" dirty="0">
                          <a:solidFill>
                            <a:srgbClr val="C00000"/>
                          </a:solidFill>
                        </a:rPr>
                        <a:t>0.2</a:t>
                      </a:r>
                    </a:p>
                  </a:txBody>
                  <a:tcPr/>
                </a:tc>
                <a:extLst>
                  <a:ext uri="{0D108BD9-81ED-4DB2-BD59-A6C34878D82A}">
                    <a16:rowId xmlns:a16="http://schemas.microsoft.com/office/drawing/2014/main" val="1083780517"/>
                  </a:ext>
                </a:extLst>
              </a:tr>
              <a:tr h="370840">
                <a:tc>
                  <a:txBody>
                    <a:bodyPr/>
                    <a:lstStyle/>
                    <a:p>
                      <a:pPr algn="ctr"/>
                      <a:r>
                        <a:rPr lang="en-US" dirty="0">
                          <a:solidFill>
                            <a:srgbClr val="C00000"/>
                          </a:solidFill>
                        </a:rPr>
                        <a:t>prefer</a:t>
                      </a:r>
                    </a:p>
                  </a:txBody>
                  <a:tcPr/>
                </a:tc>
                <a:tc>
                  <a:txBody>
                    <a:bodyPr/>
                    <a:lstStyle/>
                    <a:p>
                      <a:pPr algn="ctr"/>
                      <a:r>
                        <a:rPr lang="en-US" dirty="0">
                          <a:solidFill>
                            <a:srgbClr val="C00000"/>
                          </a:solidFill>
                        </a:rPr>
                        <a:t>0.8</a:t>
                      </a:r>
                    </a:p>
                  </a:txBody>
                  <a:tcPr/>
                </a:tc>
                <a:extLst>
                  <a:ext uri="{0D108BD9-81ED-4DB2-BD59-A6C34878D82A}">
                    <a16:rowId xmlns:a16="http://schemas.microsoft.com/office/drawing/2014/main" val="1001916255"/>
                  </a:ext>
                </a:extLst>
              </a:tr>
              <a:tr h="370840">
                <a:tc>
                  <a:txBody>
                    <a:bodyPr/>
                    <a:lstStyle/>
                    <a:p>
                      <a:pPr algn="ctr"/>
                      <a:r>
                        <a:rPr lang="en-US" dirty="0">
                          <a:solidFill>
                            <a:srgbClr val="C00000"/>
                          </a:solidFill>
                        </a:rPr>
                        <a:t>thus</a:t>
                      </a:r>
                    </a:p>
                  </a:txBody>
                  <a:tcPr/>
                </a:tc>
                <a:tc>
                  <a:txBody>
                    <a:bodyPr/>
                    <a:lstStyle/>
                    <a:p>
                      <a:pPr algn="ctr"/>
                      <a:r>
                        <a:rPr lang="en-US" dirty="0">
                          <a:solidFill>
                            <a:srgbClr val="C00000"/>
                          </a:solidFill>
                        </a:rPr>
                        <a:t>0.9</a:t>
                      </a:r>
                    </a:p>
                  </a:txBody>
                  <a:tcPr/>
                </a:tc>
                <a:extLst>
                  <a:ext uri="{0D108BD9-81ED-4DB2-BD59-A6C34878D82A}">
                    <a16:rowId xmlns:a16="http://schemas.microsoft.com/office/drawing/2014/main" val="2884568276"/>
                  </a:ext>
                </a:extLst>
              </a:tr>
              <a:tr h="370840">
                <a:tc>
                  <a:txBody>
                    <a:bodyPr/>
                    <a:lstStyle/>
                    <a:p>
                      <a:pPr algn="ctr"/>
                      <a:r>
                        <a:rPr lang="en-US" dirty="0">
                          <a:solidFill>
                            <a:srgbClr val="C00000"/>
                          </a:solidFill>
                        </a:rPr>
                        <a: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4219893509"/>
                  </a:ext>
                </a:extLst>
              </a:tr>
            </a:tbl>
          </a:graphicData>
        </a:graphic>
      </p:graphicFrame>
      <p:graphicFrame>
        <p:nvGraphicFramePr>
          <p:cNvPr id="63" name="Table 8">
            <a:extLst>
              <a:ext uri="{FF2B5EF4-FFF2-40B4-BE49-F238E27FC236}">
                <a16:creationId xmlns:a16="http://schemas.microsoft.com/office/drawing/2014/main" id="{7148A780-4CDF-5D4A-AEC1-11122CD9921C}"/>
              </a:ext>
            </a:extLst>
          </p:cNvPr>
          <p:cNvGraphicFramePr>
            <a:graphicFrameLocks noGrp="1"/>
          </p:cNvGraphicFramePr>
          <p:nvPr>
            <p:extLst>
              <p:ext uri="{D42A27DB-BD31-4B8C-83A1-F6EECF244321}">
                <p14:modId xmlns:p14="http://schemas.microsoft.com/office/powerpoint/2010/main" val="2580899133"/>
              </p:ext>
            </p:extLst>
          </p:nvPr>
        </p:nvGraphicFramePr>
        <p:xfrm>
          <a:off x="7691230" y="3527327"/>
          <a:ext cx="1685797" cy="1682496"/>
        </p:xfrm>
        <a:graphic>
          <a:graphicData uri="http://schemas.openxmlformats.org/drawingml/2006/table">
            <a:tbl>
              <a:tblPr bandRow="1">
                <a:tableStyleId>{00A15C55-8517-42AA-B614-E9B94910E393}</a:tableStyleId>
              </a:tblPr>
              <a:tblGrid>
                <a:gridCol w="893929">
                  <a:extLst>
                    <a:ext uri="{9D8B030D-6E8A-4147-A177-3AD203B41FA5}">
                      <a16:colId xmlns:a16="http://schemas.microsoft.com/office/drawing/2014/main" val="4099354247"/>
                    </a:ext>
                  </a:extLst>
                </a:gridCol>
                <a:gridCol w="791868">
                  <a:extLst>
                    <a:ext uri="{9D8B030D-6E8A-4147-A177-3AD203B41FA5}">
                      <a16:colId xmlns:a16="http://schemas.microsoft.com/office/drawing/2014/main" val="494679581"/>
                    </a:ext>
                  </a:extLst>
                </a:gridCol>
              </a:tblGrid>
              <a:tr h="370840">
                <a:tc>
                  <a:txBody>
                    <a:bodyPr/>
                    <a:lstStyle/>
                    <a:p>
                      <a:pPr algn="ctr"/>
                      <a:r>
                        <a:rPr lang="en-US" dirty="0">
                          <a:solidFill>
                            <a:srgbClr val="7030A0"/>
                          </a:solidFill>
                        </a:rPr>
                        <a:t>want</a:t>
                      </a:r>
                    </a:p>
                  </a:txBody>
                  <a:tcPr/>
                </a:tc>
                <a:tc>
                  <a:txBody>
                    <a:bodyPr/>
                    <a:lstStyle/>
                    <a:p>
                      <a:pPr algn="ctr"/>
                      <a:r>
                        <a:rPr lang="en-US" dirty="0">
                          <a:solidFill>
                            <a:srgbClr val="7030A0"/>
                          </a:solidFill>
                        </a:rPr>
                        <a:t>0.08</a:t>
                      </a:r>
                    </a:p>
                  </a:txBody>
                  <a:tcPr/>
                </a:tc>
                <a:extLst>
                  <a:ext uri="{0D108BD9-81ED-4DB2-BD59-A6C34878D82A}">
                    <a16:rowId xmlns:a16="http://schemas.microsoft.com/office/drawing/2014/main" val="1083780517"/>
                  </a:ext>
                </a:extLst>
              </a:tr>
              <a:tr h="370840">
                <a:tc>
                  <a:txBody>
                    <a:bodyPr/>
                    <a:lstStyle/>
                    <a:p>
                      <a:pPr algn="ctr"/>
                      <a:r>
                        <a:rPr lang="en-US" b="1" dirty="0">
                          <a:solidFill>
                            <a:srgbClr val="7030A0"/>
                          </a:solidFill>
                        </a:rPr>
                        <a:t>prefer</a:t>
                      </a:r>
                    </a:p>
                  </a:txBody>
                  <a:tcPr/>
                </a:tc>
                <a:tc>
                  <a:txBody>
                    <a:bodyPr/>
                    <a:lstStyle/>
                    <a:p>
                      <a:pPr algn="ctr"/>
                      <a:r>
                        <a:rPr lang="en-US" dirty="0">
                          <a:solidFill>
                            <a:srgbClr val="7030A0"/>
                          </a:solidFill>
                        </a:rPr>
                        <a:t>0.24</a:t>
                      </a:r>
                    </a:p>
                  </a:txBody>
                  <a:tcPr/>
                </a:tc>
                <a:extLst>
                  <a:ext uri="{0D108BD9-81ED-4DB2-BD59-A6C34878D82A}">
                    <a16:rowId xmlns:a16="http://schemas.microsoft.com/office/drawing/2014/main" val="1001916255"/>
                  </a:ext>
                </a:extLst>
              </a:tr>
              <a:tr h="370840">
                <a:tc>
                  <a:txBody>
                    <a:bodyPr/>
                    <a:lstStyle/>
                    <a:p>
                      <a:pPr algn="ctr"/>
                      <a:r>
                        <a:rPr lang="en-US" dirty="0">
                          <a:solidFill>
                            <a:srgbClr val="7030A0"/>
                          </a:solidFill>
                        </a:rPr>
                        <a:t>thus</a:t>
                      </a:r>
                    </a:p>
                  </a:txBody>
                  <a:tcPr/>
                </a:tc>
                <a:tc>
                  <a:txBody>
                    <a:bodyPr/>
                    <a:lstStyle/>
                    <a:p>
                      <a:pPr algn="ctr"/>
                      <a:r>
                        <a:rPr lang="en-US" dirty="0">
                          <a:solidFill>
                            <a:srgbClr val="7030A0"/>
                          </a:solidFill>
                        </a:rPr>
                        <a:t>0.09</a:t>
                      </a:r>
                    </a:p>
                  </a:txBody>
                  <a:tcPr/>
                </a:tc>
                <a:extLst>
                  <a:ext uri="{0D108BD9-81ED-4DB2-BD59-A6C34878D82A}">
                    <a16:rowId xmlns:a16="http://schemas.microsoft.com/office/drawing/2014/main" val="2884568276"/>
                  </a:ext>
                </a:extLst>
              </a:tr>
              <a:tr h="370840">
                <a:tc>
                  <a:txBody>
                    <a:bodyPr/>
                    <a:lstStyle/>
                    <a:p>
                      <a:pPr algn="ctr"/>
                      <a:r>
                        <a:rPr lang="en-US" dirty="0">
                          <a:solidFill>
                            <a:srgbClr val="7030A0"/>
                          </a:solidFill>
                        </a:rPr>
                        <a:t>…</a:t>
                      </a:r>
                    </a:p>
                  </a:txBody>
                  <a:tcPr/>
                </a:tc>
                <a:tc>
                  <a:txBody>
                    <a:bodyPr/>
                    <a:lstStyle/>
                    <a:p>
                      <a:pPr algn="ctr"/>
                      <a:r>
                        <a:rPr lang="en-US" dirty="0">
                          <a:solidFill>
                            <a:srgbClr val="7030A0"/>
                          </a:solidFill>
                        </a:rPr>
                        <a:t>…</a:t>
                      </a:r>
                    </a:p>
                  </a:txBody>
                  <a:tcPr/>
                </a:tc>
                <a:extLst>
                  <a:ext uri="{0D108BD9-81ED-4DB2-BD59-A6C34878D82A}">
                    <a16:rowId xmlns:a16="http://schemas.microsoft.com/office/drawing/2014/main" val="4219893509"/>
                  </a:ext>
                </a:extLst>
              </a:tr>
            </a:tbl>
          </a:graphicData>
        </a:graphic>
      </p:graphicFrame>
      <p:graphicFrame>
        <p:nvGraphicFramePr>
          <p:cNvPr id="64" name="Table 8">
            <a:extLst>
              <a:ext uri="{FF2B5EF4-FFF2-40B4-BE49-F238E27FC236}">
                <a16:creationId xmlns:a16="http://schemas.microsoft.com/office/drawing/2014/main" id="{84B2613B-E1C5-5A43-94B0-8F494416A9FE}"/>
              </a:ext>
            </a:extLst>
          </p:cNvPr>
          <p:cNvGraphicFramePr>
            <a:graphicFrameLocks noGrp="1"/>
          </p:cNvGraphicFramePr>
          <p:nvPr/>
        </p:nvGraphicFramePr>
        <p:xfrm>
          <a:off x="5320937" y="2687985"/>
          <a:ext cx="1541802" cy="1682496"/>
        </p:xfrm>
        <a:graphic>
          <a:graphicData uri="http://schemas.openxmlformats.org/drawingml/2006/table">
            <a:tbl>
              <a:tblPr bandRow="1">
                <a:tableStyleId>{5C22544A-7EE6-4342-B048-85BDC9FD1C3A}</a:tableStyleId>
              </a:tblPr>
              <a:tblGrid>
                <a:gridCol w="902950">
                  <a:extLst>
                    <a:ext uri="{9D8B030D-6E8A-4147-A177-3AD203B41FA5}">
                      <a16:colId xmlns:a16="http://schemas.microsoft.com/office/drawing/2014/main" val="4099354247"/>
                    </a:ext>
                  </a:extLst>
                </a:gridCol>
                <a:gridCol w="638852">
                  <a:extLst>
                    <a:ext uri="{9D8B030D-6E8A-4147-A177-3AD203B41FA5}">
                      <a16:colId xmlns:a16="http://schemas.microsoft.com/office/drawing/2014/main" val="494679581"/>
                    </a:ext>
                  </a:extLst>
                </a:gridCol>
              </a:tblGrid>
              <a:tr h="370840">
                <a:tc>
                  <a:txBody>
                    <a:bodyPr/>
                    <a:lstStyle/>
                    <a:p>
                      <a:pPr algn="ctr"/>
                      <a:r>
                        <a:rPr lang="en-US" dirty="0">
                          <a:solidFill>
                            <a:schemeClr val="accent5">
                              <a:lumMod val="50000"/>
                            </a:schemeClr>
                          </a:solidFill>
                        </a:rPr>
                        <a:t>want</a:t>
                      </a:r>
                    </a:p>
                  </a:txBody>
                  <a:tcPr/>
                </a:tc>
                <a:tc>
                  <a:txBody>
                    <a:bodyPr/>
                    <a:lstStyle/>
                    <a:p>
                      <a:pPr algn="ctr"/>
                      <a:r>
                        <a:rPr lang="en-US" dirty="0">
                          <a:solidFill>
                            <a:schemeClr val="accent5">
                              <a:lumMod val="50000"/>
                            </a:schemeClr>
                          </a:solidFill>
                        </a:rPr>
                        <a:t>0.4</a:t>
                      </a:r>
                    </a:p>
                  </a:txBody>
                  <a:tcPr/>
                </a:tc>
                <a:extLst>
                  <a:ext uri="{0D108BD9-81ED-4DB2-BD59-A6C34878D82A}">
                    <a16:rowId xmlns:a16="http://schemas.microsoft.com/office/drawing/2014/main" val="1083780517"/>
                  </a:ext>
                </a:extLst>
              </a:tr>
              <a:tr h="370840">
                <a:tc>
                  <a:txBody>
                    <a:bodyPr/>
                    <a:lstStyle/>
                    <a:p>
                      <a:pPr algn="ctr"/>
                      <a:r>
                        <a:rPr lang="en-US" dirty="0">
                          <a:solidFill>
                            <a:schemeClr val="accent5">
                              <a:lumMod val="50000"/>
                            </a:schemeClr>
                          </a:solidFill>
                        </a:rPr>
                        <a:t>prefer</a:t>
                      </a:r>
                    </a:p>
                  </a:txBody>
                  <a:tcPr/>
                </a:tc>
                <a:tc>
                  <a:txBody>
                    <a:bodyPr/>
                    <a:lstStyle/>
                    <a:p>
                      <a:pPr algn="ctr"/>
                      <a:r>
                        <a:rPr lang="en-US" dirty="0">
                          <a:solidFill>
                            <a:schemeClr val="accent5">
                              <a:lumMod val="50000"/>
                            </a:schemeClr>
                          </a:solidFill>
                        </a:rPr>
                        <a:t>0.3</a:t>
                      </a:r>
                    </a:p>
                  </a:txBody>
                  <a:tcPr/>
                </a:tc>
                <a:extLst>
                  <a:ext uri="{0D108BD9-81ED-4DB2-BD59-A6C34878D82A}">
                    <a16:rowId xmlns:a16="http://schemas.microsoft.com/office/drawing/2014/main" val="1001916255"/>
                  </a:ext>
                </a:extLst>
              </a:tr>
              <a:tr h="370840">
                <a:tc>
                  <a:txBody>
                    <a:bodyPr/>
                    <a:lstStyle/>
                    <a:p>
                      <a:pPr algn="ctr"/>
                      <a:r>
                        <a:rPr lang="en-US" dirty="0">
                          <a:solidFill>
                            <a:schemeClr val="accent5">
                              <a:lumMod val="50000"/>
                            </a:schemeClr>
                          </a:solidFill>
                        </a:rPr>
                        <a:t>thus</a:t>
                      </a:r>
                    </a:p>
                  </a:txBody>
                  <a:tcPr/>
                </a:tc>
                <a:tc>
                  <a:txBody>
                    <a:bodyPr/>
                    <a:lstStyle/>
                    <a:p>
                      <a:pPr algn="ctr"/>
                      <a:r>
                        <a:rPr lang="en-US" dirty="0">
                          <a:solidFill>
                            <a:schemeClr val="accent5">
                              <a:lumMod val="50000"/>
                            </a:schemeClr>
                          </a:solidFill>
                        </a:rPr>
                        <a:t>0.1</a:t>
                      </a:r>
                    </a:p>
                  </a:txBody>
                  <a:tcPr/>
                </a:tc>
                <a:extLst>
                  <a:ext uri="{0D108BD9-81ED-4DB2-BD59-A6C34878D82A}">
                    <a16:rowId xmlns:a16="http://schemas.microsoft.com/office/drawing/2014/main" val="2884568276"/>
                  </a:ext>
                </a:extLst>
              </a:tr>
              <a:tr h="370840">
                <a:tc>
                  <a:txBody>
                    <a:bodyPr/>
                    <a:lstStyle/>
                    <a:p>
                      <a:pPr algn="ctr"/>
                      <a:r>
                        <a:rPr lang="en-US" dirty="0">
                          <a:solidFill>
                            <a:schemeClr val="accent5">
                              <a:lumMod val="50000"/>
                            </a:schemeClr>
                          </a:solidFill>
                        </a:rPr>
                        <a:t>…</a:t>
                      </a:r>
                    </a:p>
                  </a:txBody>
                  <a:tcPr/>
                </a:tc>
                <a:tc>
                  <a:txBody>
                    <a:bodyPr/>
                    <a:lstStyle/>
                    <a:p>
                      <a:pPr algn="ctr"/>
                      <a:r>
                        <a:rPr lang="en-US" dirty="0">
                          <a:solidFill>
                            <a:schemeClr val="accent5">
                              <a:lumMod val="50000"/>
                            </a:schemeClr>
                          </a:solidFill>
                        </a:rPr>
                        <a:t>…</a:t>
                      </a:r>
                    </a:p>
                  </a:txBody>
                  <a:tcPr/>
                </a:tc>
                <a:extLst>
                  <a:ext uri="{0D108BD9-81ED-4DB2-BD59-A6C34878D82A}">
                    <a16:rowId xmlns:a16="http://schemas.microsoft.com/office/drawing/2014/main" val="4219893509"/>
                  </a:ext>
                </a:extLst>
              </a:tr>
            </a:tbl>
          </a:graphicData>
        </a:graphic>
      </p:graphicFrame>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81D7807-7F6C-BD42-A629-920F14BF477D}"/>
                  </a:ext>
                </a:extLst>
              </p:cNvPr>
              <p:cNvSpPr txBox="1"/>
              <p:nvPr/>
            </p:nvSpPr>
            <p:spPr>
              <a:xfrm>
                <a:off x="7709810" y="3128611"/>
                <a:ext cx="1717393"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1:2</m:t>
                          </m:r>
                        </m:sub>
                      </m:sSub>
                      <m:r>
                        <a:rPr lang="en-US" b="0" i="1" smtClean="0">
                          <a:latin typeface="Cambria Math" panose="02040503050406030204" pitchFamily="18" charset="0"/>
                        </a:rPr>
                        <m:t>)</m:t>
                      </m:r>
                    </m:oMath>
                  </m:oMathPara>
                </a14:m>
                <a:endParaRPr lang="en-US" dirty="0"/>
              </a:p>
            </p:txBody>
          </p:sp>
        </mc:Choice>
        <mc:Fallback xmlns="">
          <p:sp>
            <p:nvSpPr>
              <p:cNvPr id="65" name="TextBox 64">
                <a:extLst>
                  <a:ext uri="{FF2B5EF4-FFF2-40B4-BE49-F238E27FC236}">
                    <a16:creationId xmlns:a16="http://schemas.microsoft.com/office/drawing/2014/main" id="{581D7807-7F6C-BD42-A629-920F14BF477D}"/>
                  </a:ext>
                </a:extLst>
              </p:cNvPr>
              <p:cNvSpPr txBox="1">
                <a:spLocks noRot="1" noChangeAspect="1" noMove="1" noResize="1" noEditPoints="1" noAdjustHandles="1" noChangeArrowheads="1" noChangeShapeType="1" noTextEdit="1"/>
              </p:cNvSpPr>
              <p:nvPr/>
            </p:nvSpPr>
            <p:spPr>
              <a:xfrm>
                <a:off x="7709810" y="3128611"/>
                <a:ext cx="1717393" cy="424732"/>
              </a:xfrm>
              <a:prstGeom prst="rect">
                <a:avLst/>
              </a:prstGeom>
              <a:blipFill>
                <a:blip r:embed="rId11"/>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264ECC6-78E7-D545-93F0-61A25504AC95}"/>
                  </a:ext>
                </a:extLst>
              </p:cNvPr>
              <p:cNvSpPr txBox="1"/>
              <p:nvPr/>
            </p:nvSpPr>
            <p:spPr>
              <a:xfrm>
                <a:off x="9585688" y="3651728"/>
                <a:ext cx="1727076" cy="757130"/>
              </a:xfrm>
              <a:prstGeom prst="rect">
                <a:avLst/>
              </a:prstGeom>
              <a:noFill/>
            </p:spPr>
            <p:txBody>
              <a:bodyPr wrap="none" rtlCol="0">
                <a:spAutoFit/>
              </a:bodyPr>
              <a:lstStyle/>
              <a:p>
                <a:pPr algn="ctr"/>
                <a:r>
                  <a:rPr lang="en-US" dirty="0"/>
                  <a:t>Sample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a:t>
                </a:r>
              </a:p>
              <a:p>
                <a:pPr algn="ctr"/>
                <a:r>
                  <a:rPr lang="en-US" dirty="0"/>
                  <a:t>proportional  </a:t>
                </a:r>
              </a:p>
            </p:txBody>
          </p:sp>
        </mc:Choice>
        <mc:Fallback xmlns="">
          <p:sp>
            <p:nvSpPr>
              <p:cNvPr id="66" name="TextBox 65">
                <a:extLst>
                  <a:ext uri="{FF2B5EF4-FFF2-40B4-BE49-F238E27FC236}">
                    <a16:creationId xmlns:a16="http://schemas.microsoft.com/office/drawing/2014/main" id="{B264ECC6-78E7-D545-93F0-61A25504AC95}"/>
                  </a:ext>
                </a:extLst>
              </p:cNvPr>
              <p:cNvSpPr txBox="1">
                <a:spLocks noRot="1" noChangeAspect="1" noMove="1" noResize="1" noEditPoints="1" noAdjustHandles="1" noChangeArrowheads="1" noChangeShapeType="1" noTextEdit="1"/>
              </p:cNvSpPr>
              <p:nvPr/>
            </p:nvSpPr>
            <p:spPr>
              <a:xfrm>
                <a:off x="9585688" y="3651728"/>
                <a:ext cx="1727076" cy="757130"/>
              </a:xfrm>
              <a:prstGeom prst="rect">
                <a:avLst/>
              </a:prstGeom>
              <a:blipFill>
                <a:blip r:embed="rId12"/>
                <a:stretch>
                  <a:fillRect l="-3650" t="-4918" r="-4380"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F70ED25-DC3B-C946-9CFE-7109C635332B}"/>
                  </a:ext>
                </a:extLst>
              </p:cNvPr>
              <p:cNvSpPr/>
              <p:nvPr/>
            </p:nvSpPr>
            <p:spPr>
              <a:xfrm>
                <a:off x="1537080" y="3107418"/>
                <a:ext cx="1431289" cy="424732"/>
              </a:xfrm>
              <a:prstGeom prst="rect">
                <a:avLst/>
              </a:prstGeom>
            </p:spPr>
            <p:txBody>
              <a:bodyPr wrap="none">
                <a:spAutoFit/>
              </a:bodyPr>
              <a:lstStyle/>
              <a:p>
                <a:pPr algn="ctr"/>
                <a:r>
                  <a:rPr lang="en-US" dirty="0"/>
                  <a:t>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𝑥</m:t>
                    </m:r>
                    <m:r>
                      <a:rPr lang="en-US" i="1" baseline="-25000" dirty="0">
                        <a:latin typeface="Cambria Math" panose="02040503050406030204" pitchFamily="18" charset="0"/>
                      </a:rPr>
                      <m:t>3</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1:2</m:t>
                        </m:r>
                      </m:sub>
                    </m:sSub>
                    <m:r>
                      <a:rPr lang="en-US" i="1" dirty="0">
                        <a:latin typeface="Cambria Math" panose="02040503050406030204" pitchFamily="18" charset="0"/>
                      </a:rPr>
                      <m:t>)</m:t>
                    </m:r>
                  </m:oMath>
                </a14:m>
                <a:endParaRPr lang="en-US" dirty="0"/>
              </a:p>
            </p:txBody>
          </p:sp>
        </mc:Choice>
        <mc:Fallback xmlns="">
          <p:sp>
            <p:nvSpPr>
              <p:cNvPr id="3" name="Rectangle 2">
                <a:extLst>
                  <a:ext uri="{FF2B5EF4-FFF2-40B4-BE49-F238E27FC236}">
                    <a16:creationId xmlns:a16="http://schemas.microsoft.com/office/drawing/2014/main" id="{2F70ED25-DC3B-C946-9CFE-7109C635332B}"/>
                  </a:ext>
                </a:extLst>
              </p:cNvPr>
              <p:cNvSpPr>
                <a:spLocks noRot="1" noChangeAspect="1" noMove="1" noResize="1" noEditPoints="1" noAdjustHandles="1" noChangeArrowheads="1" noChangeShapeType="1" noTextEdit="1"/>
              </p:cNvSpPr>
              <p:nvPr/>
            </p:nvSpPr>
            <p:spPr>
              <a:xfrm>
                <a:off x="1537080" y="3107418"/>
                <a:ext cx="1431289" cy="424732"/>
              </a:xfrm>
              <a:prstGeom prst="rect">
                <a:avLst/>
              </a:prstGeom>
              <a:blipFill>
                <a:blip r:embed="rId13"/>
                <a:stretch>
                  <a:fillRect r="-263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C7989BD-2C1C-A747-998E-8B4938D34B78}"/>
                  </a:ext>
                </a:extLst>
              </p:cNvPr>
              <p:cNvSpPr/>
              <p:nvPr/>
            </p:nvSpPr>
            <p:spPr>
              <a:xfrm>
                <a:off x="1701915" y="5285323"/>
                <a:ext cx="1402755" cy="4247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 </m:t>
                      </m:r>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1:3</m:t>
                          </m:r>
                        </m:sub>
                      </m:sSub>
                      <m:r>
                        <a:rPr lang="en-US" i="1" dirty="0">
                          <a:latin typeface="Cambria Math" panose="02040503050406030204" pitchFamily="18" charset="0"/>
                        </a:rPr>
                        <m:t>)</m:t>
                      </m:r>
                    </m:oMath>
                  </m:oMathPara>
                </a14:m>
                <a:endParaRPr lang="en-US" dirty="0"/>
              </a:p>
            </p:txBody>
          </p:sp>
        </mc:Choice>
        <mc:Fallback xmlns="">
          <p:sp>
            <p:nvSpPr>
              <p:cNvPr id="5" name="Rectangle 4">
                <a:extLst>
                  <a:ext uri="{FF2B5EF4-FFF2-40B4-BE49-F238E27FC236}">
                    <a16:creationId xmlns:a16="http://schemas.microsoft.com/office/drawing/2014/main" id="{DC7989BD-2C1C-A747-998E-8B4938D34B78}"/>
                  </a:ext>
                </a:extLst>
              </p:cNvPr>
              <p:cNvSpPr>
                <a:spLocks noRot="1" noChangeAspect="1" noMove="1" noResize="1" noEditPoints="1" noAdjustHandles="1" noChangeArrowheads="1" noChangeShapeType="1" noTextEdit="1"/>
              </p:cNvSpPr>
              <p:nvPr/>
            </p:nvSpPr>
            <p:spPr>
              <a:xfrm>
                <a:off x="1701915" y="5285323"/>
                <a:ext cx="1402755" cy="424732"/>
              </a:xfrm>
              <a:prstGeom prst="rect">
                <a:avLst/>
              </a:prstGeom>
              <a:blipFill>
                <a:blip r:embed="rId14"/>
                <a:stretch>
                  <a:fillRect l="-2679" b="-20588"/>
                </a:stretch>
              </a:blipFill>
            </p:spPr>
            <p:txBody>
              <a:bodyPr/>
              <a:lstStyle/>
              <a:p>
                <a:r>
                  <a:rPr lang="en-US">
                    <a:noFill/>
                  </a:rPr>
                  <a:t> </a:t>
                </a:r>
              </a:p>
            </p:txBody>
          </p:sp>
        </mc:Fallback>
      </mc:AlternateContent>
      <p:sp>
        <p:nvSpPr>
          <p:cNvPr id="51" name="Rectangle 50">
            <a:extLst>
              <a:ext uri="{FF2B5EF4-FFF2-40B4-BE49-F238E27FC236}">
                <a16:creationId xmlns:a16="http://schemas.microsoft.com/office/drawing/2014/main" id="{D9A97A75-3A6C-5647-B4CA-EC04557BC8D5}"/>
              </a:ext>
            </a:extLst>
          </p:cNvPr>
          <p:cNvSpPr/>
          <p:nvPr/>
        </p:nvSpPr>
        <p:spPr>
          <a:xfrm>
            <a:off x="503278" y="1627620"/>
            <a:ext cx="13685122" cy="6406538"/>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8" name="Picture 57" descr="Icon&#10;&#10;Description automatically generated">
            <a:extLst>
              <a:ext uri="{FF2B5EF4-FFF2-40B4-BE49-F238E27FC236}">
                <a16:creationId xmlns:a16="http://schemas.microsoft.com/office/drawing/2014/main" id="{3741033E-7EC2-7047-AD1D-33091B59C1EC}"/>
              </a:ext>
            </a:extLst>
          </p:cNvPr>
          <p:cNvPicPr>
            <a:picLocks noChangeAspect="1"/>
          </p:cNvPicPr>
          <p:nvPr/>
        </p:nvPicPr>
        <p:blipFill>
          <a:blip r:embed="rId15"/>
          <a:stretch>
            <a:fillRect/>
          </a:stretch>
        </p:blipFill>
        <p:spPr>
          <a:xfrm>
            <a:off x="9391043" y="5931225"/>
            <a:ext cx="1801347" cy="1801347"/>
          </a:xfrm>
          <a:prstGeom prst="rect">
            <a:avLst/>
          </a:prstGeom>
        </p:spPr>
      </p:pic>
      <p:pic>
        <p:nvPicPr>
          <p:cNvPr id="61" name="Picture 60" descr="A picture containing cup&#10;&#10;Description automatically generated">
            <a:extLst>
              <a:ext uri="{FF2B5EF4-FFF2-40B4-BE49-F238E27FC236}">
                <a16:creationId xmlns:a16="http://schemas.microsoft.com/office/drawing/2014/main" id="{B2DC68C6-7B00-9F4B-BD3E-7ED552BAEC76}"/>
              </a:ext>
            </a:extLst>
          </p:cNvPr>
          <p:cNvPicPr>
            <a:picLocks noChangeAspect="1"/>
          </p:cNvPicPr>
          <p:nvPr/>
        </p:nvPicPr>
        <p:blipFill>
          <a:blip r:embed="rId16"/>
          <a:stretch>
            <a:fillRect/>
          </a:stretch>
        </p:blipFill>
        <p:spPr>
          <a:xfrm rot="699673">
            <a:off x="9914883" y="4898924"/>
            <a:ext cx="1277551" cy="1277551"/>
          </a:xfrm>
          <a:prstGeom prst="rect">
            <a:avLst/>
          </a:prstGeom>
        </p:spPr>
      </p:pic>
      <p:grpSp>
        <p:nvGrpSpPr>
          <p:cNvPr id="48" name="Group 47">
            <a:extLst>
              <a:ext uri="{FF2B5EF4-FFF2-40B4-BE49-F238E27FC236}">
                <a16:creationId xmlns:a16="http://schemas.microsoft.com/office/drawing/2014/main" id="{67359388-EF54-2E4F-8DE3-B5EB4CA1B729}"/>
              </a:ext>
            </a:extLst>
          </p:cNvPr>
          <p:cNvGrpSpPr/>
          <p:nvPr/>
        </p:nvGrpSpPr>
        <p:grpSpPr>
          <a:xfrm>
            <a:off x="3425267" y="4591475"/>
            <a:ext cx="720821" cy="1070910"/>
            <a:chOff x="2828864" y="3693636"/>
            <a:chExt cx="1801391" cy="2833648"/>
          </a:xfrm>
        </p:grpSpPr>
        <p:pic>
          <p:nvPicPr>
            <p:cNvPr id="49" name="Picture 48" descr="Icon&#10;&#10;Description automatically generated">
              <a:extLst>
                <a:ext uri="{FF2B5EF4-FFF2-40B4-BE49-F238E27FC236}">
                  <a16:creationId xmlns:a16="http://schemas.microsoft.com/office/drawing/2014/main" id="{C368896E-33ED-1641-910D-471FAB488561}"/>
                </a:ext>
              </a:extLst>
            </p:cNvPr>
            <p:cNvPicPr>
              <a:picLocks noChangeAspect="1"/>
            </p:cNvPicPr>
            <p:nvPr/>
          </p:nvPicPr>
          <p:blipFill>
            <a:blip r:embed="rId15"/>
            <a:stretch>
              <a:fillRect/>
            </a:stretch>
          </p:blipFill>
          <p:spPr>
            <a:xfrm>
              <a:off x="2828864" y="4725937"/>
              <a:ext cx="1801347" cy="1801347"/>
            </a:xfrm>
            <a:prstGeom prst="rect">
              <a:avLst/>
            </a:prstGeom>
          </p:spPr>
        </p:pic>
        <p:pic>
          <p:nvPicPr>
            <p:cNvPr id="53" name="Picture 52" descr="A picture containing cup&#10;&#10;Description automatically generated">
              <a:extLst>
                <a:ext uri="{FF2B5EF4-FFF2-40B4-BE49-F238E27FC236}">
                  <a16:creationId xmlns:a16="http://schemas.microsoft.com/office/drawing/2014/main" id="{E6150ACF-93D7-8B44-AB80-E43B98C0C729}"/>
                </a:ext>
              </a:extLst>
            </p:cNvPr>
            <p:cNvPicPr>
              <a:picLocks noChangeAspect="1"/>
            </p:cNvPicPr>
            <p:nvPr/>
          </p:nvPicPr>
          <p:blipFill>
            <a:blip r:embed="rId16"/>
            <a:stretch>
              <a:fillRect/>
            </a:stretch>
          </p:blipFill>
          <p:spPr>
            <a:xfrm rot="699673">
              <a:off x="3352704" y="3693636"/>
              <a:ext cx="1277551" cy="1277551"/>
            </a:xfrm>
            <a:prstGeom prst="rect">
              <a:avLst/>
            </a:prstGeom>
          </p:spPr>
        </p:pic>
      </p:grpSp>
      <p:grpSp>
        <p:nvGrpSpPr>
          <p:cNvPr id="54" name="Group 53">
            <a:extLst>
              <a:ext uri="{FF2B5EF4-FFF2-40B4-BE49-F238E27FC236}">
                <a16:creationId xmlns:a16="http://schemas.microsoft.com/office/drawing/2014/main" id="{DA5CE488-ED1F-2D48-91B0-D11FC931EDD1}"/>
              </a:ext>
            </a:extLst>
          </p:cNvPr>
          <p:cNvGrpSpPr/>
          <p:nvPr/>
        </p:nvGrpSpPr>
        <p:grpSpPr>
          <a:xfrm>
            <a:off x="2826127" y="4276743"/>
            <a:ext cx="1970220" cy="1852939"/>
            <a:chOff x="2650309" y="5775932"/>
            <a:chExt cx="1970220" cy="1852939"/>
          </a:xfrm>
        </p:grpSpPr>
        <p:grpSp>
          <p:nvGrpSpPr>
            <p:cNvPr id="55" name="Group 54">
              <a:extLst>
                <a:ext uri="{FF2B5EF4-FFF2-40B4-BE49-F238E27FC236}">
                  <a16:creationId xmlns:a16="http://schemas.microsoft.com/office/drawing/2014/main" id="{8EAAD799-5EC5-3144-AB2C-B79A39D359FA}"/>
                </a:ext>
              </a:extLst>
            </p:cNvPr>
            <p:cNvGrpSpPr/>
            <p:nvPr/>
          </p:nvGrpSpPr>
          <p:grpSpPr>
            <a:xfrm>
              <a:off x="3249449" y="6090664"/>
              <a:ext cx="720821" cy="1070910"/>
              <a:chOff x="2828864" y="3693636"/>
              <a:chExt cx="1801391" cy="2833648"/>
            </a:xfrm>
          </p:grpSpPr>
          <p:pic>
            <p:nvPicPr>
              <p:cNvPr id="62" name="Picture 61" descr="Icon&#10;&#10;Description automatically generated">
                <a:extLst>
                  <a:ext uri="{FF2B5EF4-FFF2-40B4-BE49-F238E27FC236}">
                    <a16:creationId xmlns:a16="http://schemas.microsoft.com/office/drawing/2014/main" id="{A700817C-C4E3-1A4B-9E5B-A1A7C34DCE9B}"/>
                  </a:ext>
                </a:extLst>
              </p:cNvPr>
              <p:cNvPicPr>
                <a:picLocks noChangeAspect="1"/>
              </p:cNvPicPr>
              <p:nvPr/>
            </p:nvPicPr>
            <p:blipFill>
              <a:blip r:embed="rId15"/>
              <a:stretch>
                <a:fillRect/>
              </a:stretch>
            </p:blipFill>
            <p:spPr>
              <a:xfrm>
                <a:off x="2828864" y="4725937"/>
                <a:ext cx="1801347" cy="1801347"/>
              </a:xfrm>
              <a:prstGeom prst="rect">
                <a:avLst/>
              </a:prstGeom>
            </p:spPr>
          </p:pic>
          <p:pic>
            <p:nvPicPr>
              <p:cNvPr id="67" name="Picture 66" descr="A picture containing cup&#10;&#10;Description automatically generated">
                <a:extLst>
                  <a:ext uri="{FF2B5EF4-FFF2-40B4-BE49-F238E27FC236}">
                    <a16:creationId xmlns:a16="http://schemas.microsoft.com/office/drawing/2014/main" id="{5F0EA02F-E6A6-044F-8FF8-0E542B907C15}"/>
                  </a:ext>
                </a:extLst>
              </p:cNvPr>
              <p:cNvPicPr>
                <a:picLocks noChangeAspect="1"/>
              </p:cNvPicPr>
              <p:nvPr/>
            </p:nvPicPr>
            <p:blipFill>
              <a:blip r:embed="rId16"/>
              <a:stretch>
                <a:fillRect/>
              </a:stretch>
            </p:blipFill>
            <p:spPr>
              <a:xfrm rot="699673">
                <a:off x="3352704" y="3693636"/>
                <a:ext cx="1277551" cy="1277551"/>
              </a:xfrm>
              <a:prstGeom prst="rect">
                <a:avLst/>
              </a:prstGeom>
            </p:spPr>
          </p:pic>
        </p:grpSp>
        <p:pic>
          <p:nvPicPr>
            <p:cNvPr id="56" name="Picture 55" descr="Icon&#10;&#10;Description automatically generated">
              <a:extLst>
                <a:ext uri="{FF2B5EF4-FFF2-40B4-BE49-F238E27FC236}">
                  <a16:creationId xmlns:a16="http://schemas.microsoft.com/office/drawing/2014/main" id="{9B11F686-D851-F040-86CE-D67894149B47}"/>
                </a:ext>
              </a:extLst>
            </p:cNvPr>
            <p:cNvPicPr>
              <a:picLocks noChangeAspect="1"/>
            </p:cNvPicPr>
            <p:nvPr/>
          </p:nvPicPr>
          <p:blipFill rotWithShape="1">
            <a:blip r:embed="rId17"/>
            <a:srcRect b="5953"/>
            <a:stretch/>
          </p:blipFill>
          <p:spPr>
            <a:xfrm>
              <a:off x="2650309" y="5775932"/>
              <a:ext cx="1970220" cy="1852939"/>
            </a:xfrm>
            <a:prstGeom prst="rect">
              <a:avLst/>
            </a:prstGeom>
          </p:spPr>
        </p:pic>
      </p:grpSp>
    </p:spTree>
    <p:extLst>
      <p:ext uri="{BB962C8B-B14F-4D97-AF65-F5344CB8AC3E}">
        <p14:creationId xmlns:p14="http://schemas.microsoft.com/office/powerpoint/2010/main" val="35469606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How Does </a:t>
            </a:r>
            <a:r>
              <a:rPr lang="en-US" dirty="0">
                <a:solidFill>
                  <a:srgbClr val="4472C4"/>
                </a:solidFill>
              </a:rPr>
              <a:t>FUDGE</a:t>
            </a:r>
            <a:r>
              <a:rPr lang="en-US" dirty="0"/>
              <a:t> Do?</a:t>
            </a:r>
          </a:p>
        </p:txBody>
      </p:sp>
    </p:spTree>
    <p:extLst>
      <p:ext uri="{BB962C8B-B14F-4D97-AF65-F5344CB8AC3E}">
        <p14:creationId xmlns:p14="http://schemas.microsoft.com/office/powerpoint/2010/main" val="24159740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How Does </a:t>
            </a:r>
            <a:r>
              <a:rPr lang="en-US" dirty="0">
                <a:solidFill>
                  <a:srgbClr val="4472C4"/>
                </a:solidFill>
              </a:rPr>
              <a:t>FUDGE</a:t>
            </a:r>
            <a:r>
              <a:rPr lang="en-US" dirty="0"/>
              <a:t> Do?</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that, that 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9" name="TextBox 8">
            <a:extLst>
              <a:ext uri="{FF2B5EF4-FFF2-40B4-BE49-F238E27FC236}">
                <a16:creationId xmlns:a16="http://schemas.microsoft.com/office/drawing/2014/main" id="{AC182160-84AA-E544-A908-E70D728776CE}"/>
              </a:ext>
            </a:extLst>
          </p:cNvPr>
          <p:cNvSpPr txBox="1"/>
          <p:nvPr/>
        </p:nvSpPr>
        <p:spPr>
          <a:xfrm>
            <a:off x="11327326"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22" name="Group 21">
            <a:extLst>
              <a:ext uri="{FF2B5EF4-FFF2-40B4-BE49-F238E27FC236}">
                <a16:creationId xmlns:a16="http://schemas.microsoft.com/office/drawing/2014/main" id="{31790C39-B5CB-694D-BF22-EBEF6CFA2FCD}"/>
              </a:ext>
            </a:extLst>
          </p:cNvPr>
          <p:cNvGrpSpPr/>
          <p:nvPr/>
        </p:nvGrpSpPr>
        <p:grpSpPr>
          <a:xfrm>
            <a:off x="12378163" y="4477223"/>
            <a:ext cx="954107" cy="954106"/>
            <a:chOff x="3141432" y="6123141"/>
            <a:chExt cx="1699044" cy="1719951"/>
          </a:xfrm>
        </p:grpSpPr>
        <p:pic>
          <p:nvPicPr>
            <p:cNvPr id="23" name="Picture 22" descr="Icon&#10;&#10;Description automatically generated">
              <a:extLst>
                <a:ext uri="{FF2B5EF4-FFF2-40B4-BE49-F238E27FC236}">
                  <a16:creationId xmlns:a16="http://schemas.microsoft.com/office/drawing/2014/main" id="{58793FA1-E82B-3545-B4A2-6BE785B928AC}"/>
                </a:ext>
              </a:extLst>
            </p:cNvPr>
            <p:cNvPicPr>
              <a:picLocks noChangeAspect="1"/>
            </p:cNvPicPr>
            <p:nvPr/>
          </p:nvPicPr>
          <p:blipFill>
            <a:blip r:embed="rId4"/>
            <a:stretch>
              <a:fillRect/>
            </a:stretch>
          </p:blipFill>
          <p:spPr>
            <a:xfrm>
              <a:off x="3141432" y="6144048"/>
              <a:ext cx="1699044" cy="1699044"/>
            </a:xfrm>
            <a:prstGeom prst="rect">
              <a:avLst/>
            </a:prstGeom>
          </p:spPr>
        </p:pic>
        <p:pic>
          <p:nvPicPr>
            <p:cNvPr id="24" name="Picture 2" descr="💢 Anger Symbol Meaning with Pictures: from A to Z">
              <a:extLst>
                <a:ext uri="{FF2B5EF4-FFF2-40B4-BE49-F238E27FC236}">
                  <a16:creationId xmlns:a16="http://schemas.microsoft.com/office/drawing/2014/main" id="{2D6879FD-273E-5445-9915-69BC2CC77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BAC4682A-1D51-904E-A498-750668CA49C9}"/>
              </a:ext>
            </a:extLst>
          </p:cNvPr>
          <p:cNvSpPr/>
          <p:nvPr/>
        </p:nvSpPr>
        <p:spPr>
          <a:xfrm>
            <a:off x="5295889" y="5817464"/>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that we have is all propaganda, so, it’s important to see other versions of what’s happening…</a:t>
            </a:r>
            <a:endParaRPr lang="en-US" dirty="0">
              <a:solidFill>
                <a:srgbClr val="FF0000"/>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953350"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7" name="TextBox 26">
            <a:extLst>
              <a:ext uri="{FF2B5EF4-FFF2-40B4-BE49-F238E27FC236}">
                <a16:creationId xmlns:a16="http://schemas.microsoft.com/office/drawing/2014/main" id="{F3FFD54E-8343-EB44-87BB-406E873F4090}"/>
              </a:ext>
            </a:extLst>
          </p:cNvPr>
          <p:cNvSpPr txBox="1"/>
          <p:nvPr/>
        </p:nvSpPr>
        <p:spPr>
          <a:xfrm>
            <a:off x="11301746"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31" name="Picture 30" descr="Logo, company name&#10;&#10;Description automatically generated">
            <a:extLst>
              <a:ext uri="{FF2B5EF4-FFF2-40B4-BE49-F238E27FC236}">
                <a16:creationId xmlns:a16="http://schemas.microsoft.com/office/drawing/2014/main" id="{81060F78-ACD3-3C4F-89AC-023A5C80047F}"/>
              </a:ext>
            </a:extLst>
          </p:cNvPr>
          <p:cNvPicPr>
            <a:picLocks noChangeAspect="1"/>
          </p:cNvPicPr>
          <p:nvPr/>
        </p:nvPicPr>
        <p:blipFill>
          <a:blip r:embed="rId6"/>
          <a:stretch>
            <a:fillRect/>
          </a:stretch>
        </p:blipFill>
        <p:spPr>
          <a:xfrm>
            <a:off x="12378164" y="6388458"/>
            <a:ext cx="954107" cy="954107"/>
          </a:xfrm>
          <a:prstGeom prst="rect">
            <a:avLst/>
          </a:prstGeom>
        </p:spPr>
      </p:pic>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7"/>
          <a:stretch>
            <a:fillRect/>
          </a:stretch>
        </p:blipFill>
        <p:spPr>
          <a:xfrm rot="699673">
            <a:off x="10048398" y="3357831"/>
            <a:ext cx="1277551" cy="1277551"/>
          </a:xfrm>
          <a:prstGeom prst="rect">
            <a:avLst/>
          </a:prstGeom>
        </p:spPr>
      </p:pic>
      <p:pic>
        <p:nvPicPr>
          <p:cNvPr id="25" name="Picture 2">
            <a:extLst>
              <a:ext uri="{FF2B5EF4-FFF2-40B4-BE49-F238E27FC236}">
                <a16:creationId xmlns:a16="http://schemas.microsoft.com/office/drawing/2014/main" id="{D7D8B1EB-DA47-AC46-AEE8-A31164E8D45B}"/>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83564895-5BF4-1443-BA18-DAA2CF4EB883}"/>
              </a:ext>
            </a:extLst>
          </p:cNvPr>
          <p:cNvGrpSpPr/>
          <p:nvPr/>
        </p:nvGrpSpPr>
        <p:grpSpPr>
          <a:xfrm>
            <a:off x="2856711" y="6197280"/>
            <a:ext cx="1939092" cy="1100290"/>
            <a:chOff x="3070749" y="3909592"/>
            <a:chExt cx="1939092" cy="1100290"/>
          </a:xfrm>
        </p:grpSpPr>
        <p:pic>
          <p:nvPicPr>
            <p:cNvPr id="30" name="Picture 6" descr="998 Fudge Illustrations &amp; Clip Art - iStock">
              <a:extLst>
                <a:ext uri="{FF2B5EF4-FFF2-40B4-BE49-F238E27FC236}">
                  <a16:creationId xmlns:a16="http://schemas.microsoft.com/office/drawing/2014/main" id="{7FAD0979-15F5-184B-A527-22158F5785B6}"/>
                </a:ext>
              </a:extLst>
            </p:cNvPr>
            <p:cNvPicPr>
              <a:picLocks noChangeAspect="1" noChangeArrowheads="1"/>
            </p:cNvPicPr>
            <p:nvPr/>
          </p:nvPicPr>
          <p:blipFill rotWithShape="1">
            <a:blip r:embed="rId10">
              <a:alphaModFix/>
              <a:extLst>
                <a:ext uri="{BEBA8EAE-BF5A-486C-A8C5-ECC9F3942E4B}">
                  <a14:imgProps xmlns:a14="http://schemas.microsoft.com/office/drawing/2010/main">
                    <a14:imgLayer r:embed="rId11">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87312D43-0E47-0948-9DAB-7D9ED66BD1A6}"/>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92BB426A-4383-4440-9D88-DA3A767C9F1A}"/>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C6434DAE-329D-744C-BD80-F88B17032591}"/>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274543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How Does </a:t>
            </a:r>
            <a:r>
              <a:rPr lang="en-US" dirty="0">
                <a:solidFill>
                  <a:srgbClr val="4472C4"/>
                </a:solidFill>
              </a:rPr>
              <a:t>FUDGE</a:t>
            </a:r>
            <a:r>
              <a:rPr lang="en-US" dirty="0"/>
              <a:t> Do?</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that, that 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9" name="TextBox 8">
            <a:extLst>
              <a:ext uri="{FF2B5EF4-FFF2-40B4-BE49-F238E27FC236}">
                <a16:creationId xmlns:a16="http://schemas.microsoft.com/office/drawing/2014/main" id="{AC182160-84AA-E544-A908-E70D728776CE}"/>
              </a:ext>
            </a:extLst>
          </p:cNvPr>
          <p:cNvSpPr txBox="1"/>
          <p:nvPr/>
        </p:nvSpPr>
        <p:spPr>
          <a:xfrm>
            <a:off x="11327326"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22" name="Group 21">
            <a:extLst>
              <a:ext uri="{FF2B5EF4-FFF2-40B4-BE49-F238E27FC236}">
                <a16:creationId xmlns:a16="http://schemas.microsoft.com/office/drawing/2014/main" id="{31790C39-B5CB-694D-BF22-EBEF6CFA2FCD}"/>
              </a:ext>
            </a:extLst>
          </p:cNvPr>
          <p:cNvGrpSpPr/>
          <p:nvPr/>
        </p:nvGrpSpPr>
        <p:grpSpPr>
          <a:xfrm>
            <a:off x="12378163" y="4477223"/>
            <a:ext cx="954107" cy="954106"/>
            <a:chOff x="3141432" y="6123141"/>
            <a:chExt cx="1699044" cy="1719951"/>
          </a:xfrm>
        </p:grpSpPr>
        <p:pic>
          <p:nvPicPr>
            <p:cNvPr id="23" name="Picture 22" descr="Icon&#10;&#10;Description automatically generated">
              <a:extLst>
                <a:ext uri="{FF2B5EF4-FFF2-40B4-BE49-F238E27FC236}">
                  <a16:creationId xmlns:a16="http://schemas.microsoft.com/office/drawing/2014/main" id="{58793FA1-E82B-3545-B4A2-6BE785B928AC}"/>
                </a:ext>
              </a:extLst>
            </p:cNvPr>
            <p:cNvPicPr>
              <a:picLocks noChangeAspect="1"/>
            </p:cNvPicPr>
            <p:nvPr/>
          </p:nvPicPr>
          <p:blipFill>
            <a:blip r:embed="rId4"/>
            <a:stretch>
              <a:fillRect/>
            </a:stretch>
          </p:blipFill>
          <p:spPr>
            <a:xfrm>
              <a:off x="3141432" y="6144048"/>
              <a:ext cx="1699044" cy="1699044"/>
            </a:xfrm>
            <a:prstGeom prst="rect">
              <a:avLst/>
            </a:prstGeom>
          </p:spPr>
        </p:pic>
        <p:pic>
          <p:nvPicPr>
            <p:cNvPr id="24" name="Picture 2" descr="💢 Anger Symbol Meaning with Pictures: from A to Z">
              <a:extLst>
                <a:ext uri="{FF2B5EF4-FFF2-40B4-BE49-F238E27FC236}">
                  <a16:creationId xmlns:a16="http://schemas.microsoft.com/office/drawing/2014/main" id="{2D6879FD-273E-5445-9915-69BC2CC77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BAC4682A-1D51-904E-A498-750668CA49C9}"/>
              </a:ext>
            </a:extLst>
          </p:cNvPr>
          <p:cNvSpPr/>
          <p:nvPr/>
        </p:nvSpPr>
        <p:spPr>
          <a:xfrm>
            <a:off x="5295889" y="5817464"/>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that</a:t>
            </a:r>
            <a:endParaRPr lang="en-US" dirty="0">
              <a:solidFill>
                <a:srgbClr val="FF0000"/>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953350"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6"/>
          <a:stretch>
            <a:fillRect/>
          </a:stretch>
        </p:blipFill>
        <p:spPr>
          <a:xfrm rot="699673">
            <a:off x="10048398" y="3357831"/>
            <a:ext cx="1277551" cy="1277551"/>
          </a:xfrm>
          <a:prstGeom prst="rect">
            <a:avLst/>
          </a:prstGeom>
        </p:spPr>
      </p:pic>
      <p:pic>
        <p:nvPicPr>
          <p:cNvPr id="18" name="Picture 2">
            <a:extLst>
              <a:ext uri="{FF2B5EF4-FFF2-40B4-BE49-F238E27FC236}">
                <a16:creationId xmlns:a16="http://schemas.microsoft.com/office/drawing/2014/main" id="{A4DFCEBB-F66D-384C-9C9B-4203B06EBC3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BE19B001-E8BF-3C4F-9713-1D0D5DA8E560}"/>
              </a:ext>
            </a:extLst>
          </p:cNvPr>
          <p:cNvGrpSpPr/>
          <p:nvPr/>
        </p:nvGrpSpPr>
        <p:grpSpPr>
          <a:xfrm>
            <a:off x="2856711" y="6197280"/>
            <a:ext cx="1939092" cy="1100290"/>
            <a:chOff x="3070749" y="3909592"/>
            <a:chExt cx="1939092" cy="1100290"/>
          </a:xfrm>
        </p:grpSpPr>
        <p:pic>
          <p:nvPicPr>
            <p:cNvPr id="25" name="Picture 6" descr="998 Fudge Illustrations &amp; Clip Art - iStock">
              <a:extLst>
                <a:ext uri="{FF2B5EF4-FFF2-40B4-BE49-F238E27FC236}">
                  <a16:creationId xmlns:a16="http://schemas.microsoft.com/office/drawing/2014/main" id="{4D24CE0E-9F16-8041-82B4-5330CB8D9077}"/>
                </a:ext>
              </a:extLst>
            </p:cNvPr>
            <p:cNvPicPr>
              <a:picLocks noChangeAspect="1" noChangeArrowheads="1"/>
            </p:cNvPicPr>
            <p:nvPr/>
          </p:nvPicPr>
          <p:blipFill rotWithShape="1">
            <a:blip r:embed="rId9">
              <a:alphaModFix/>
              <a:extLst>
                <a:ext uri="{BEBA8EAE-BF5A-486C-A8C5-ECC9F3942E4B}">
                  <a14:imgProps xmlns:a14="http://schemas.microsoft.com/office/drawing/2010/main">
                    <a14:imgLayer r:embed="rId10">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28EABB89-A885-DC4B-9D97-C6D4C24A6519}"/>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A6C8184D-3B1E-8448-BFD6-AC0D16E7D3D9}"/>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B111F9CD-6317-5749-8729-064919C67E09}"/>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640191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How Does </a:t>
            </a:r>
            <a:r>
              <a:rPr lang="en-US" dirty="0">
                <a:solidFill>
                  <a:srgbClr val="4472C4"/>
                </a:solidFill>
              </a:rPr>
              <a:t>FUDGE</a:t>
            </a:r>
            <a:r>
              <a:rPr lang="en-US" dirty="0"/>
              <a:t> Do?</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 that </a:t>
            </a:r>
            <a:r>
              <a:rPr lang="en-US" dirty="0">
                <a:latin typeface="Courier New" panose="02070309020205020404" pitchFamily="49" charset="0"/>
                <a:cs typeface="Courier New" panose="02070309020205020404" pitchFamily="49" charset="0"/>
              </a:rPr>
              <a:t>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9" name="TextBox 8">
            <a:extLst>
              <a:ext uri="{FF2B5EF4-FFF2-40B4-BE49-F238E27FC236}">
                <a16:creationId xmlns:a16="http://schemas.microsoft.com/office/drawing/2014/main" id="{AC182160-84AA-E544-A908-E70D728776CE}"/>
              </a:ext>
            </a:extLst>
          </p:cNvPr>
          <p:cNvSpPr txBox="1"/>
          <p:nvPr/>
        </p:nvSpPr>
        <p:spPr>
          <a:xfrm>
            <a:off x="11327326"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22" name="Group 21">
            <a:extLst>
              <a:ext uri="{FF2B5EF4-FFF2-40B4-BE49-F238E27FC236}">
                <a16:creationId xmlns:a16="http://schemas.microsoft.com/office/drawing/2014/main" id="{31790C39-B5CB-694D-BF22-EBEF6CFA2FCD}"/>
              </a:ext>
            </a:extLst>
          </p:cNvPr>
          <p:cNvGrpSpPr/>
          <p:nvPr/>
        </p:nvGrpSpPr>
        <p:grpSpPr>
          <a:xfrm>
            <a:off x="12378163" y="4477223"/>
            <a:ext cx="954107" cy="954106"/>
            <a:chOff x="3141432" y="6123141"/>
            <a:chExt cx="1699044" cy="1719951"/>
          </a:xfrm>
        </p:grpSpPr>
        <p:pic>
          <p:nvPicPr>
            <p:cNvPr id="23" name="Picture 22" descr="Icon&#10;&#10;Description automatically generated">
              <a:extLst>
                <a:ext uri="{FF2B5EF4-FFF2-40B4-BE49-F238E27FC236}">
                  <a16:creationId xmlns:a16="http://schemas.microsoft.com/office/drawing/2014/main" id="{58793FA1-E82B-3545-B4A2-6BE785B928AC}"/>
                </a:ext>
              </a:extLst>
            </p:cNvPr>
            <p:cNvPicPr>
              <a:picLocks noChangeAspect="1"/>
            </p:cNvPicPr>
            <p:nvPr/>
          </p:nvPicPr>
          <p:blipFill>
            <a:blip r:embed="rId4"/>
            <a:stretch>
              <a:fillRect/>
            </a:stretch>
          </p:blipFill>
          <p:spPr>
            <a:xfrm>
              <a:off x="3141432" y="6144048"/>
              <a:ext cx="1699044" cy="1699044"/>
            </a:xfrm>
            <a:prstGeom prst="rect">
              <a:avLst/>
            </a:prstGeom>
          </p:spPr>
        </p:pic>
        <p:pic>
          <p:nvPicPr>
            <p:cNvPr id="24" name="Picture 2" descr="💢 Anger Symbol Meaning with Pictures: from A to Z">
              <a:extLst>
                <a:ext uri="{FF2B5EF4-FFF2-40B4-BE49-F238E27FC236}">
                  <a16:creationId xmlns:a16="http://schemas.microsoft.com/office/drawing/2014/main" id="{2D6879FD-273E-5445-9915-69BC2CC77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BAC4682A-1D51-904E-A498-750668CA49C9}"/>
              </a:ext>
            </a:extLst>
          </p:cNvPr>
          <p:cNvSpPr/>
          <p:nvPr/>
        </p:nvSpPr>
        <p:spPr>
          <a:xfrm>
            <a:off x="5295889" y="5817464"/>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a:t>
            </a:r>
            <a:endParaRPr lang="en-US" b="1" dirty="0">
              <a:solidFill>
                <a:srgbClr val="FF0000"/>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953350"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6"/>
          <a:stretch>
            <a:fillRect/>
          </a:stretch>
        </p:blipFill>
        <p:spPr>
          <a:xfrm rot="699673">
            <a:off x="10048398" y="3357831"/>
            <a:ext cx="1277551" cy="1277551"/>
          </a:xfrm>
          <a:prstGeom prst="rect">
            <a:avLst/>
          </a:prstGeom>
        </p:spPr>
      </p:pic>
      <p:pic>
        <p:nvPicPr>
          <p:cNvPr id="18" name="Picture 2">
            <a:extLst>
              <a:ext uri="{FF2B5EF4-FFF2-40B4-BE49-F238E27FC236}">
                <a16:creationId xmlns:a16="http://schemas.microsoft.com/office/drawing/2014/main" id="{DEAF43EE-C5A8-0047-A35F-A868D68CBA3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150585A5-3B0E-4343-B28C-3D545228816B}"/>
              </a:ext>
            </a:extLst>
          </p:cNvPr>
          <p:cNvGrpSpPr/>
          <p:nvPr/>
        </p:nvGrpSpPr>
        <p:grpSpPr>
          <a:xfrm>
            <a:off x="2856711" y="6197280"/>
            <a:ext cx="1939092" cy="1100290"/>
            <a:chOff x="3070749" y="3909592"/>
            <a:chExt cx="1939092" cy="1100290"/>
          </a:xfrm>
        </p:grpSpPr>
        <p:pic>
          <p:nvPicPr>
            <p:cNvPr id="25" name="Picture 6" descr="998 Fudge Illustrations &amp; Clip Art - iStock">
              <a:extLst>
                <a:ext uri="{FF2B5EF4-FFF2-40B4-BE49-F238E27FC236}">
                  <a16:creationId xmlns:a16="http://schemas.microsoft.com/office/drawing/2014/main" id="{AC721F56-599D-7748-B874-183AF038E726}"/>
                </a:ext>
              </a:extLst>
            </p:cNvPr>
            <p:cNvPicPr>
              <a:picLocks noChangeAspect="1" noChangeArrowheads="1"/>
            </p:cNvPicPr>
            <p:nvPr/>
          </p:nvPicPr>
          <p:blipFill rotWithShape="1">
            <a:blip r:embed="rId9">
              <a:alphaModFix/>
              <a:extLst>
                <a:ext uri="{BEBA8EAE-BF5A-486C-A8C5-ECC9F3942E4B}">
                  <a14:imgProps xmlns:a14="http://schemas.microsoft.com/office/drawing/2010/main">
                    <a14:imgLayer r:embed="rId10">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15B31C34-8CD6-6842-BD92-A826EB138A24}"/>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C9282C56-2568-2B42-BCA2-B650B01CF89C}"/>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CF15532C-2412-DB4A-83E8-EFBF5E398560}"/>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93213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a:t>
            </a:r>
            <a:r>
              <a:rPr lang="en-US" strike="sngStrike" dirty="0"/>
              <a:t>Controlled</a:t>
            </a:r>
            <a:r>
              <a:rPr lang="en-US" dirty="0"/>
              <a:t> Text Generation?</a:t>
            </a: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Language Model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9A517D-C45C-1642-ADC7-1AA8646D29A7}"/>
                  </a:ext>
                </a:extLst>
              </p:cNvPr>
              <p:cNvSpPr txBox="1"/>
              <p:nvPr/>
            </p:nvSpPr>
            <p:spPr>
              <a:xfrm>
                <a:off x="3006321" y="5727311"/>
                <a:ext cx="1639871"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1">
                              <a:lumMod val="60000"/>
                              <a:lumOff val="40000"/>
                            </a:schemeClr>
                          </a:solidFill>
                          <a:latin typeface="Cambria Math" panose="02040503050406030204" pitchFamily="18" charset="0"/>
                        </a:rPr>
                        <m:t>𝑃</m:t>
                      </m:r>
                      <m:r>
                        <a:rPr lang="en-US" i="1" dirty="0" smtClean="0">
                          <a:solidFill>
                            <a:schemeClr val="tx1">
                              <a:lumMod val="60000"/>
                              <a:lumOff val="40000"/>
                            </a:schemeClr>
                          </a:solidFill>
                          <a:latin typeface="Cambria Math" panose="02040503050406030204" pitchFamily="18" charset="0"/>
                        </a:rPr>
                        <m:t>(</m:t>
                      </m:r>
                      <m:sSub>
                        <m:sSubPr>
                          <m:ctrlPr>
                            <a:rPr lang="en-US" i="1" dirty="0" smtClean="0">
                              <a:solidFill>
                                <a:schemeClr val="tx1">
                                  <a:lumMod val="60000"/>
                                  <a:lumOff val="40000"/>
                                </a:schemeClr>
                              </a:solidFill>
                              <a:latin typeface="Cambria Math" panose="02040503050406030204" pitchFamily="18" charset="0"/>
                            </a:rPr>
                          </m:ctrlPr>
                        </m:sSubPr>
                        <m:e>
                          <m:r>
                            <a:rPr lang="en-US" b="0" i="1" dirty="0" smtClean="0">
                              <a:solidFill>
                                <a:schemeClr val="tx1">
                                  <a:lumMod val="60000"/>
                                  <a:lumOff val="40000"/>
                                </a:schemeClr>
                              </a:solidFill>
                              <a:latin typeface="Cambria Math" panose="02040503050406030204" pitchFamily="18" charset="0"/>
                            </a:rPr>
                            <m:t>𝑥</m:t>
                          </m:r>
                        </m:e>
                        <m:sub>
                          <m:r>
                            <a:rPr lang="en-US" b="0" i="1" dirty="0" smtClean="0">
                              <a:solidFill>
                                <a:schemeClr val="tx1">
                                  <a:lumMod val="60000"/>
                                  <a:lumOff val="40000"/>
                                </a:schemeClr>
                              </a:solidFill>
                              <a:latin typeface="Cambria Math" panose="02040503050406030204" pitchFamily="18" charset="0"/>
                            </a:rPr>
                            <m:t>𝑖</m:t>
                          </m:r>
                          <m:r>
                            <a:rPr lang="en-US" b="0" i="1" dirty="0" smtClean="0">
                              <a:solidFill>
                                <a:schemeClr val="tx1">
                                  <a:lumMod val="60000"/>
                                  <a:lumOff val="40000"/>
                                </a:schemeClr>
                              </a:solidFill>
                              <a:latin typeface="Cambria Math" panose="02040503050406030204" pitchFamily="18" charset="0"/>
                            </a:rPr>
                            <m:t>+1</m:t>
                          </m:r>
                        </m:sub>
                      </m:sSub>
                      <m:r>
                        <a:rPr lang="en-US" b="0" i="1" dirty="0" smtClean="0">
                          <a:solidFill>
                            <a:schemeClr val="tx1">
                              <a:lumMod val="60000"/>
                              <a:lumOff val="40000"/>
                            </a:schemeClr>
                          </a:solidFill>
                          <a:latin typeface="Cambria Math" panose="02040503050406030204" pitchFamily="18" charset="0"/>
                        </a:rPr>
                        <m:t>|</m:t>
                      </m:r>
                      <m:sSub>
                        <m:sSubPr>
                          <m:ctrlPr>
                            <a:rPr lang="en-US" i="1" dirty="0">
                              <a:solidFill>
                                <a:schemeClr val="tx1">
                                  <a:lumMod val="60000"/>
                                  <a:lumOff val="40000"/>
                                </a:schemeClr>
                              </a:solidFill>
                              <a:latin typeface="Cambria Math" panose="02040503050406030204" pitchFamily="18" charset="0"/>
                            </a:rPr>
                          </m:ctrlPr>
                        </m:sSubPr>
                        <m:e>
                          <m:r>
                            <a:rPr lang="en-US" i="1" dirty="0">
                              <a:solidFill>
                                <a:schemeClr val="tx1">
                                  <a:lumMod val="60000"/>
                                  <a:lumOff val="40000"/>
                                </a:schemeClr>
                              </a:solidFill>
                              <a:latin typeface="Cambria Math" panose="02040503050406030204" pitchFamily="18" charset="0"/>
                            </a:rPr>
                            <m:t>𝑥</m:t>
                          </m:r>
                        </m:e>
                        <m:sub>
                          <m:r>
                            <a:rPr lang="en-US" i="1" dirty="0">
                              <a:solidFill>
                                <a:schemeClr val="tx1">
                                  <a:lumMod val="60000"/>
                                  <a:lumOff val="40000"/>
                                </a:schemeClr>
                              </a:solidFill>
                              <a:latin typeface="Cambria Math" panose="02040503050406030204" pitchFamily="18" charset="0"/>
                            </a:rPr>
                            <m:t>1:</m:t>
                          </m:r>
                          <m:r>
                            <a:rPr lang="en-US" b="0" i="1" dirty="0" smtClean="0">
                              <a:solidFill>
                                <a:schemeClr val="tx1">
                                  <a:lumMod val="60000"/>
                                  <a:lumOff val="40000"/>
                                </a:schemeClr>
                              </a:solidFill>
                              <a:latin typeface="Cambria Math" panose="02040503050406030204" pitchFamily="18" charset="0"/>
                            </a:rPr>
                            <m:t>𝑖</m:t>
                          </m:r>
                        </m:sub>
                      </m:sSub>
                      <m:r>
                        <a:rPr lang="en-US" i="1" dirty="0">
                          <a:solidFill>
                            <a:schemeClr val="tx1">
                              <a:lumMod val="60000"/>
                              <a:lumOff val="40000"/>
                            </a:schemeClr>
                          </a:solidFill>
                          <a:latin typeface="Cambria Math" panose="02040503050406030204" pitchFamily="18" charset="0"/>
                        </a:rPr>
                        <m:t>)</m:t>
                      </m:r>
                    </m:oMath>
                  </m:oMathPara>
                </a14:m>
                <a:endParaRPr lang="en-US" dirty="0">
                  <a:solidFill>
                    <a:schemeClr val="tx1">
                      <a:lumMod val="60000"/>
                      <a:lumOff val="40000"/>
                    </a:schemeClr>
                  </a:solidFill>
                </a:endParaRPr>
              </a:p>
            </p:txBody>
          </p:sp>
        </mc:Choice>
        <mc:Fallback xmlns="">
          <p:sp>
            <p:nvSpPr>
              <p:cNvPr id="9" name="TextBox 8">
                <a:extLst>
                  <a:ext uri="{FF2B5EF4-FFF2-40B4-BE49-F238E27FC236}">
                    <a16:creationId xmlns:a16="http://schemas.microsoft.com/office/drawing/2014/main" id="{159A517D-C45C-1642-ADC7-1AA8646D29A7}"/>
                  </a:ext>
                </a:extLst>
              </p:cNvPr>
              <p:cNvSpPr txBox="1">
                <a:spLocks noRot="1" noChangeAspect="1" noMove="1" noResize="1" noEditPoints="1" noAdjustHandles="1" noChangeArrowheads="1" noChangeShapeType="1" noTextEdit="1"/>
              </p:cNvSpPr>
              <p:nvPr/>
            </p:nvSpPr>
            <p:spPr>
              <a:xfrm>
                <a:off x="3006321" y="5727311"/>
                <a:ext cx="1639871" cy="424732"/>
              </a:xfrm>
              <a:prstGeom prst="rect">
                <a:avLst/>
              </a:prstGeom>
              <a:blipFill>
                <a:blip r:embed="rId3"/>
                <a:stretch>
                  <a:fillRect b="-14706"/>
                </a:stretch>
              </a:blipFill>
            </p:spPr>
            <p:txBody>
              <a:bodyPr/>
              <a:lstStyle/>
              <a:p>
                <a:r>
                  <a:rPr lang="en-US">
                    <a:noFill/>
                  </a:rPr>
                  <a:t> </a:t>
                </a:r>
              </a:p>
            </p:txBody>
          </p:sp>
        </mc:Fallback>
      </mc:AlternateContent>
      <p:pic>
        <p:nvPicPr>
          <p:cNvPr id="16" name="Picture 2">
            <a:extLst>
              <a:ext uri="{FF2B5EF4-FFF2-40B4-BE49-F238E27FC236}">
                <a16:creationId xmlns:a16="http://schemas.microsoft.com/office/drawing/2014/main" id="{F88CE220-1C64-1E45-8535-72412F32547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410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How Does </a:t>
            </a:r>
            <a:r>
              <a:rPr lang="en-US" dirty="0">
                <a:solidFill>
                  <a:srgbClr val="4472C4"/>
                </a:solidFill>
              </a:rPr>
              <a:t>FUDGE</a:t>
            </a:r>
            <a:r>
              <a:rPr lang="en-US" dirty="0"/>
              <a:t> Do?</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 that </a:t>
            </a:r>
            <a:r>
              <a:rPr lang="en-US" dirty="0">
                <a:latin typeface="Courier New" panose="02070309020205020404" pitchFamily="49" charset="0"/>
                <a:cs typeface="Courier New" panose="02070309020205020404" pitchFamily="49" charset="0"/>
              </a:rPr>
              <a:t>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9" name="TextBox 8">
            <a:extLst>
              <a:ext uri="{FF2B5EF4-FFF2-40B4-BE49-F238E27FC236}">
                <a16:creationId xmlns:a16="http://schemas.microsoft.com/office/drawing/2014/main" id="{AC182160-84AA-E544-A908-E70D728776CE}"/>
              </a:ext>
            </a:extLst>
          </p:cNvPr>
          <p:cNvSpPr txBox="1"/>
          <p:nvPr/>
        </p:nvSpPr>
        <p:spPr>
          <a:xfrm>
            <a:off x="11327326"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22" name="Group 21">
            <a:extLst>
              <a:ext uri="{FF2B5EF4-FFF2-40B4-BE49-F238E27FC236}">
                <a16:creationId xmlns:a16="http://schemas.microsoft.com/office/drawing/2014/main" id="{31790C39-B5CB-694D-BF22-EBEF6CFA2FCD}"/>
              </a:ext>
            </a:extLst>
          </p:cNvPr>
          <p:cNvGrpSpPr/>
          <p:nvPr/>
        </p:nvGrpSpPr>
        <p:grpSpPr>
          <a:xfrm>
            <a:off x="12378163" y="4477223"/>
            <a:ext cx="954107" cy="954106"/>
            <a:chOff x="3141432" y="6123141"/>
            <a:chExt cx="1699044" cy="1719951"/>
          </a:xfrm>
        </p:grpSpPr>
        <p:pic>
          <p:nvPicPr>
            <p:cNvPr id="23" name="Picture 22" descr="Icon&#10;&#10;Description automatically generated">
              <a:extLst>
                <a:ext uri="{FF2B5EF4-FFF2-40B4-BE49-F238E27FC236}">
                  <a16:creationId xmlns:a16="http://schemas.microsoft.com/office/drawing/2014/main" id="{58793FA1-E82B-3545-B4A2-6BE785B928AC}"/>
                </a:ext>
              </a:extLst>
            </p:cNvPr>
            <p:cNvPicPr>
              <a:picLocks noChangeAspect="1"/>
            </p:cNvPicPr>
            <p:nvPr/>
          </p:nvPicPr>
          <p:blipFill>
            <a:blip r:embed="rId4"/>
            <a:stretch>
              <a:fillRect/>
            </a:stretch>
          </p:blipFill>
          <p:spPr>
            <a:xfrm>
              <a:off x="3141432" y="6144048"/>
              <a:ext cx="1699044" cy="1699044"/>
            </a:xfrm>
            <a:prstGeom prst="rect">
              <a:avLst/>
            </a:prstGeom>
          </p:spPr>
        </p:pic>
        <p:pic>
          <p:nvPicPr>
            <p:cNvPr id="24" name="Picture 2" descr="💢 Anger Symbol Meaning with Pictures: from A to Z">
              <a:extLst>
                <a:ext uri="{FF2B5EF4-FFF2-40B4-BE49-F238E27FC236}">
                  <a16:creationId xmlns:a16="http://schemas.microsoft.com/office/drawing/2014/main" id="{2D6879FD-273E-5445-9915-69BC2CC77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BAC4682A-1D51-904E-A498-750668CA49C9}"/>
              </a:ext>
            </a:extLst>
          </p:cNvPr>
          <p:cNvSpPr/>
          <p:nvPr/>
        </p:nvSpPr>
        <p:spPr>
          <a:xfrm>
            <a:off x="5295889" y="5817464"/>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a:t>
            </a:r>
            <a:r>
              <a:rPr lang="en-US" dirty="0">
                <a:latin typeface="Courier New" panose="02070309020205020404" pitchFamily="49" charset="0"/>
                <a:cs typeface="Courier New" panose="02070309020205020404" pitchFamily="49" charset="0"/>
              </a:rPr>
              <a:t> we have</a:t>
            </a:r>
            <a:endParaRPr lang="en-US" dirty="0">
              <a:solidFill>
                <a:srgbClr val="FF0000"/>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953350"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6"/>
          <a:stretch>
            <a:fillRect/>
          </a:stretch>
        </p:blipFill>
        <p:spPr>
          <a:xfrm rot="699673">
            <a:off x="10048398" y="3357831"/>
            <a:ext cx="1277551" cy="1277551"/>
          </a:xfrm>
          <a:prstGeom prst="rect">
            <a:avLst/>
          </a:prstGeom>
        </p:spPr>
      </p:pic>
      <p:pic>
        <p:nvPicPr>
          <p:cNvPr id="18" name="Picture 2">
            <a:extLst>
              <a:ext uri="{FF2B5EF4-FFF2-40B4-BE49-F238E27FC236}">
                <a16:creationId xmlns:a16="http://schemas.microsoft.com/office/drawing/2014/main" id="{87DC103C-C332-304A-BED7-CC0A540B35F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1B1BAFF8-39A8-AA4D-97E6-6B43BB94BC8A}"/>
              </a:ext>
            </a:extLst>
          </p:cNvPr>
          <p:cNvGrpSpPr/>
          <p:nvPr/>
        </p:nvGrpSpPr>
        <p:grpSpPr>
          <a:xfrm>
            <a:off x="2856711" y="6197280"/>
            <a:ext cx="1939092" cy="1100290"/>
            <a:chOff x="3070749" y="3909592"/>
            <a:chExt cx="1939092" cy="1100290"/>
          </a:xfrm>
        </p:grpSpPr>
        <p:pic>
          <p:nvPicPr>
            <p:cNvPr id="25" name="Picture 6" descr="998 Fudge Illustrations &amp; Clip Art - iStock">
              <a:extLst>
                <a:ext uri="{FF2B5EF4-FFF2-40B4-BE49-F238E27FC236}">
                  <a16:creationId xmlns:a16="http://schemas.microsoft.com/office/drawing/2014/main" id="{A5040791-A56A-C348-AD10-A87245676EB8}"/>
                </a:ext>
              </a:extLst>
            </p:cNvPr>
            <p:cNvPicPr>
              <a:picLocks noChangeAspect="1" noChangeArrowheads="1"/>
            </p:cNvPicPr>
            <p:nvPr/>
          </p:nvPicPr>
          <p:blipFill rotWithShape="1">
            <a:blip r:embed="rId9">
              <a:alphaModFix/>
              <a:extLst>
                <a:ext uri="{BEBA8EAE-BF5A-486C-A8C5-ECC9F3942E4B}">
                  <a14:imgProps xmlns:a14="http://schemas.microsoft.com/office/drawing/2010/main">
                    <a14:imgLayer r:embed="rId10">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7F8C2A26-5C02-C141-8671-7AC516902423}"/>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0271BC3E-568C-4346-9B95-DD5099458375}"/>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D7229E62-470B-4B41-B698-E494A878B31A}"/>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102461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How Does </a:t>
            </a:r>
            <a:r>
              <a:rPr lang="en-US" dirty="0">
                <a:solidFill>
                  <a:srgbClr val="4472C4"/>
                </a:solidFill>
              </a:rPr>
              <a:t>FUDGE</a:t>
            </a:r>
            <a:r>
              <a:rPr lang="en-US" dirty="0"/>
              <a:t> Do?</a:t>
            </a:r>
          </a:p>
        </p:txBody>
      </p:sp>
      <p:sp>
        <p:nvSpPr>
          <p:cNvPr id="4" name="Rectangle 3">
            <a:extLst>
              <a:ext uri="{FF2B5EF4-FFF2-40B4-BE49-F238E27FC236}">
                <a16:creationId xmlns:a16="http://schemas.microsoft.com/office/drawing/2014/main" id="{2C5E0868-53D2-7840-AD30-BBFC4CBB8CFA}"/>
              </a:ext>
            </a:extLst>
          </p:cNvPr>
          <p:cNvSpPr/>
          <p:nvPr/>
        </p:nvSpPr>
        <p:spPr>
          <a:xfrm>
            <a:off x="5295890" y="3645848"/>
            <a:ext cx="3979111" cy="2023790"/>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 that </a:t>
            </a:r>
            <a:r>
              <a:rPr lang="en-US" dirty="0">
                <a:latin typeface="Courier New" panose="02070309020205020404" pitchFamily="49" charset="0"/>
                <a:cs typeface="Courier New" panose="02070309020205020404" pitchFamily="49" charset="0"/>
              </a:rPr>
              <a:t>we have is all propaganda, then is important to see other versions of what’s happening…</a:t>
            </a:r>
            <a:endParaRPr lang="en-US" sz="28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Translation Model</a:t>
            </a:r>
          </a:p>
        </p:txBody>
      </p:sp>
      <p:pic>
        <p:nvPicPr>
          <p:cNvPr id="13" name="Picture 12" descr="Icon&#10;&#10;Description automatically generated">
            <a:extLst>
              <a:ext uri="{FF2B5EF4-FFF2-40B4-BE49-F238E27FC236}">
                <a16:creationId xmlns:a16="http://schemas.microsoft.com/office/drawing/2014/main" id="{24F333ED-94F3-B847-8976-80BE30A860B8}"/>
              </a:ext>
            </a:extLst>
          </p:cNvPr>
          <p:cNvPicPr>
            <a:picLocks noChangeAspect="1"/>
          </p:cNvPicPr>
          <p:nvPr/>
        </p:nvPicPr>
        <p:blipFill>
          <a:blip r:embed="rId3"/>
          <a:stretch>
            <a:fillRect/>
          </a:stretch>
        </p:blipFill>
        <p:spPr>
          <a:xfrm>
            <a:off x="9524558" y="4390132"/>
            <a:ext cx="1801347" cy="1801347"/>
          </a:xfrm>
          <a:prstGeom prst="rect">
            <a:avLst/>
          </a:prstGeom>
        </p:spPr>
      </p:pic>
      <p:sp>
        <p:nvSpPr>
          <p:cNvPr id="9" name="TextBox 8">
            <a:extLst>
              <a:ext uri="{FF2B5EF4-FFF2-40B4-BE49-F238E27FC236}">
                <a16:creationId xmlns:a16="http://schemas.microsoft.com/office/drawing/2014/main" id="{AC182160-84AA-E544-A908-E70D728776CE}"/>
              </a:ext>
            </a:extLst>
          </p:cNvPr>
          <p:cNvSpPr txBox="1"/>
          <p:nvPr/>
        </p:nvSpPr>
        <p:spPr>
          <a:xfrm>
            <a:off x="11327326" y="4203777"/>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grpSp>
        <p:nvGrpSpPr>
          <p:cNvPr id="22" name="Group 21">
            <a:extLst>
              <a:ext uri="{FF2B5EF4-FFF2-40B4-BE49-F238E27FC236}">
                <a16:creationId xmlns:a16="http://schemas.microsoft.com/office/drawing/2014/main" id="{31790C39-B5CB-694D-BF22-EBEF6CFA2FCD}"/>
              </a:ext>
            </a:extLst>
          </p:cNvPr>
          <p:cNvGrpSpPr/>
          <p:nvPr/>
        </p:nvGrpSpPr>
        <p:grpSpPr>
          <a:xfrm>
            <a:off x="12378163" y="4477223"/>
            <a:ext cx="954107" cy="954106"/>
            <a:chOff x="3141432" y="6123141"/>
            <a:chExt cx="1699044" cy="1719951"/>
          </a:xfrm>
        </p:grpSpPr>
        <p:pic>
          <p:nvPicPr>
            <p:cNvPr id="23" name="Picture 22" descr="Icon&#10;&#10;Description automatically generated">
              <a:extLst>
                <a:ext uri="{FF2B5EF4-FFF2-40B4-BE49-F238E27FC236}">
                  <a16:creationId xmlns:a16="http://schemas.microsoft.com/office/drawing/2014/main" id="{58793FA1-E82B-3545-B4A2-6BE785B928AC}"/>
                </a:ext>
              </a:extLst>
            </p:cNvPr>
            <p:cNvPicPr>
              <a:picLocks noChangeAspect="1"/>
            </p:cNvPicPr>
            <p:nvPr/>
          </p:nvPicPr>
          <p:blipFill>
            <a:blip r:embed="rId4"/>
            <a:stretch>
              <a:fillRect/>
            </a:stretch>
          </p:blipFill>
          <p:spPr>
            <a:xfrm>
              <a:off x="3141432" y="6144048"/>
              <a:ext cx="1699044" cy="1699044"/>
            </a:xfrm>
            <a:prstGeom prst="rect">
              <a:avLst/>
            </a:prstGeom>
          </p:spPr>
        </p:pic>
        <p:pic>
          <p:nvPicPr>
            <p:cNvPr id="24" name="Picture 2" descr="💢 Anger Symbol Meaning with Pictures: from A to Z">
              <a:extLst>
                <a:ext uri="{FF2B5EF4-FFF2-40B4-BE49-F238E27FC236}">
                  <a16:creationId xmlns:a16="http://schemas.microsoft.com/office/drawing/2014/main" id="{2D6879FD-273E-5445-9915-69BC2CC77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19471">
              <a:off x="4119172" y="6123141"/>
              <a:ext cx="678548" cy="67854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BAC4682A-1D51-904E-A498-750668CA49C9}"/>
              </a:ext>
            </a:extLst>
          </p:cNvPr>
          <p:cNvSpPr/>
          <p:nvPr/>
        </p:nvSpPr>
        <p:spPr>
          <a:xfrm>
            <a:off x="5295889" y="5817464"/>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dirty="0">
                <a:latin typeface="Courier New" panose="02070309020205020404" pitchFamily="49" charset="0"/>
                <a:cs typeface="Courier New" panose="02070309020205020404" pitchFamily="49" charset="0"/>
              </a:rPr>
              <a:t>The information </a:t>
            </a:r>
            <a:r>
              <a:rPr lang="en-US" b="1" dirty="0">
                <a:latin typeface="Courier New" panose="02070309020205020404" pitchFamily="49" charset="0"/>
                <a:cs typeface="Courier New" panose="02070309020205020404" pitchFamily="49" charset="0"/>
              </a:rPr>
              <a:t>that</a:t>
            </a:r>
            <a:r>
              <a:rPr lang="en-US" dirty="0">
                <a:latin typeface="Courier New" panose="02070309020205020404" pitchFamily="49" charset="0"/>
                <a:cs typeface="Courier New" panose="02070309020205020404" pitchFamily="49" charset="0"/>
              </a:rPr>
              <a:t> we have is all propaganda, so, it’s important to see other versions of what’s happening…</a:t>
            </a:r>
            <a:endParaRPr lang="en-US" dirty="0">
              <a:solidFill>
                <a:srgbClr val="FF0000"/>
              </a:solidFill>
              <a:latin typeface="Courier New" panose="02070309020205020404" pitchFamily="49" charset="0"/>
              <a:cs typeface="Courier New" panose="02070309020205020404" pitchFamily="49" charset="0"/>
            </a:endParaRPr>
          </a:p>
        </p:txBody>
      </p:sp>
      <p:sp>
        <p:nvSpPr>
          <p:cNvPr id="21" name="Content Placeholder 5">
            <a:extLst>
              <a:ext uri="{FF2B5EF4-FFF2-40B4-BE49-F238E27FC236}">
                <a16:creationId xmlns:a16="http://schemas.microsoft.com/office/drawing/2014/main" id="{2F732CA0-CA96-C34C-9943-B1068428B7AE}"/>
              </a:ext>
            </a:extLst>
          </p:cNvPr>
          <p:cNvSpPr txBox="1">
            <a:spLocks/>
          </p:cNvSpPr>
          <p:nvPr/>
        </p:nvSpPr>
        <p:spPr>
          <a:xfrm>
            <a:off x="953350" y="7181341"/>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sp>
        <p:nvSpPr>
          <p:cNvPr id="27" name="TextBox 26">
            <a:extLst>
              <a:ext uri="{FF2B5EF4-FFF2-40B4-BE49-F238E27FC236}">
                <a16:creationId xmlns:a16="http://schemas.microsoft.com/office/drawing/2014/main" id="{F3FFD54E-8343-EB44-87BB-406E873F4090}"/>
              </a:ext>
            </a:extLst>
          </p:cNvPr>
          <p:cNvSpPr txBox="1"/>
          <p:nvPr/>
        </p:nvSpPr>
        <p:spPr>
          <a:xfrm>
            <a:off x="11301746" y="6120302"/>
            <a:ext cx="954107" cy="1015663"/>
          </a:xfrm>
          <a:prstGeom prst="rect">
            <a:avLst/>
          </a:prstGeom>
          <a:noFill/>
        </p:spPr>
        <p:txBody>
          <a:bodyPr wrap="none" rtlCol="0">
            <a:spAutoFit/>
          </a:bodyPr>
          <a:lstStyle/>
          <a:p>
            <a:r>
              <a:rPr lang="en-US" sz="6000" dirty="0">
                <a:latin typeface="Times New Roman" panose="02020603050405020304" pitchFamily="18" charset="0"/>
                <a:cs typeface="Times New Roman" panose="02020603050405020304" pitchFamily="18" charset="0"/>
              </a:rPr>
              <a:t>…</a:t>
            </a:r>
          </a:p>
        </p:txBody>
      </p:sp>
      <p:pic>
        <p:nvPicPr>
          <p:cNvPr id="31" name="Picture 30" descr="Logo, company name&#10;&#10;Description automatically generated">
            <a:extLst>
              <a:ext uri="{FF2B5EF4-FFF2-40B4-BE49-F238E27FC236}">
                <a16:creationId xmlns:a16="http://schemas.microsoft.com/office/drawing/2014/main" id="{81060F78-ACD3-3C4F-89AC-023A5C80047F}"/>
              </a:ext>
            </a:extLst>
          </p:cNvPr>
          <p:cNvPicPr>
            <a:picLocks noChangeAspect="1"/>
          </p:cNvPicPr>
          <p:nvPr/>
        </p:nvPicPr>
        <p:blipFill>
          <a:blip r:embed="rId6"/>
          <a:stretch>
            <a:fillRect/>
          </a:stretch>
        </p:blipFill>
        <p:spPr>
          <a:xfrm>
            <a:off x="12378164" y="6388458"/>
            <a:ext cx="954107" cy="954107"/>
          </a:xfrm>
          <a:prstGeom prst="rect">
            <a:avLst/>
          </a:prstGeom>
        </p:spPr>
      </p:pic>
      <p:sp>
        <p:nvSpPr>
          <p:cNvPr id="28" name="TextBox 27">
            <a:extLst>
              <a:ext uri="{FF2B5EF4-FFF2-40B4-BE49-F238E27FC236}">
                <a16:creationId xmlns:a16="http://schemas.microsoft.com/office/drawing/2014/main" id="{E94E70F3-E156-574B-915D-49356BEE8E6C}"/>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8" name="Picture 7" descr="A picture containing cup&#10;&#10;Description automatically generated">
            <a:extLst>
              <a:ext uri="{FF2B5EF4-FFF2-40B4-BE49-F238E27FC236}">
                <a16:creationId xmlns:a16="http://schemas.microsoft.com/office/drawing/2014/main" id="{27420F74-B7E1-7E40-94DF-3515FE5103AB}"/>
              </a:ext>
            </a:extLst>
          </p:cNvPr>
          <p:cNvPicPr>
            <a:picLocks noChangeAspect="1"/>
          </p:cNvPicPr>
          <p:nvPr/>
        </p:nvPicPr>
        <p:blipFill>
          <a:blip r:embed="rId7"/>
          <a:stretch>
            <a:fillRect/>
          </a:stretch>
        </p:blipFill>
        <p:spPr>
          <a:xfrm rot="699673">
            <a:off x="10048398" y="3357831"/>
            <a:ext cx="1277551" cy="1277551"/>
          </a:xfrm>
          <a:prstGeom prst="rect">
            <a:avLst/>
          </a:prstGeom>
        </p:spPr>
      </p:pic>
      <p:pic>
        <p:nvPicPr>
          <p:cNvPr id="25" name="Picture 2">
            <a:extLst>
              <a:ext uri="{FF2B5EF4-FFF2-40B4-BE49-F238E27FC236}">
                <a16:creationId xmlns:a16="http://schemas.microsoft.com/office/drawing/2014/main" id="{FC652CCA-DA07-D449-9DEF-A088FFC1DEF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6F2F072D-506A-2945-84C6-D5D770A317B0}"/>
              </a:ext>
            </a:extLst>
          </p:cNvPr>
          <p:cNvGrpSpPr/>
          <p:nvPr/>
        </p:nvGrpSpPr>
        <p:grpSpPr>
          <a:xfrm>
            <a:off x="2856711" y="6197280"/>
            <a:ext cx="1939092" cy="1100290"/>
            <a:chOff x="3070749" y="3909592"/>
            <a:chExt cx="1939092" cy="1100290"/>
          </a:xfrm>
        </p:grpSpPr>
        <p:pic>
          <p:nvPicPr>
            <p:cNvPr id="29" name="Picture 6" descr="998 Fudge Illustrations &amp; Clip Art - iStock">
              <a:extLst>
                <a:ext uri="{FF2B5EF4-FFF2-40B4-BE49-F238E27FC236}">
                  <a16:creationId xmlns:a16="http://schemas.microsoft.com/office/drawing/2014/main" id="{D7B502AA-02D8-D64C-8CD7-416BA18A3451}"/>
                </a:ext>
              </a:extLst>
            </p:cNvPr>
            <p:cNvPicPr>
              <a:picLocks noChangeAspect="1" noChangeArrowheads="1"/>
            </p:cNvPicPr>
            <p:nvPr/>
          </p:nvPicPr>
          <p:blipFill rotWithShape="1">
            <a:blip r:embed="rId10">
              <a:alphaModFix/>
              <a:extLst>
                <a:ext uri="{BEBA8EAE-BF5A-486C-A8C5-ECC9F3942E4B}">
                  <a14:imgProps xmlns:a14="http://schemas.microsoft.com/office/drawing/2010/main">
                    <a14:imgLayer r:embed="rId11">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B1D94E6C-5700-FD48-BB54-EE16905BDA6A}"/>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a:extLst>
                <a:ext uri="{FF2B5EF4-FFF2-40B4-BE49-F238E27FC236}">
                  <a16:creationId xmlns:a16="http://schemas.microsoft.com/office/drawing/2014/main" id="{DC2E6713-76BD-6642-8E4D-4A0F6A71FF15}"/>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7F6F818-2986-3F46-ACC4-D2228B6EC61E}"/>
              </a:ext>
            </a:extLst>
          </p:cNvPr>
          <p:cNvSpPr/>
          <p:nvPr/>
        </p:nvSpPr>
        <p:spPr>
          <a:xfrm>
            <a:off x="11702023" y="1557663"/>
            <a:ext cx="2750577" cy="1426837"/>
          </a:xfrm>
          <a:prstGeom prst="rect">
            <a:avLst/>
          </a:prstGeom>
          <a:solidFill>
            <a:schemeClr val="bg1"/>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sz="1400" u="sng" dirty="0">
                <a:solidFill>
                  <a:schemeClr val="bg1">
                    <a:lumMod val="75000"/>
                  </a:schemeClr>
                </a:solidFill>
                <a:latin typeface="Courier New" panose="02070309020205020404" pitchFamily="49" charset="0"/>
                <a:cs typeface="Courier New" panose="02070309020205020404" pitchFamily="49" charset="0"/>
              </a:rPr>
              <a:t>[la </a:t>
            </a:r>
            <a:r>
              <a:rPr lang="en-US" sz="1400" u="sng" dirty="0" err="1">
                <a:solidFill>
                  <a:schemeClr val="bg1">
                    <a:lumMod val="75000"/>
                  </a:schemeClr>
                </a:solidFill>
                <a:latin typeface="Courier New" panose="02070309020205020404" pitchFamily="49" charset="0"/>
                <a:cs typeface="Courier New" panose="02070309020205020404" pitchFamily="49" charset="0"/>
              </a:rPr>
              <a:t>información</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que que </a:t>
            </a:r>
            <a:r>
              <a:rPr lang="en-US" sz="1400" u="sng" dirty="0" err="1">
                <a:solidFill>
                  <a:schemeClr val="bg1">
                    <a:lumMod val="75000"/>
                  </a:schemeClr>
                </a:solidFill>
                <a:latin typeface="Courier New" panose="02070309020205020404" pitchFamily="49" charset="0"/>
                <a:cs typeface="Courier New" panose="02070309020205020404" pitchFamily="49" charset="0"/>
              </a:rPr>
              <a:t>tenemos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todo</a:t>
            </a:r>
            <a:r>
              <a:rPr lang="en-US" sz="1400" u="sng" dirty="0">
                <a:solidFill>
                  <a:schemeClr val="bg1">
                    <a:lumMod val="75000"/>
                  </a:schemeClr>
                </a:solidFill>
                <a:latin typeface="Courier New" panose="02070309020205020404" pitchFamily="49" charset="0"/>
                <a:cs typeface="Courier New" panose="02070309020205020404" pitchFamily="49" charset="0"/>
              </a:rPr>
              <a:t> es propaganda </a:t>
            </a:r>
            <a:r>
              <a:rPr lang="en-US" sz="1400" u="sng" dirty="0" err="1">
                <a:solidFill>
                  <a:schemeClr val="bg1">
                    <a:lumMod val="75000"/>
                  </a:schemeClr>
                </a:solidFill>
                <a:latin typeface="Courier New" panose="02070309020205020404" pitchFamily="49" charset="0"/>
                <a:cs typeface="Courier New" panose="02070309020205020404" pitchFamily="49" charset="0"/>
              </a:rPr>
              <a:t>entonces</a:t>
            </a:r>
            <a:r>
              <a:rPr lang="en-US" sz="1400" u="sng" dirty="0">
                <a:solidFill>
                  <a:schemeClr val="bg1">
                    <a:lumMod val="75000"/>
                  </a:schemeClr>
                </a:solidFill>
                <a:latin typeface="Courier New" panose="02070309020205020404" pitchFamily="49" charset="0"/>
                <a:cs typeface="Courier New" panose="02070309020205020404" pitchFamily="49" charset="0"/>
              </a:rPr>
              <a:t> es </a:t>
            </a:r>
            <a:r>
              <a:rPr lang="en-US" sz="1400" u="sng" dirty="0" err="1">
                <a:solidFill>
                  <a:schemeClr val="bg1">
                    <a:lumMod val="75000"/>
                  </a:schemeClr>
                </a:solidFill>
                <a:latin typeface="Courier New" panose="02070309020205020404" pitchFamily="49" charset="0"/>
                <a:cs typeface="Courier New" panose="02070309020205020404" pitchFamily="49" charset="0"/>
              </a:rPr>
              <a:t>portante</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otros</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versiones</a:t>
            </a:r>
            <a:r>
              <a:rPr lang="en-US" sz="1400" u="sng" dirty="0">
                <a:solidFill>
                  <a:schemeClr val="bg1">
                    <a:lumMod val="75000"/>
                  </a:schemeClr>
                </a:solidFill>
                <a:latin typeface="Courier New" panose="02070309020205020404" pitchFamily="49" charset="0"/>
                <a:cs typeface="Courier New" panose="02070309020205020404" pitchFamily="49" charset="0"/>
              </a:rPr>
              <a:t> de lo que </a:t>
            </a:r>
            <a:r>
              <a:rPr lang="en-US" sz="1400" u="sng" dirty="0" err="1">
                <a:solidFill>
                  <a:schemeClr val="bg1">
                    <a:lumMod val="75000"/>
                  </a:schemeClr>
                </a:solidFill>
                <a:latin typeface="Courier New" panose="02070309020205020404" pitchFamily="49" charset="0"/>
                <a:cs typeface="Courier New" panose="02070309020205020404" pitchFamily="49" charset="0"/>
              </a:rPr>
              <a:t>está</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pasando</a:t>
            </a:r>
            <a:r>
              <a:rPr lang="en-US" sz="1400" u="sng" dirty="0">
                <a:solidFill>
                  <a:schemeClr val="bg1">
                    <a:lumMod val="75000"/>
                  </a:schemeClr>
                </a:solidFill>
                <a:latin typeface="Courier New" panose="02070309020205020404" pitchFamily="49" charset="0"/>
                <a:cs typeface="Courier New" panose="02070309020205020404" pitchFamily="49" charset="0"/>
              </a:rPr>
              <a:t> </a:t>
            </a:r>
            <a:r>
              <a:rPr lang="en-US" sz="1400" u="sng" dirty="0" err="1">
                <a:solidFill>
                  <a:schemeClr val="bg1">
                    <a:lumMod val="75000"/>
                  </a:schemeClr>
                </a:solidFill>
                <a:latin typeface="Courier New" panose="02070309020205020404" pitchFamily="49" charset="0"/>
                <a:cs typeface="Courier New" panose="02070309020205020404" pitchFamily="49" charset="0"/>
              </a:rPr>
              <a:t>en</a:t>
            </a:r>
            <a:r>
              <a:rPr lang="en-US" sz="1400" u="sng" dirty="0">
                <a:solidFill>
                  <a:schemeClr val="bg1">
                    <a:lumMod val="75000"/>
                  </a:schemeClr>
                </a:solidFill>
                <a:latin typeface="Courier New" panose="02070309020205020404" pitchFamily="49" charset="0"/>
                <a:cs typeface="Courier New" panose="02070309020205020404" pitchFamily="49" charset="0"/>
              </a:rPr>
              <a:t> el </a:t>
            </a:r>
            <a:r>
              <a:rPr lang="en-US" sz="1400" u="sng" dirty="0" err="1">
                <a:solidFill>
                  <a:schemeClr val="bg1">
                    <a:lumMod val="75000"/>
                  </a:schemeClr>
                </a:solidFill>
                <a:latin typeface="Courier New" panose="02070309020205020404" pitchFamily="49" charset="0"/>
                <a:cs typeface="Courier New" panose="02070309020205020404" pitchFamily="49" charset="0"/>
              </a:rPr>
              <a:t>mundo</a:t>
            </a:r>
            <a:r>
              <a:rPr lang="en-US" sz="1400" u="sng" dirty="0">
                <a:solidFill>
                  <a:schemeClr val="bg1">
                    <a:lumMod val="75000"/>
                  </a:schemeClr>
                </a:solidFill>
                <a:latin typeface="Courier New" panose="02070309020205020404" pitchFamily="49" charset="0"/>
                <a:cs typeface="Courier New" panose="02070309020205020404" pitchFamily="49" charset="0"/>
              </a:rPr>
              <a:t>]</a:t>
            </a:r>
            <a:endParaRPr lang="en-US" sz="1400" dirty="0">
              <a:solidFill>
                <a:schemeClr val="bg1">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591401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How Does </a:t>
            </a:r>
            <a:r>
              <a:rPr lang="en-US" dirty="0">
                <a:solidFill>
                  <a:srgbClr val="4472C4"/>
                </a:solidFill>
              </a:rPr>
              <a:t>FUDGE</a:t>
            </a:r>
            <a:r>
              <a:rPr lang="en-US" dirty="0"/>
              <a:t> Do?</a:t>
            </a:r>
          </a:p>
        </p:txBody>
      </p:sp>
      <p:sp>
        <p:nvSpPr>
          <p:cNvPr id="17" name="TextBox 16">
            <a:extLst>
              <a:ext uri="{FF2B5EF4-FFF2-40B4-BE49-F238E27FC236}">
                <a16:creationId xmlns:a16="http://schemas.microsoft.com/office/drawing/2014/main" id="{5099AA27-F228-1544-AB7D-23FFB22A4308}"/>
              </a:ext>
            </a:extLst>
          </p:cNvPr>
          <p:cNvSpPr txBox="1"/>
          <p:nvPr/>
        </p:nvSpPr>
        <p:spPr>
          <a:xfrm>
            <a:off x="4938170" y="2880785"/>
            <a:ext cx="5531707" cy="424732"/>
          </a:xfrm>
          <a:prstGeom prst="rect">
            <a:avLst/>
          </a:prstGeom>
          <a:noFill/>
        </p:spPr>
        <p:txBody>
          <a:bodyPr wrap="none" rtlCol="0">
            <a:spAutoFit/>
          </a:bodyPr>
          <a:lstStyle/>
          <a:p>
            <a:r>
              <a:rPr lang="en-US" dirty="0"/>
              <a:t>Predicted probability of formality, avg. over test</a:t>
            </a:r>
          </a:p>
        </p:txBody>
      </p:sp>
      <p:sp>
        <p:nvSpPr>
          <p:cNvPr id="18" name="Rectangle 17">
            <a:extLst>
              <a:ext uri="{FF2B5EF4-FFF2-40B4-BE49-F238E27FC236}">
                <a16:creationId xmlns:a16="http://schemas.microsoft.com/office/drawing/2014/main" id="{A506FDA1-C9FE-5D41-9D82-CB6F19940147}"/>
              </a:ext>
            </a:extLst>
          </p:cNvPr>
          <p:cNvSpPr/>
          <p:nvPr/>
        </p:nvSpPr>
        <p:spPr>
          <a:xfrm>
            <a:off x="3183556" y="3402576"/>
            <a:ext cx="8595360" cy="753762"/>
          </a:xfrm>
          <a:prstGeom prst="rect">
            <a:avLst/>
          </a:prstGeom>
          <a:solidFill>
            <a:schemeClr val="tx2">
              <a:lumMod val="90000"/>
            </a:schemeClr>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rgbClr val="4472C4"/>
                </a:solidFill>
              </a:rPr>
              <a:t>FUDGE</a:t>
            </a:r>
          </a:p>
        </p:txBody>
      </p:sp>
      <p:sp>
        <p:nvSpPr>
          <p:cNvPr id="20" name="Rectangle 19">
            <a:extLst>
              <a:ext uri="{FF2B5EF4-FFF2-40B4-BE49-F238E27FC236}">
                <a16:creationId xmlns:a16="http://schemas.microsoft.com/office/drawing/2014/main" id="{D7064E20-B0C6-1A4F-9DFB-A9ED54CE33BF}"/>
              </a:ext>
            </a:extLst>
          </p:cNvPr>
          <p:cNvSpPr/>
          <p:nvPr/>
        </p:nvSpPr>
        <p:spPr>
          <a:xfrm>
            <a:off x="3183556" y="4303463"/>
            <a:ext cx="7498080" cy="753762"/>
          </a:xfrm>
          <a:prstGeom prst="rect">
            <a:avLst/>
          </a:prstGeom>
          <a:solidFill>
            <a:schemeClr val="bg1">
              <a:lumMod val="95000"/>
            </a:schemeClr>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chemeClr val="tx1">
                    <a:lumMod val="60000"/>
                    <a:lumOff val="40000"/>
                  </a:schemeClr>
                </a:solidFill>
              </a:rPr>
              <a:t>Best prior method</a:t>
            </a:r>
          </a:p>
        </p:txBody>
      </p:sp>
      <p:sp>
        <p:nvSpPr>
          <p:cNvPr id="21" name="TextBox 20">
            <a:extLst>
              <a:ext uri="{FF2B5EF4-FFF2-40B4-BE49-F238E27FC236}">
                <a16:creationId xmlns:a16="http://schemas.microsoft.com/office/drawing/2014/main" id="{D085152D-FA82-654F-ABB3-631EFDF33A8C}"/>
              </a:ext>
            </a:extLst>
          </p:cNvPr>
          <p:cNvSpPr txBox="1"/>
          <p:nvPr/>
        </p:nvSpPr>
        <p:spPr>
          <a:xfrm>
            <a:off x="11778916" y="3567091"/>
            <a:ext cx="678391" cy="424732"/>
          </a:xfrm>
          <a:prstGeom prst="rect">
            <a:avLst/>
          </a:prstGeom>
          <a:noFill/>
        </p:spPr>
        <p:txBody>
          <a:bodyPr wrap="none" rtlCol="0">
            <a:spAutoFit/>
          </a:bodyPr>
          <a:lstStyle/>
          <a:p>
            <a:r>
              <a:rPr lang="en-US" dirty="0">
                <a:solidFill>
                  <a:srgbClr val="4472C4"/>
                </a:solidFill>
              </a:rPr>
              <a:t>0.47</a:t>
            </a:r>
          </a:p>
        </p:txBody>
      </p:sp>
      <p:sp>
        <p:nvSpPr>
          <p:cNvPr id="22" name="TextBox 21">
            <a:extLst>
              <a:ext uri="{FF2B5EF4-FFF2-40B4-BE49-F238E27FC236}">
                <a16:creationId xmlns:a16="http://schemas.microsoft.com/office/drawing/2014/main" id="{86DDDF69-874F-E54A-AA77-DDB538A0F126}"/>
              </a:ext>
            </a:extLst>
          </p:cNvPr>
          <p:cNvSpPr txBox="1"/>
          <p:nvPr/>
        </p:nvSpPr>
        <p:spPr>
          <a:xfrm>
            <a:off x="10681636" y="4467978"/>
            <a:ext cx="678391" cy="424732"/>
          </a:xfrm>
          <a:prstGeom prst="rect">
            <a:avLst/>
          </a:prstGeom>
          <a:noFill/>
        </p:spPr>
        <p:txBody>
          <a:bodyPr wrap="none" rtlCol="0">
            <a:spAutoFit/>
          </a:bodyPr>
          <a:lstStyle/>
          <a:p>
            <a:r>
              <a:rPr lang="en-US" dirty="0">
                <a:solidFill>
                  <a:schemeClr val="tx1">
                    <a:lumMod val="60000"/>
                    <a:lumOff val="40000"/>
                  </a:schemeClr>
                </a:solidFill>
              </a:rPr>
              <a:t>0.41</a:t>
            </a:r>
          </a:p>
        </p:txBody>
      </p:sp>
      <p:cxnSp>
        <p:nvCxnSpPr>
          <p:cNvPr id="19" name="Straight Connector 18">
            <a:extLst>
              <a:ext uri="{FF2B5EF4-FFF2-40B4-BE49-F238E27FC236}">
                <a16:creationId xmlns:a16="http://schemas.microsoft.com/office/drawing/2014/main" id="{BB9BE328-46DD-1347-B0E5-3039C21F40FA}"/>
              </a:ext>
            </a:extLst>
          </p:cNvPr>
          <p:cNvCxnSpPr>
            <a:cxnSpLocks/>
          </p:cNvCxnSpPr>
          <p:nvPr/>
        </p:nvCxnSpPr>
        <p:spPr>
          <a:xfrm>
            <a:off x="3183556" y="3170638"/>
            <a:ext cx="0" cy="212771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21732AD-6B88-1A49-B99F-04DC476A8F61}"/>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924725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How Does </a:t>
            </a:r>
            <a:r>
              <a:rPr lang="en-US" dirty="0">
                <a:solidFill>
                  <a:srgbClr val="4472C4"/>
                </a:solidFill>
              </a:rPr>
              <a:t>FUDGE</a:t>
            </a:r>
            <a:r>
              <a:rPr lang="en-US" dirty="0"/>
              <a:t> Do?</a:t>
            </a:r>
          </a:p>
        </p:txBody>
      </p:sp>
      <p:sp>
        <p:nvSpPr>
          <p:cNvPr id="17" name="TextBox 16">
            <a:extLst>
              <a:ext uri="{FF2B5EF4-FFF2-40B4-BE49-F238E27FC236}">
                <a16:creationId xmlns:a16="http://schemas.microsoft.com/office/drawing/2014/main" id="{5099AA27-F228-1544-AB7D-23FFB22A4308}"/>
              </a:ext>
            </a:extLst>
          </p:cNvPr>
          <p:cNvSpPr txBox="1"/>
          <p:nvPr/>
        </p:nvSpPr>
        <p:spPr>
          <a:xfrm>
            <a:off x="4938170" y="2880785"/>
            <a:ext cx="5531707" cy="424732"/>
          </a:xfrm>
          <a:prstGeom prst="rect">
            <a:avLst/>
          </a:prstGeom>
          <a:noFill/>
        </p:spPr>
        <p:txBody>
          <a:bodyPr wrap="none" rtlCol="0">
            <a:spAutoFit/>
          </a:bodyPr>
          <a:lstStyle/>
          <a:p>
            <a:r>
              <a:rPr lang="en-US" dirty="0"/>
              <a:t>Predicted probability of formality, avg. over test</a:t>
            </a:r>
          </a:p>
        </p:txBody>
      </p:sp>
      <p:sp>
        <p:nvSpPr>
          <p:cNvPr id="18" name="Rectangle 17">
            <a:extLst>
              <a:ext uri="{FF2B5EF4-FFF2-40B4-BE49-F238E27FC236}">
                <a16:creationId xmlns:a16="http://schemas.microsoft.com/office/drawing/2014/main" id="{A506FDA1-C9FE-5D41-9D82-CB6F19940147}"/>
              </a:ext>
            </a:extLst>
          </p:cNvPr>
          <p:cNvSpPr/>
          <p:nvPr/>
        </p:nvSpPr>
        <p:spPr>
          <a:xfrm>
            <a:off x="3183556" y="3402576"/>
            <a:ext cx="8595360" cy="753762"/>
          </a:xfrm>
          <a:prstGeom prst="rect">
            <a:avLst/>
          </a:prstGeom>
          <a:solidFill>
            <a:schemeClr val="tx2">
              <a:lumMod val="90000"/>
            </a:schemeClr>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rgbClr val="4472C4"/>
                </a:solidFill>
              </a:rPr>
              <a:t>FUDGE</a:t>
            </a:r>
          </a:p>
        </p:txBody>
      </p:sp>
      <p:sp>
        <p:nvSpPr>
          <p:cNvPr id="20" name="Rectangle 19">
            <a:extLst>
              <a:ext uri="{FF2B5EF4-FFF2-40B4-BE49-F238E27FC236}">
                <a16:creationId xmlns:a16="http://schemas.microsoft.com/office/drawing/2014/main" id="{D7064E20-B0C6-1A4F-9DFB-A9ED54CE33BF}"/>
              </a:ext>
            </a:extLst>
          </p:cNvPr>
          <p:cNvSpPr/>
          <p:nvPr/>
        </p:nvSpPr>
        <p:spPr>
          <a:xfrm>
            <a:off x="3183556" y="4303463"/>
            <a:ext cx="7498080" cy="753762"/>
          </a:xfrm>
          <a:prstGeom prst="rect">
            <a:avLst/>
          </a:prstGeom>
          <a:solidFill>
            <a:schemeClr val="bg1">
              <a:lumMod val="95000"/>
            </a:schemeClr>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chemeClr val="tx1">
                    <a:lumMod val="60000"/>
                    <a:lumOff val="40000"/>
                  </a:schemeClr>
                </a:solidFill>
              </a:rPr>
              <a:t>Best prior method</a:t>
            </a:r>
          </a:p>
        </p:txBody>
      </p:sp>
      <p:sp>
        <p:nvSpPr>
          <p:cNvPr id="21" name="TextBox 20">
            <a:extLst>
              <a:ext uri="{FF2B5EF4-FFF2-40B4-BE49-F238E27FC236}">
                <a16:creationId xmlns:a16="http://schemas.microsoft.com/office/drawing/2014/main" id="{D085152D-FA82-654F-ABB3-631EFDF33A8C}"/>
              </a:ext>
            </a:extLst>
          </p:cNvPr>
          <p:cNvSpPr txBox="1"/>
          <p:nvPr/>
        </p:nvSpPr>
        <p:spPr>
          <a:xfrm>
            <a:off x="11778916" y="3567091"/>
            <a:ext cx="678391" cy="424732"/>
          </a:xfrm>
          <a:prstGeom prst="rect">
            <a:avLst/>
          </a:prstGeom>
          <a:noFill/>
        </p:spPr>
        <p:txBody>
          <a:bodyPr wrap="none" rtlCol="0">
            <a:spAutoFit/>
          </a:bodyPr>
          <a:lstStyle/>
          <a:p>
            <a:r>
              <a:rPr lang="en-US" dirty="0">
                <a:solidFill>
                  <a:srgbClr val="4472C4"/>
                </a:solidFill>
              </a:rPr>
              <a:t>0.47</a:t>
            </a:r>
          </a:p>
        </p:txBody>
      </p:sp>
      <p:sp>
        <p:nvSpPr>
          <p:cNvPr id="22" name="TextBox 21">
            <a:extLst>
              <a:ext uri="{FF2B5EF4-FFF2-40B4-BE49-F238E27FC236}">
                <a16:creationId xmlns:a16="http://schemas.microsoft.com/office/drawing/2014/main" id="{86DDDF69-874F-E54A-AA77-DDB538A0F126}"/>
              </a:ext>
            </a:extLst>
          </p:cNvPr>
          <p:cNvSpPr txBox="1"/>
          <p:nvPr/>
        </p:nvSpPr>
        <p:spPr>
          <a:xfrm>
            <a:off x="10681636" y="4467978"/>
            <a:ext cx="678391" cy="424732"/>
          </a:xfrm>
          <a:prstGeom prst="rect">
            <a:avLst/>
          </a:prstGeom>
          <a:noFill/>
        </p:spPr>
        <p:txBody>
          <a:bodyPr wrap="none" rtlCol="0">
            <a:spAutoFit/>
          </a:bodyPr>
          <a:lstStyle/>
          <a:p>
            <a:r>
              <a:rPr lang="en-US" dirty="0">
                <a:solidFill>
                  <a:schemeClr val="tx1">
                    <a:lumMod val="60000"/>
                    <a:lumOff val="40000"/>
                  </a:schemeClr>
                </a:solidFill>
              </a:rPr>
              <a:t>0.41</a:t>
            </a:r>
          </a:p>
        </p:txBody>
      </p:sp>
      <p:cxnSp>
        <p:nvCxnSpPr>
          <p:cNvPr id="19" name="Straight Connector 18">
            <a:extLst>
              <a:ext uri="{FF2B5EF4-FFF2-40B4-BE49-F238E27FC236}">
                <a16:creationId xmlns:a16="http://schemas.microsoft.com/office/drawing/2014/main" id="{BB9BE328-46DD-1347-B0E5-3039C21F40FA}"/>
              </a:ext>
            </a:extLst>
          </p:cNvPr>
          <p:cNvCxnSpPr>
            <a:cxnSpLocks/>
          </p:cNvCxnSpPr>
          <p:nvPr/>
        </p:nvCxnSpPr>
        <p:spPr>
          <a:xfrm>
            <a:off x="3183556" y="3170638"/>
            <a:ext cx="0" cy="212771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7DFDE8-F58F-464F-8AD6-B1C459973B1C}"/>
              </a:ext>
            </a:extLst>
          </p:cNvPr>
          <p:cNvSpPr txBox="1"/>
          <p:nvPr/>
        </p:nvSpPr>
        <p:spPr>
          <a:xfrm>
            <a:off x="7066925" y="5473439"/>
            <a:ext cx="1274195" cy="424732"/>
          </a:xfrm>
          <a:prstGeom prst="rect">
            <a:avLst/>
          </a:prstGeom>
          <a:noFill/>
        </p:spPr>
        <p:txBody>
          <a:bodyPr wrap="none" rtlCol="0">
            <a:spAutoFit/>
          </a:bodyPr>
          <a:lstStyle/>
          <a:p>
            <a:r>
              <a:rPr lang="en-US" dirty="0"/>
              <a:t>Test BLEU</a:t>
            </a:r>
          </a:p>
        </p:txBody>
      </p:sp>
      <p:sp>
        <p:nvSpPr>
          <p:cNvPr id="11" name="Rectangle 10">
            <a:extLst>
              <a:ext uri="{FF2B5EF4-FFF2-40B4-BE49-F238E27FC236}">
                <a16:creationId xmlns:a16="http://schemas.microsoft.com/office/drawing/2014/main" id="{D49B85C4-38B0-9D48-9656-C1BDBF3195E1}"/>
              </a:ext>
            </a:extLst>
          </p:cNvPr>
          <p:cNvSpPr/>
          <p:nvPr/>
        </p:nvSpPr>
        <p:spPr>
          <a:xfrm>
            <a:off x="3183556" y="5955091"/>
            <a:ext cx="8138160" cy="753762"/>
          </a:xfrm>
          <a:prstGeom prst="rect">
            <a:avLst/>
          </a:prstGeom>
          <a:solidFill>
            <a:schemeClr val="tx2">
              <a:lumMod val="90000"/>
            </a:schemeClr>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rgbClr val="4472C4"/>
                </a:solidFill>
              </a:rPr>
              <a:t>FUDGE</a:t>
            </a:r>
          </a:p>
        </p:txBody>
      </p:sp>
      <p:sp>
        <p:nvSpPr>
          <p:cNvPr id="13" name="Rectangle 12">
            <a:extLst>
              <a:ext uri="{FF2B5EF4-FFF2-40B4-BE49-F238E27FC236}">
                <a16:creationId xmlns:a16="http://schemas.microsoft.com/office/drawing/2014/main" id="{1345136B-2EB6-5B46-9B01-5F8B76A6E44B}"/>
              </a:ext>
            </a:extLst>
          </p:cNvPr>
          <p:cNvSpPr/>
          <p:nvPr/>
        </p:nvSpPr>
        <p:spPr>
          <a:xfrm>
            <a:off x="3183556" y="6855978"/>
            <a:ext cx="8046720" cy="753762"/>
          </a:xfrm>
          <a:prstGeom prst="rect">
            <a:avLst/>
          </a:prstGeom>
          <a:solidFill>
            <a:schemeClr val="bg1">
              <a:lumMod val="95000"/>
            </a:schemeClr>
          </a:solidFill>
          <a:ln>
            <a:solidFill>
              <a:schemeClr val="tx1">
                <a:lumMod val="60000"/>
                <a:lumOff val="40000"/>
              </a:schemeClr>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b="1" dirty="0">
                <a:solidFill>
                  <a:schemeClr val="tx1">
                    <a:lumMod val="60000"/>
                    <a:lumOff val="40000"/>
                  </a:schemeClr>
                </a:solidFill>
              </a:rPr>
              <a:t>Best prior method</a:t>
            </a:r>
          </a:p>
        </p:txBody>
      </p:sp>
      <p:sp>
        <p:nvSpPr>
          <p:cNvPr id="14" name="TextBox 13">
            <a:extLst>
              <a:ext uri="{FF2B5EF4-FFF2-40B4-BE49-F238E27FC236}">
                <a16:creationId xmlns:a16="http://schemas.microsoft.com/office/drawing/2014/main" id="{00821105-8882-7D44-8FC8-478FE04E4ABE}"/>
              </a:ext>
            </a:extLst>
          </p:cNvPr>
          <p:cNvSpPr txBox="1"/>
          <p:nvPr/>
        </p:nvSpPr>
        <p:spPr>
          <a:xfrm>
            <a:off x="11321716" y="6119606"/>
            <a:ext cx="819455" cy="424732"/>
          </a:xfrm>
          <a:prstGeom prst="rect">
            <a:avLst/>
          </a:prstGeom>
          <a:noFill/>
        </p:spPr>
        <p:txBody>
          <a:bodyPr wrap="none" rtlCol="0">
            <a:spAutoFit/>
          </a:bodyPr>
          <a:lstStyle/>
          <a:p>
            <a:r>
              <a:rPr lang="en-US" dirty="0">
                <a:solidFill>
                  <a:srgbClr val="4472C4"/>
                </a:solidFill>
              </a:rPr>
              <a:t>22.18</a:t>
            </a:r>
          </a:p>
        </p:txBody>
      </p:sp>
      <p:sp>
        <p:nvSpPr>
          <p:cNvPr id="16" name="TextBox 15">
            <a:extLst>
              <a:ext uri="{FF2B5EF4-FFF2-40B4-BE49-F238E27FC236}">
                <a16:creationId xmlns:a16="http://schemas.microsoft.com/office/drawing/2014/main" id="{2D1F0286-54DF-4B45-8959-E5FB326E05C0}"/>
              </a:ext>
            </a:extLst>
          </p:cNvPr>
          <p:cNvSpPr txBox="1"/>
          <p:nvPr/>
        </p:nvSpPr>
        <p:spPr>
          <a:xfrm>
            <a:off x="11232902" y="7020493"/>
            <a:ext cx="819455" cy="424732"/>
          </a:xfrm>
          <a:prstGeom prst="rect">
            <a:avLst/>
          </a:prstGeom>
          <a:noFill/>
        </p:spPr>
        <p:txBody>
          <a:bodyPr wrap="none" rtlCol="0">
            <a:spAutoFit/>
          </a:bodyPr>
          <a:lstStyle/>
          <a:p>
            <a:r>
              <a:rPr lang="en-US" dirty="0">
                <a:solidFill>
                  <a:schemeClr val="tx1">
                    <a:lumMod val="60000"/>
                    <a:lumOff val="40000"/>
                  </a:schemeClr>
                </a:solidFill>
              </a:rPr>
              <a:t>22.03</a:t>
            </a:r>
          </a:p>
        </p:txBody>
      </p:sp>
      <p:cxnSp>
        <p:nvCxnSpPr>
          <p:cNvPr id="12" name="Straight Connector 11">
            <a:extLst>
              <a:ext uri="{FF2B5EF4-FFF2-40B4-BE49-F238E27FC236}">
                <a16:creationId xmlns:a16="http://schemas.microsoft.com/office/drawing/2014/main" id="{391F1C19-F060-1F42-B30A-EAA8C1EC36CD}"/>
              </a:ext>
            </a:extLst>
          </p:cNvPr>
          <p:cNvCxnSpPr>
            <a:cxnSpLocks/>
          </p:cNvCxnSpPr>
          <p:nvPr/>
        </p:nvCxnSpPr>
        <p:spPr>
          <a:xfrm>
            <a:off x="3183556" y="5723153"/>
            <a:ext cx="0" cy="212771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EAF47B1-3ED2-DA41-923B-83B1AC9596A2}"/>
              </a:ext>
            </a:extLst>
          </p:cNvPr>
          <p:cNvSpPr txBox="1"/>
          <p:nvPr/>
        </p:nvSpPr>
        <p:spPr>
          <a:xfrm>
            <a:off x="1451917" y="1591895"/>
            <a:ext cx="11726562" cy="1200329"/>
          </a:xfrm>
          <a:prstGeom prst="rect">
            <a:avLst/>
          </a:prstGeom>
          <a:noFill/>
        </p:spPr>
        <p:txBody>
          <a:bodyPr wrap="square" rtlCol="0">
            <a:spAutoFit/>
          </a:bodyPr>
          <a:lstStyle/>
          <a:p>
            <a:pPr algn="ctr"/>
            <a:r>
              <a:rPr lang="en-US" sz="4800" dirty="0"/>
              <a:t>Translate to English (</a:t>
            </a:r>
            <a:r>
              <a:rPr lang="en-US" sz="4800" b="1" dirty="0"/>
              <a:t>Formal Style</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441798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What the fudge is </a:t>
            </a:r>
            <a:r>
              <a:rPr lang="en-US" dirty="0">
                <a:solidFill>
                  <a:srgbClr val="4472C4"/>
                </a:solidFill>
              </a:rPr>
              <a:t>FUDGE</a:t>
            </a:r>
            <a:r>
              <a:rPr lang="en-US" dirty="0"/>
              <a:t>?</a:t>
            </a:r>
          </a:p>
        </p:txBody>
      </p:sp>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sp>
        <p:nvSpPr>
          <p:cNvPr id="4" name="Content Placeholder 5">
            <a:extLst>
              <a:ext uri="{FF2B5EF4-FFF2-40B4-BE49-F238E27FC236}">
                <a16:creationId xmlns:a16="http://schemas.microsoft.com/office/drawing/2014/main" id="{1ED8F98D-8530-8241-8D16-C8662D458FAE}"/>
              </a:ext>
            </a:extLst>
          </p:cNvPr>
          <p:cNvSpPr txBox="1">
            <a:spLocks/>
          </p:cNvSpPr>
          <p:nvPr/>
        </p:nvSpPr>
        <p:spPr>
          <a:xfrm>
            <a:off x="883920" y="1721659"/>
            <a:ext cx="13167360" cy="493003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lvl="1"/>
            <a:r>
              <a:rPr lang="en-US" dirty="0"/>
              <a:t>Use </a:t>
            </a:r>
            <a:r>
              <a:rPr lang="en-US" b="1" dirty="0"/>
              <a:t>classifier + Bayesian factorization </a:t>
            </a:r>
            <a:r>
              <a:rPr lang="en-US" dirty="0"/>
              <a:t>to judge continuations</a:t>
            </a:r>
          </a:p>
          <a:p>
            <a:pPr lvl="1"/>
            <a:endParaRPr lang="en-US" dirty="0"/>
          </a:p>
          <a:p>
            <a:pPr lvl="1"/>
            <a:r>
              <a:rPr lang="en-US" b="1" dirty="0"/>
              <a:t>Plan for the </a:t>
            </a:r>
            <a:r>
              <a:rPr lang="en-US" b="1" i="1" dirty="0"/>
              <a:t>future</a:t>
            </a:r>
            <a:r>
              <a:rPr lang="en-US" i="1" dirty="0"/>
              <a:t>,</a:t>
            </a:r>
            <a:r>
              <a:rPr lang="en-US" dirty="0"/>
              <a:t> not for the </a:t>
            </a:r>
            <a:r>
              <a:rPr lang="en-US" i="1" dirty="0"/>
              <a:t>present</a:t>
            </a:r>
          </a:p>
          <a:p>
            <a:pPr lvl="1"/>
            <a:endParaRPr lang="en-US" i="1" dirty="0"/>
          </a:p>
          <a:p>
            <a:pPr lvl="1"/>
            <a:r>
              <a:rPr lang="en-US" b="1" dirty="0"/>
              <a:t>Compose different attributes </a:t>
            </a:r>
            <a:r>
              <a:rPr lang="en-US" dirty="0"/>
              <a:t>by training multiple classifiers</a:t>
            </a:r>
          </a:p>
        </p:txBody>
      </p:sp>
      <p:sp>
        <p:nvSpPr>
          <p:cNvPr id="5" name="Rectangle 4">
            <a:extLst>
              <a:ext uri="{FF2B5EF4-FFF2-40B4-BE49-F238E27FC236}">
                <a16:creationId xmlns:a16="http://schemas.microsoft.com/office/drawing/2014/main" id="{0757A8DA-AFC3-FD43-AC09-B587521AB70A}"/>
              </a:ext>
            </a:extLst>
          </p:cNvPr>
          <p:cNvSpPr/>
          <p:nvPr/>
        </p:nvSpPr>
        <p:spPr>
          <a:xfrm>
            <a:off x="883920" y="4893277"/>
            <a:ext cx="12391356" cy="2397210"/>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0BB3E693-5D04-B140-9C47-6E2063DAFD35}"/>
              </a:ext>
            </a:extLst>
          </p:cNvPr>
          <p:cNvSpPr/>
          <p:nvPr/>
        </p:nvSpPr>
        <p:spPr>
          <a:xfrm>
            <a:off x="1119522" y="1387128"/>
            <a:ext cx="12391356" cy="2397210"/>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327006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What the fudge is </a:t>
            </a:r>
            <a:r>
              <a:rPr lang="en-US" dirty="0">
                <a:solidFill>
                  <a:srgbClr val="4472C4"/>
                </a:solidFill>
              </a:rPr>
              <a:t>FUDGE</a:t>
            </a:r>
            <a:r>
              <a:rPr lang="en-US" dirty="0"/>
              <a:t>?</a:t>
            </a:r>
          </a:p>
        </p:txBody>
      </p:sp>
      <p:sp>
        <p:nvSpPr>
          <p:cNvPr id="3" name="Content Placeholder 2">
            <a:extLst>
              <a:ext uri="{FF2B5EF4-FFF2-40B4-BE49-F238E27FC236}">
                <a16:creationId xmlns:a16="http://schemas.microsoft.com/office/drawing/2014/main" id="{25527D51-DCF1-EB4F-9AA6-C42ED19BEF43}"/>
              </a:ext>
            </a:extLst>
          </p:cNvPr>
          <p:cNvSpPr>
            <a:spLocks noGrp="1"/>
          </p:cNvSpPr>
          <p:nvPr>
            <p:ph idx="1"/>
          </p:nvPr>
        </p:nvSpPr>
        <p:spPr/>
        <p:txBody>
          <a:bodyPr/>
          <a:lstStyle/>
          <a:p>
            <a:endParaRPr lang="en-US" dirty="0"/>
          </a:p>
          <a:p>
            <a:endParaRPr lang="en-US" dirty="0"/>
          </a:p>
          <a:p>
            <a:endParaRPr lang="en-US" dirty="0"/>
          </a:p>
        </p:txBody>
      </p:sp>
      <p:sp>
        <p:nvSpPr>
          <p:cNvPr id="4" name="Content Placeholder 5">
            <a:extLst>
              <a:ext uri="{FF2B5EF4-FFF2-40B4-BE49-F238E27FC236}">
                <a16:creationId xmlns:a16="http://schemas.microsoft.com/office/drawing/2014/main" id="{1ED8F98D-8530-8241-8D16-C8662D458FAE}"/>
              </a:ext>
            </a:extLst>
          </p:cNvPr>
          <p:cNvSpPr txBox="1">
            <a:spLocks/>
          </p:cNvSpPr>
          <p:nvPr/>
        </p:nvSpPr>
        <p:spPr>
          <a:xfrm>
            <a:off x="883920" y="1721659"/>
            <a:ext cx="13167360" cy="493003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lvl="1"/>
            <a:r>
              <a:rPr lang="en-US" dirty="0"/>
              <a:t>Use </a:t>
            </a:r>
            <a:r>
              <a:rPr lang="en-US" b="1" dirty="0"/>
              <a:t>classifier + Bayesian factorization </a:t>
            </a:r>
            <a:r>
              <a:rPr lang="en-US" dirty="0"/>
              <a:t>to judge continuations</a:t>
            </a:r>
          </a:p>
          <a:p>
            <a:pPr lvl="1"/>
            <a:endParaRPr lang="en-US" dirty="0"/>
          </a:p>
          <a:p>
            <a:pPr lvl="1"/>
            <a:r>
              <a:rPr lang="en-US" b="1" dirty="0"/>
              <a:t>Plan for the </a:t>
            </a:r>
            <a:r>
              <a:rPr lang="en-US" b="1" i="1" dirty="0"/>
              <a:t>future</a:t>
            </a:r>
            <a:r>
              <a:rPr lang="en-US" i="1" dirty="0"/>
              <a:t>,</a:t>
            </a:r>
            <a:r>
              <a:rPr lang="en-US" dirty="0"/>
              <a:t> not for the </a:t>
            </a:r>
            <a:r>
              <a:rPr lang="en-US" i="1" dirty="0"/>
              <a:t>present</a:t>
            </a:r>
          </a:p>
          <a:p>
            <a:pPr lvl="1"/>
            <a:endParaRPr lang="en-US" i="1" dirty="0"/>
          </a:p>
          <a:p>
            <a:pPr lvl="1"/>
            <a:r>
              <a:rPr lang="en-US" b="1" dirty="0"/>
              <a:t>Compose different attributes </a:t>
            </a:r>
            <a:r>
              <a:rPr lang="en-US" dirty="0"/>
              <a:t>by training multiple classifiers</a:t>
            </a:r>
          </a:p>
        </p:txBody>
      </p:sp>
      <p:sp>
        <p:nvSpPr>
          <p:cNvPr id="5" name="Rectangle 4">
            <a:extLst>
              <a:ext uri="{FF2B5EF4-FFF2-40B4-BE49-F238E27FC236}">
                <a16:creationId xmlns:a16="http://schemas.microsoft.com/office/drawing/2014/main" id="{0757A8DA-AFC3-FD43-AC09-B587521AB70A}"/>
              </a:ext>
            </a:extLst>
          </p:cNvPr>
          <p:cNvSpPr/>
          <p:nvPr/>
        </p:nvSpPr>
        <p:spPr>
          <a:xfrm>
            <a:off x="883920" y="4893277"/>
            <a:ext cx="12391356" cy="2397210"/>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0BB3E693-5D04-B140-9C47-6E2063DAFD35}"/>
              </a:ext>
            </a:extLst>
          </p:cNvPr>
          <p:cNvSpPr/>
          <p:nvPr/>
        </p:nvSpPr>
        <p:spPr>
          <a:xfrm>
            <a:off x="1119522" y="1387128"/>
            <a:ext cx="12391356" cy="2397210"/>
          </a:xfrm>
          <a:prstGeom prst="rect">
            <a:avLst/>
          </a:prstGeom>
          <a:solidFill>
            <a:schemeClr val="bg1">
              <a:alpha val="90141"/>
            </a:schemeClr>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 name="Group 6">
            <a:extLst>
              <a:ext uri="{FF2B5EF4-FFF2-40B4-BE49-F238E27FC236}">
                <a16:creationId xmlns:a16="http://schemas.microsoft.com/office/drawing/2014/main" id="{13065F09-82A9-F642-99F2-FA4CF3A9F23F}"/>
              </a:ext>
            </a:extLst>
          </p:cNvPr>
          <p:cNvGrpSpPr/>
          <p:nvPr/>
        </p:nvGrpSpPr>
        <p:grpSpPr>
          <a:xfrm>
            <a:off x="8915914" y="3253466"/>
            <a:ext cx="1970220" cy="1852939"/>
            <a:chOff x="2650309" y="5775932"/>
            <a:chExt cx="1970220" cy="1852939"/>
          </a:xfrm>
        </p:grpSpPr>
        <p:grpSp>
          <p:nvGrpSpPr>
            <p:cNvPr id="8" name="Group 7">
              <a:extLst>
                <a:ext uri="{FF2B5EF4-FFF2-40B4-BE49-F238E27FC236}">
                  <a16:creationId xmlns:a16="http://schemas.microsoft.com/office/drawing/2014/main" id="{2E192604-F950-3D45-A441-09F08E7364C1}"/>
                </a:ext>
              </a:extLst>
            </p:cNvPr>
            <p:cNvGrpSpPr/>
            <p:nvPr/>
          </p:nvGrpSpPr>
          <p:grpSpPr>
            <a:xfrm>
              <a:off x="3249449" y="6090664"/>
              <a:ext cx="720821" cy="1070910"/>
              <a:chOff x="2828864" y="3693636"/>
              <a:chExt cx="1801391" cy="2833648"/>
            </a:xfrm>
          </p:grpSpPr>
          <p:pic>
            <p:nvPicPr>
              <p:cNvPr id="10" name="Picture 9" descr="Icon&#10;&#10;Description automatically generated">
                <a:extLst>
                  <a:ext uri="{FF2B5EF4-FFF2-40B4-BE49-F238E27FC236}">
                    <a16:creationId xmlns:a16="http://schemas.microsoft.com/office/drawing/2014/main" id="{3CEC1835-695D-3043-B68B-28B3DA33D049}"/>
                  </a:ext>
                </a:extLst>
              </p:cNvPr>
              <p:cNvPicPr>
                <a:picLocks noChangeAspect="1"/>
              </p:cNvPicPr>
              <p:nvPr/>
            </p:nvPicPr>
            <p:blipFill>
              <a:blip r:embed="rId3"/>
              <a:stretch>
                <a:fillRect/>
              </a:stretch>
            </p:blipFill>
            <p:spPr>
              <a:xfrm>
                <a:off x="2828864" y="4725937"/>
                <a:ext cx="1801347" cy="1801347"/>
              </a:xfrm>
              <a:prstGeom prst="rect">
                <a:avLst/>
              </a:prstGeom>
            </p:spPr>
          </p:pic>
          <p:pic>
            <p:nvPicPr>
              <p:cNvPr id="11" name="Picture 10" descr="A picture containing cup&#10;&#10;Description automatically generated">
                <a:extLst>
                  <a:ext uri="{FF2B5EF4-FFF2-40B4-BE49-F238E27FC236}">
                    <a16:creationId xmlns:a16="http://schemas.microsoft.com/office/drawing/2014/main" id="{D259A5D2-8F47-3449-9531-2FBF078391EE}"/>
                  </a:ext>
                </a:extLst>
              </p:cNvPr>
              <p:cNvPicPr>
                <a:picLocks noChangeAspect="1"/>
              </p:cNvPicPr>
              <p:nvPr/>
            </p:nvPicPr>
            <p:blipFill>
              <a:blip r:embed="rId4"/>
              <a:stretch>
                <a:fillRect/>
              </a:stretch>
            </p:blipFill>
            <p:spPr>
              <a:xfrm rot="699673">
                <a:off x="3352704" y="3693636"/>
                <a:ext cx="1277551" cy="1277551"/>
              </a:xfrm>
              <a:prstGeom prst="rect">
                <a:avLst/>
              </a:prstGeom>
            </p:spPr>
          </p:pic>
        </p:grpSp>
        <p:pic>
          <p:nvPicPr>
            <p:cNvPr id="9" name="Picture 8" descr="Icon&#10;&#10;Description automatically generated">
              <a:extLst>
                <a:ext uri="{FF2B5EF4-FFF2-40B4-BE49-F238E27FC236}">
                  <a16:creationId xmlns:a16="http://schemas.microsoft.com/office/drawing/2014/main" id="{30C8C256-500F-BB48-88E8-C43B7F422545}"/>
                </a:ext>
              </a:extLst>
            </p:cNvPr>
            <p:cNvPicPr>
              <a:picLocks noChangeAspect="1"/>
            </p:cNvPicPr>
            <p:nvPr/>
          </p:nvPicPr>
          <p:blipFill rotWithShape="1">
            <a:blip r:embed="rId5"/>
            <a:srcRect b="5953"/>
            <a:stretch/>
          </p:blipFill>
          <p:spPr>
            <a:xfrm>
              <a:off x="2650309" y="5775932"/>
              <a:ext cx="1970220" cy="1852939"/>
            </a:xfrm>
            <a:prstGeom prst="rect">
              <a:avLst/>
            </a:prstGeom>
          </p:spPr>
        </p:pic>
      </p:grpSp>
      <p:grpSp>
        <p:nvGrpSpPr>
          <p:cNvPr id="14" name="Group 13">
            <a:extLst>
              <a:ext uri="{FF2B5EF4-FFF2-40B4-BE49-F238E27FC236}">
                <a16:creationId xmlns:a16="http://schemas.microsoft.com/office/drawing/2014/main" id="{2239840B-7BE9-C640-8EBF-1EBB2EEDB204}"/>
              </a:ext>
            </a:extLst>
          </p:cNvPr>
          <p:cNvGrpSpPr/>
          <p:nvPr/>
        </p:nvGrpSpPr>
        <p:grpSpPr>
          <a:xfrm>
            <a:off x="11382818" y="3300914"/>
            <a:ext cx="1222363" cy="1805491"/>
            <a:chOff x="8664725" y="2611993"/>
            <a:chExt cx="1801391" cy="2833648"/>
          </a:xfrm>
        </p:grpSpPr>
        <p:pic>
          <p:nvPicPr>
            <p:cNvPr id="12" name="Picture 11" descr="Icon&#10;&#10;Description automatically generated">
              <a:extLst>
                <a:ext uri="{FF2B5EF4-FFF2-40B4-BE49-F238E27FC236}">
                  <a16:creationId xmlns:a16="http://schemas.microsoft.com/office/drawing/2014/main" id="{D84F9353-3DC4-CD4D-A687-C17A3CB4E943}"/>
                </a:ext>
              </a:extLst>
            </p:cNvPr>
            <p:cNvPicPr>
              <a:picLocks noChangeAspect="1"/>
            </p:cNvPicPr>
            <p:nvPr/>
          </p:nvPicPr>
          <p:blipFill>
            <a:blip r:embed="rId3"/>
            <a:stretch>
              <a:fillRect/>
            </a:stretch>
          </p:blipFill>
          <p:spPr>
            <a:xfrm>
              <a:off x="8664725" y="3644294"/>
              <a:ext cx="1801347" cy="1801347"/>
            </a:xfrm>
            <a:prstGeom prst="rect">
              <a:avLst/>
            </a:prstGeom>
          </p:spPr>
        </p:pic>
        <p:pic>
          <p:nvPicPr>
            <p:cNvPr id="13" name="Picture 12" descr="A picture containing cup&#10;&#10;Description automatically generated">
              <a:extLst>
                <a:ext uri="{FF2B5EF4-FFF2-40B4-BE49-F238E27FC236}">
                  <a16:creationId xmlns:a16="http://schemas.microsoft.com/office/drawing/2014/main" id="{61BB212E-ED4B-134D-93CC-92C6157F023E}"/>
                </a:ext>
              </a:extLst>
            </p:cNvPr>
            <p:cNvPicPr>
              <a:picLocks noChangeAspect="1"/>
            </p:cNvPicPr>
            <p:nvPr/>
          </p:nvPicPr>
          <p:blipFill>
            <a:blip r:embed="rId4"/>
            <a:stretch>
              <a:fillRect/>
            </a:stretch>
          </p:blipFill>
          <p:spPr>
            <a:xfrm rot="699673">
              <a:off x="9188565" y="2611993"/>
              <a:ext cx="1277551" cy="1277551"/>
            </a:xfrm>
            <a:prstGeom prst="rect">
              <a:avLst/>
            </a:prstGeom>
          </p:spPr>
        </p:pic>
      </p:grpSp>
      <p:sp>
        <p:nvSpPr>
          <p:cNvPr id="15" name="TextBox 14">
            <a:extLst>
              <a:ext uri="{FF2B5EF4-FFF2-40B4-BE49-F238E27FC236}">
                <a16:creationId xmlns:a16="http://schemas.microsoft.com/office/drawing/2014/main" id="{F725E553-9F93-A340-B026-EDDF76E3D3E6}"/>
              </a:ext>
            </a:extLst>
          </p:cNvPr>
          <p:cNvSpPr txBox="1"/>
          <p:nvPr/>
        </p:nvSpPr>
        <p:spPr>
          <a:xfrm>
            <a:off x="10825453" y="4077197"/>
            <a:ext cx="486030" cy="523220"/>
          </a:xfrm>
          <a:prstGeom prst="rect">
            <a:avLst/>
          </a:prstGeom>
          <a:noFill/>
        </p:spPr>
        <p:txBody>
          <a:bodyPr wrap="none" rtlCol="0">
            <a:spAutoFit/>
          </a:bodyPr>
          <a:lstStyle/>
          <a:p>
            <a:r>
              <a:rPr lang="en-US" sz="2800" dirty="0"/>
              <a:t>vs</a:t>
            </a:r>
          </a:p>
        </p:txBody>
      </p:sp>
    </p:spTree>
    <p:extLst>
      <p:ext uri="{BB962C8B-B14F-4D97-AF65-F5344CB8AC3E}">
        <p14:creationId xmlns:p14="http://schemas.microsoft.com/office/powerpoint/2010/main" val="41033542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6" name="TextBox 5">
            <a:extLst>
              <a:ext uri="{FF2B5EF4-FFF2-40B4-BE49-F238E27FC236}">
                <a16:creationId xmlns:a16="http://schemas.microsoft.com/office/drawing/2014/main" id="{970F3158-86D5-7043-A558-9A34CDEC9E28}"/>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 (</a:t>
            </a:r>
            <a:r>
              <a:rPr lang="en-US" sz="4800" b="1" dirty="0"/>
              <a:t>Politics Topic</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890776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6" name="TextBox 5">
            <a:extLst>
              <a:ext uri="{FF2B5EF4-FFF2-40B4-BE49-F238E27FC236}">
                <a16:creationId xmlns:a16="http://schemas.microsoft.com/office/drawing/2014/main" id="{970F3158-86D5-7043-A558-9A34CDEC9E28}"/>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24" name="TextBox 23">
            <a:extLst>
              <a:ext uri="{FF2B5EF4-FFF2-40B4-BE49-F238E27FC236}">
                <a16:creationId xmlns:a16="http://schemas.microsoft.com/office/drawing/2014/main" id="{39CB867C-A849-FA45-9738-48E1E309CC54}"/>
              </a:ext>
            </a:extLst>
          </p:cNvPr>
          <p:cNvSpPr txBox="1"/>
          <p:nvPr/>
        </p:nvSpPr>
        <p:spPr>
          <a:xfrm>
            <a:off x="11558779" y="1433537"/>
            <a:ext cx="2679516" cy="757130"/>
          </a:xfrm>
          <a:prstGeom prst="rect">
            <a:avLst/>
          </a:prstGeom>
          <a:noFill/>
        </p:spPr>
        <p:txBody>
          <a:bodyPr wrap="none" rtlCol="0">
            <a:spAutoFit/>
          </a:bodyPr>
          <a:lstStyle/>
          <a:p>
            <a:pPr algn="ctr"/>
            <a:r>
              <a:rPr lang="en-US" dirty="0"/>
              <a:t>*(simplified version of</a:t>
            </a:r>
          </a:p>
          <a:p>
            <a:pPr algn="ctr"/>
            <a:r>
              <a:rPr lang="en-US" dirty="0"/>
              <a:t>politics topic)</a:t>
            </a:r>
          </a:p>
        </p:txBody>
      </p:sp>
    </p:spTree>
    <p:extLst>
      <p:ext uri="{BB962C8B-B14F-4D97-AF65-F5344CB8AC3E}">
        <p14:creationId xmlns:p14="http://schemas.microsoft.com/office/powerpoint/2010/main" val="18928857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6" name="TextBox 5">
            <a:extLst>
              <a:ext uri="{FF2B5EF4-FFF2-40B4-BE49-F238E27FC236}">
                <a16:creationId xmlns:a16="http://schemas.microsoft.com/office/drawing/2014/main" id="{970F3158-86D5-7043-A558-9A34CDEC9E28}"/>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15" name="Picture 14" descr="Icon&#10;&#10;Description automatically generated">
            <a:extLst>
              <a:ext uri="{FF2B5EF4-FFF2-40B4-BE49-F238E27FC236}">
                <a16:creationId xmlns:a16="http://schemas.microsoft.com/office/drawing/2014/main" id="{C8C2DD74-DFF6-8D4B-B262-AE35B0785D31}"/>
              </a:ext>
            </a:extLst>
          </p:cNvPr>
          <p:cNvPicPr>
            <a:picLocks noChangeAspect="1"/>
          </p:cNvPicPr>
          <p:nvPr/>
        </p:nvPicPr>
        <p:blipFill>
          <a:blip r:embed="rId3"/>
          <a:stretch>
            <a:fillRect/>
          </a:stretch>
        </p:blipFill>
        <p:spPr>
          <a:xfrm>
            <a:off x="3258724" y="4361366"/>
            <a:ext cx="1222333" cy="1147749"/>
          </a:xfrm>
          <a:prstGeom prst="rect">
            <a:avLst/>
          </a:prstGeom>
        </p:spPr>
      </p:pic>
      <p:sp>
        <p:nvSpPr>
          <p:cNvPr id="3" name="TextBox 2">
            <a:extLst>
              <a:ext uri="{FF2B5EF4-FFF2-40B4-BE49-F238E27FC236}">
                <a16:creationId xmlns:a16="http://schemas.microsoft.com/office/drawing/2014/main" id="{ACF88032-5742-D94B-81EC-52770AF89811}"/>
              </a:ext>
            </a:extLst>
          </p:cNvPr>
          <p:cNvSpPr txBox="1"/>
          <p:nvPr/>
        </p:nvSpPr>
        <p:spPr>
          <a:xfrm>
            <a:off x="1942022" y="5662647"/>
            <a:ext cx="3997248" cy="584775"/>
          </a:xfrm>
          <a:prstGeom prst="rect">
            <a:avLst/>
          </a:prstGeom>
          <a:noFill/>
        </p:spPr>
        <p:txBody>
          <a:bodyPr wrap="none" rtlCol="0">
            <a:spAutoFit/>
          </a:bodyPr>
          <a:lstStyle/>
          <a:p>
            <a:r>
              <a:rPr lang="en-US" sz="3200" dirty="0"/>
              <a:t>Grep for “constitution”</a:t>
            </a:r>
          </a:p>
        </p:txBody>
      </p:sp>
      <p:grpSp>
        <p:nvGrpSpPr>
          <p:cNvPr id="18" name="Group 17">
            <a:extLst>
              <a:ext uri="{FF2B5EF4-FFF2-40B4-BE49-F238E27FC236}">
                <a16:creationId xmlns:a16="http://schemas.microsoft.com/office/drawing/2014/main" id="{C0FF4497-BC7B-F647-BD31-82F8F6DAA14A}"/>
              </a:ext>
            </a:extLst>
          </p:cNvPr>
          <p:cNvGrpSpPr/>
          <p:nvPr/>
        </p:nvGrpSpPr>
        <p:grpSpPr>
          <a:xfrm>
            <a:off x="4103877" y="2897746"/>
            <a:ext cx="1693881" cy="1716395"/>
            <a:chOff x="10931975" y="2233771"/>
            <a:chExt cx="1693881" cy="1716395"/>
          </a:xfrm>
        </p:grpSpPr>
        <p:pic>
          <p:nvPicPr>
            <p:cNvPr id="19" name="Picture 10" descr="Thought Bubble transparent PNG - StickPNG">
              <a:extLst>
                <a:ext uri="{FF2B5EF4-FFF2-40B4-BE49-F238E27FC236}">
                  <a16:creationId xmlns:a16="http://schemas.microsoft.com/office/drawing/2014/main" id="{DC6F2B4E-AE61-5740-A8A7-1BDEC206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3468DB44-D7BA-744A-BEEA-26E8C867BBB1}"/>
                </a:ext>
              </a:extLst>
            </p:cNvPr>
            <p:cNvSpPr txBox="1"/>
            <p:nvPr/>
          </p:nvSpPr>
          <p:spPr>
            <a:xfrm>
              <a:off x="11041076" y="2711335"/>
              <a:ext cx="1470595" cy="400110"/>
            </a:xfrm>
            <a:prstGeom prst="rect">
              <a:avLst/>
            </a:prstGeom>
            <a:noFill/>
          </p:spPr>
          <p:txBody>
            <a:bodyPr wrap="none" rtlCol="0">
              <a:spAutoFit/>
            </a:bodyPr>
            <a:lstStyle/>
            <a:p>
              <a:r>
                <a:rPr lang="en-US" sz="2000" dirty="0"/>
                <a:t>Constitution</a:t>
              </a:r>
            </a:p>
          </p:txBody>
        </p:sp>
      </p:grpSp>
    </p:spTree>
    <p:extLst>
      <p:ext uri="{BB962C8B-B14F-4D97-AF65-F5344CB8AC3E}">
        <p14:creationId xmlns:p14="http://schemas.microsoft.com/office/powerpoint/2010/main" val="479160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6" name="TextBox 5">
            <a:extLst>
              <a:ext uri="{FF2B5EF4-FFF2-40B4-BE49-F238E27FC236}">
                <a16:creationId xmlns:a16="http://schemas.microsoft.com/office/drawing/2014/main" id="{970F3158-86D5-7043-A558-9A34CDEC9E28}"/>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pic>
        <p:nvPicPr>
          <p:cNvPr id="15" name="Picture 14" descr="Icon&#10;&#10;Description automatically generated">
            <a:extLst>
              <a:ext uri="{FF2B5EF4-FFF2-40B4-BE49-F238E27FC236}">
                <a16:creationId xmlns:a16="http://schemas.microsoft.com/office/drawing/2014/main" id="{C8C2DD74-DFF6-8D4B-B262-AE35B0785D31}"/>
              </a:ext>
            </a:extLst>
          </p:cNvPr>
          <p:cNvPicPr>
            <a:picLocks noChangeAspect="1"/>
          </p:cNvPicPr>
          <p:nvPr/>
        </p:nvPicPr>
        <p:blipFill>
          <a:blip r:embed="rId3"/>
          <a:stretch>
            <a:fillRect/>
          </a:stretch>
        </p:blipFill>
        <p:spPr>
          <a:xfrm>
            <a:off x="3258724" y="4361366"/>
            <a:ext cx="1222333" cy="1147749"/>
          </a:xfrm>
          <a:prstGeom prst="rect">
            <a:avLst/>
          </a:prstGeom>
        </p:spPr>
      </p:pic>
      <p:sp>
        <p:nvSpPr>
          <p:cNvPr id="3" name="TextBox 2">
            <a:extLst>
              <a:ext uri="{FF2B5EF4-FFF2-40B4-BE49-F238E27FC236}">
                <a16:creationId xmlns:a16="http://schemas.microsoft.com/office/drawing/2014/main" id="{ACF88032-5742-D94B-81EC-52770AF89811}"/>
              </a:ext>
            </a:extLst>
          </p:cNvPr>
          <p:cNvSpPr txBox="1"/>
          <p:nvPr/>
        </p:nvSpPr>
        <p:spPr>
          <a:xfrm>
            <a:off x="1942022" y="5662647"/>
            <a:ext cx="3997248" cy="584775"/>
          </a:xfrm>
          <a:prstGeom prst="rect">
            <a:avLst/>
          </a:prstGeom>
          <a:noFill/>
        </p:spPr>
        <p:txBody>
          <a:bodyPr wrap="none" rtlCol="0">
            <a:spAutoFit/>
          </a:bodyPr>
          <a:lstStyle/>
          <a:p>
            <a:r>
              <a:rPr lang="en-US" sz="3200" dirty="0"/>
              <a:t>Grep for “constitution”</a:t>
            </a:r>
          </a:p>
        </p:txBody>
      </p:sp>
      <p:sp>
        <p:nvSpPr>
          <p:cNvPr id="17" name="TextBox 16">
            <a:extLst>
              <a:ext uri="{FF2B5EF4-FFF2-40B4-BE49-F238E27FC236}">
                <a16:creationId xmlns:a16="http://schemas.microsoft.com/office/drawing/2014/main" id="{BD840C5C-7456-E140-9597-DF470FED206A}"/>
              </a:ext>
            </a:extLst>
          </p:cNvPr>
          <p:cNvSpPr txBox="1"/>
          <p:nvPr/>
        </p:nvSpPr>
        <p:spPr>
          <a:xfrm>
            <a:off x="7808672" y="5561879"/>
            <a:ext cx="5488041" cy="1077218"/>
          </a:xfrm>
          <a:prstGeom prst="rect">
            <a:avLst/>
          </a:prstGeom>
          <a:noFill/>
        </p:spPr>
        <p:txBody>
          <a:bodyPr wrap="none" rtlCol="0">
            <a:spAutoFit/>
          </a:bodyPr>
          <a:lstStyle/>
          <a:p>
            <a:pPr algn="ctr"/>
            <a:r>
              <a:rPr lang="en-US" sz="3200" dirty="0"/>
              <a:t>Does this continuation make</a:t>
            </a:r>
          </a:p>
          <a:p>
            <a:pPr algn="ctr"/>
            <a:r>
              <a:rPr lang="en-US" sz="3200" dirty="0"/>
              <a:t>“constitution” more likely later?</a:t>
            </a:r>
          </a:p>
        </p:txBody>
      </p:sp>
      <p:grpSp>
        <p:nvGrpSpPr>
          <p:cNvPr id="18" name="Group 17">
            <a:extLst>
              <a:ext uri="{FF2B5EF4-FFF2-40B4-BE49-F238E27FC236}">
                <a16:creationId xmlns:a16="http://schemas.microsoft.com/office/drawing/2014/main" id="{C0FF4497-BC7B-F647-BD31-82F8F6DAA14A}"/>
              </a:ext>
            </a:extLst>
          </p:cNvPr>
          <p:cNvGrpSpPr/>
          <p:nvPr/>
        </p:nvGrpSpPr>
        <p:grpSpPr>
          <a:xfrm>
            <a:off x="4103877" y="2897746"/>
            <a:ext cx="1693881" cy="1716395"/>
            <a:chOff x="10931975" y="2233771"/>
            <a:chExt cx="1693881" cy="1716395"/>
          </a:xfrm>
        </p:grpSpPr>
        <p:pic>
          <p:nvPicPr>
            <p:cNvPr id="19" name="Picture 10" descr="Thought Bubble transparent PNG - StickPNG">
              <a:extLst>
                <a:ext uri="{FF2B5EF4-FFF2-40B4-BE49-F238E27FC236}">
                  <a16:creationId xmlns:a16="http://schemas.microsoft.com/office/drawing/2014/main" id="{DC6F2B4E-AE61-5740-A8A7-1BDEC206E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3468DB44-D7BA-744A-BEEA-26E8C867BBB1}"/>
                </a:ext>
              </a:extLst>
            </p:cNvPr>
            <p:cNvSpPr txBox="1"/>
            <p:nvPr/>
          </p:nvSpPr>
          <p:spPr>
            <a:xfrm>
              <a:off x="11041076" y="2711335"/>
              <a:ext cx="1470595" cy="400110"/>
            </a:xfrm>
            <a:prstGeom prst="rect">
              <a:avLst/>
            </a:prstGeom>
            <a:noFill/>
          </p:spPr>
          <p:txBody>
            <a:bodyPr wrap="none" rtlCol="0">
              <a:spAutoFit/>
            </a:bodyPr>
            <a:lstStyle/>
            <a:p>
              <a:r>
                <a:rPr lang="en-US" sz="2000" dirty="0"/>
                <a:t>Constitution</a:t>
              </a:r>
            </a:p>
          </p:txBody>
        </p:sp>
      </p:grpSp>
      <p:grpSp>
        <p:nvGrpSpPr>
          <p:cNvPr id="5" name="Group 4">
            <a:extLst>
              <a:ext uri="{FF2B5EF4-FFF2-40B4-BE49-F238E27FC236}">
                <a16:creationId xmlns:a16="http://schemas.microsoft.com/office/drawing/2014/main" id="{9A54E4B1-8467-9B48-93E6-633B191647D8}"/>
              </a:ext>
            </a:extLst>
          </p:cNvPr>
          <p:cNvGrpSpPr/>
          <p:nvPr/>
        </p:nvGrpSpPr>
        <p:grpSpPr>
          <a:xfrm>
            <a:off x="9413813" y="3647346"/>
            <a:ext cx="1970220" cy="1852939"/>
            <a:chOff x="9352028" y="3647346"/>
            <a:chExt cx="1970220" cy="1852939"/>
          </a:xfrm>
        </p:grpSpPr>
        <p:grpSp>
          <p:nvGrpSpPr>
            <p:cNvPr id="4" name="Group 3">
              <a:extLst>
                <a:ext uri="{FF2B5EF4-FFF2-40B4-BE49-F238E27FC236}">
                  <a16:creationId xmlns:a16="http://schemas.microsoft.com/office/drawing/2014/main" id="{61EADA80-A4E5-DD4D-9BB1-63DD0BFF339E}"/>
                </a:ext>
              </a:extLst>
            </p:cNvPr>
            <p:cNvGrpSpPr/>
            <p:nvPr/>
          </p:nvGrpSpPr>
          <p:grpSpPr>
            <a:xfrm>
              <a:off x="9908594" y="4061108"/>
              <a:ext cx="957393" cy="982926"/>
              <a:chOff x="11356673" y="3835967"/>
              <a:chExt cx="1320898" cy="1305134"/>
            </a:xfrm>
          </p:grpSpPr>
          <p:pic>
            <p:nvPicPr>
              <p:cNvPr id="10" name="Picture 9" descr="Icon&#10;&#10;Description automatically generated">
                <a:extLst>
                  <a:ext uri="{FF2B5EF4-FFF2-40B4-BE49-F238E27FC236}">
                    <a16:creationId xmlns:a16="http://schemas.microsoft.com/office/drawing/2014/main" id="{869358F6-7658-4949-B030-710708FA84F3}"/>
                  </a:ext>
                </a:extLst>
              </p:cNvPr>
              <p:cNvPicPr>
                <a:picLocks noChangeAspect="1"/>
              </p:cNvPicPr>
              <p:nvPr/>
            </p:nvPicPr>
            <p:blipFill>
              <a:blip r:embed="rId3"/>
              <a:stretch>
                <a:fillRect/>
              </a:stretch>
            </p:blipFill>
            <p:spPr>
              <a:xfrm>
                <a:off x="11356673" y="4460325"/>
                <a:ext cx="720803" cy="680776"/>
              </a:xfrm>
              <a:prstGeom prst="rect">
                <a:avLst/>
              </a:prstGeom>
            </p:spPr>
          </p:pic>
          <p:grpSp>
            <p:nvGrpSpPr>
              <p:cNvPr id="21" name="Group 20">
                <a:extLst>
                  <a:ext uri="{FF2B5EF4-FFF2-40B4-BE49-F238E27FC236}">
                    <a16:creationId xmlns:a16="http://schemas.microsoft.com/office/drawing/2014/main" id="{BD046C3D-1C81-3C42-8307-9838F2D0D01F}"/>
                  </a:ext>
                </a:extLst>
              </p:cNvPr>
              <p:cNvGrpSpPr/>
              <p:nvPr/>
            </p:nvGrpSpPr>
            <p:grpSpPr>
              <a:xfrm>
                <a:off x="11891998" y="3835967"/>
                <a:ext cx="785573" cy="680776"/>
                <a:chOff x="10881760" y="2233771"/>
                <a:chExt cx="1846094" cy="1716395"/>
              </a:xfrm>
            </p:grpSpPr>
            <p:pic>
              <p:nvPicPr>
                <p:cNvPr id="22" name="Picture 10" descr="Thought Bubble transparent PNG - StickPNG">
                  <a:extLst>
                    <a:ext uri="{FF2B5EF4-FFF2-40B4-BE49-F238E27FC236}">
                      <a16:creationId xmlns:a16="http://schemas.microsoft.com/office/drawing/2014/main" id="{E6DE57F6-016F-6E4C-9886-64A2B4BCD4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21AC9F1-819D-5E47-A628-AF5D4506CF17}"/>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9" name="Picture 8" descr="Icon&#10;&#10;Description automatically generated">
              <a:extLst>
                <a:ext uri="{FF2B5EF4-FFF2-40B4-BE49-F238E27FC236}">
                  <a16:creationId xmlns:a16="http://schemas.microsoft.com/office/drawing/2014/main" id="{82AC45C4-CF97-5949-8210-BC9D3E2D52DA}"/>
                </a:ext>
              </a:extLst>
            </p:cNvPr>
            <p:cNvPicPr>
              <a:picLocks noChangeAspect="1"/>
            </p:cNvPicPr>
            <p:nvPr/>
          </p:nvPicPr>
          <p:blipFill rotWithShape="1">
            <a:blip r:embed="rId5"/>
            <a:srcRect b="5953"/>
            <a:stretch/>
          </p:blipFill>
          <p:spPr>
            <a:xfrm>
              <a:off x="9352028" y="3647346"/>
              <a:ext cx="1970220" cy="1852939"/>
            </a:xfrm>
            <a:prstGeom prst="rect">
              <a:avLst/>
            </a:prstGeom>
          </p:spPr>
        </p:pic>
      </p:grpSp>
    </p:spTree>
    <p:extLst>
      <p:ext uri="{BB962C8B-B14F-4D97-AF65-F5344CB8AC3E}">
        <p14:creationId xmlns:p14="http://schemas.microsoft.com/office/powerpoint/2010/main" val="3215475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What’s </a:t>
            </a:r>
            <a:r>
              <a:rPr lang="en-US" strike="sngStrike" dirty="0"/>
              <a:t>Controlled</a:t>
            </a:r>
            <a:r>
              <a:rPr lang="en-US" dirty="0"/>
              <a:t> Text Generation?</a:t>
            </a:r>
          </a:p>
        </p:txBody>
      </p:sp>
      <p:sp>
        <p:nvSpPr>
          <p:cNvPr id="6" name="Content Placeholder 5">
            <a:extLst>
              <a:ext uri="{FF2B5EF4-FFF2-40B4-BE49-F238E27FC236}">
                <a16:creationId xmlns:a16="http://schemas.microsoft.com/office/drawing/2014/main" id="{E11E56FD-7BAC-5C4A-A880-6DC8E9F360A6}"/>
              </a:ext>
            </a:extLst>
          </p:cNvPr>
          <p:cNvSpPr>
            <a:spLocks noGrp="1"/>
          </p:cNvSpPr>
          <p:nvPr>
            <p:ph idx="1"/>
          </p:nvPr>
        </p:nvSpPr>
        <p:spPr>
          <a:xfrm>
            <a:off x="953350" y="5233071"/>
            <a:ext cx="5745815" cy="584393"/>
          </a:xfrm>
        </p:spPr>
        <p:txBody>
          <a:bodyPr>
            <a:normAutofit/>
          </a:bodyPr>
          <a:lstStyle/>
          <a:p>
            <a:pPr marL="0" indent="0" algn="ctr">
              <a:buNone/>
            </a:pPr>
            <a:r>
              <a:rPr lang="en-US" sz="2800" dirty="0">
                <a:solidFill>
                  <a:schemeClr val="tx1">
                    <a:lumMod val="60000"/>
                    <a:lumOff val="40000"/>
                  </a:schemeClr>
                </a:solidFill>
              </a:rPr>
              <a:t>Language Model </a:t>
            </a:r>
          </a:p>
        </p:txBody>
      </p:sp>
      <p:sp>
        <p:nvSpPr>
          <p:cNvPr id="10" name="TextBox 9">
            <a:extLst>
              <a:ext uri="{FF2B5EF4-FFF2-40B4-BE49-F238E27FC236}">
                <a16:creationId xmlns:a16="http://schemas.microsoft.com/office/drawing/2014/main" id="{ABFDAE5E-381C-4D41-9CAA-8530BCE9BE03}"/>
              </a:ext>
            </a:extLst>
          </p:cNvPr>
          <p:cNvSpPr txBox="1"/>
          <p:nvPr/>
        </p:nvSpPr>
        <p:spPr>
          <a:xfrm>
            <a:off x="2767263" y="1590503"/>
            <a:ext cx="9011653" cy="1200329"/>
          </a:xfrm>
          <a:prstGeom prst="rect">
            <a:avLst/>
          </a:prstGeom>
          <a:noFill/>
        </p:spPr>
        <p:txBody>
          <a:bodyPr wrap="square" rtlCol="0">
            <a:spAutoFit/>
          </a:bodyPr>
          <a:lstStyle/>
          <a:p>
            <a:pPr algn="ctr"/>
            <a:r>
              <a:rPr lang="en-US" sz="4800" dirty="0"/>
              <a:t>Generate Text:</a:t>
            </a:r>
            <a:br>
              <a:rPr lang="en-US" sz="4800" dirty="0"/>
            </a:br>
            <a:endParaRPr lang="en-US" sz="2400" u="sng"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DA5C00-20F1-D44E-BD96-E8E4FEF23735}"/>
                  </a:ext>
                </a:extLst>
              </p:cNvPr>
              <p:cNvSpPr txBox="1"/>
              <p:nvPr/>
            </p:nvSpPr>
            <p:spPr>
              <a:xfrm>
                <a:off x="3006321" y="5727311"/>
                <a:ext cx="1639871"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1">
                              <a:lumMod val="60000"/>
                              <a:lumOff val="40000"/>
                            </a:schemeClr>
                          </a:solidFill>
                          <a:latin typeface="Cambria Math" panose="02040503050406030204" pitchFamily="18" charset="0"/>
                        </a:rPr>
                        <m:t>𝑃</m:t>
                      </m:r>
                      <m:r>
                        <a:rPr lang="en-US" i="1" dirty="0" smtClean="0">
                          <a:solidFill>
                            <a:schemeClr val="tx1">
                              <a:lumMod val="60000"/>
                              <a:lumOff val="40000"/>
                            </a:schemeClr>
                          </a:solidFill>
                          <a:latin typeface="Cambria Math" panose="02040503050406030204" pitchFamily="18" charset="0"/>
                        </a:rPr>
                        <m:t>(</m:t>
                      </m:r>
                      <m:sSub>
                        <m:sSubPr>
                          <m:ctrlPr>
                            <a:rPr lang="en-US" i="1" dirty="0" smtClean="0">
                              <a:solidFill>
                                <a:schemeClr val="tx1">
                                  <a:lumMod val="60000"/>
                                  <a:lumOff val="40000"/>
                                </a:schemeClr>
                              </a:solidFill>
                              <a:latin typeface="Cambria Math" panose="02040503050406030204" pitchFamily="18" charset="0"/>
                            </a:rPr>
                          </m:ctrlPr>
                        </m:sSubPr>
                        <m:e>
                          <m:r>
                            <a:rPr lang="en-US" b="0" i="1" dirty="0" smtClean="0">
                              <a:solidFill>
                                <a:schemeClr val="tx1">
                                  <a:lumMod val="60000"/>
                                  <a:lumOff val="40000"/>
                                </a:schemeClr>
                              </a:solidFill>
                              <a:latin typeface="Cambria Math" panose="02040503050406030204" pitchFamily="18" charset="0"/>
                            </a:rPr>
                            <m:t>𝑥</m:t>
                          </m:r>
                        </m:e>
                        <m:sub>
                          <m:r>
                            <a:rPr lang="en-US" b="0" i="1" dirty="0" smtClean="0">
                              <a:solidFill>
                                <a:schemeClr val="tx1">
                                  <a:lumMod val="60000"/>
                                  <a:lumOff val="40000"/>
                                </a:schemeClr>
                              </a:solidFill>
                              <a:latin typeface="Cambria Math" panose="02040503050406030204" pitchFamily="18" charset="0"/>
                            </a:rPr>
                            <m:t>𝑖</m:t>
                          </m:r>
                          <m:r>
                            <a:rPr lang="en-US" b="0" i="1" dirty="0" smtClean="0">
                              <a:solidFill>
                                <a:schemeClr val="tx1">
                                  <a:lumMod val="60000"/>
                                  <a:lumOff val="40000"/>
                                </a:schemeClr>
                              </a:solidFill>
                              <a:latin typeface="Cambria Math" panose="02040503050406030204" pitchFamily="18" charset="0"/>
                            </a:rPr>
                            <m:t>+1</m:t>
                          </m:r>
                        </m:sub>
                      </m:sSub>
                      <m:r>
                        <a:rPr lang="en-US" b="0" i="1" dirty="0" smtClean="0">
                          <a:solidFill>
                            <a:schemeClr val="tx1">
                              <a:lumMod val="60000"/>
                              <a:lumOff val="40000"/>
                            </a:schemeClr>
                          </a:solidFill>
                          <a:latin typeface="Cambria Math" panose="02040503050406030204" pitchFamily="18" charset="0"/>
                        </a:rPr>
                        <m:t>|</m:t>
                      </m:r>
                      <m:sSub>
                        <m:sSubPr>
                          <m:ctrlPr>
                            <a:rPr lang="en-US" i="1" dirty="0">
                              <a:solidFill>
                                <a:schemeClr val="tx1">
                                  <a:lumMod val="60000"/>
                                  <a:lumOff val="40000"/>
                                </a:schemeClr>
                              </a:solidFill>
                              <a:latin typeface="Cambria Math" panose="02040503050406030204" pitchFamily="18" charset="0"/>
                            </a:rPr>
                          </m:ctrlPr>
                        </m:sSubPr>
                        <m:e>
                          <m:r>
                            <a:rPr lang="en-US" i="1" dirty="0">
                              <a:solidFill>
                                <a:schemeClr val="tx1">
                                  <a:lumMod val="60000"/>
                                  <a:lumOff val="40000"/>
                                </a:schemeClr>
                              </a:solidFill>
                              <a:latin typeface="Cambria Math" panose="02040503050406030204" pitchFamily="18" charset="0"/>
                            </a:rPr>
                            <m:t>𝑥</m:t>
                          </m:r>
                        </m:e>
                        <m:sub>
                          <m:r>
                            <a:rPr lang="en-US" i="1" dirty="0">
                              <a:solidFill>
                                <a:schemeClr val="tx1">
                                  <a:lumMod val="60000"/>
                                  <a:lumOff val="40000"/>
                                </a:schemeClr>
                              </a:solidFill>
                              <a:latin typeface="Cambria Math" panose="02040503050406030204" pitchFamily="18" charset="0"/>
                            </a:rPr>
                            <m:t>1:</m:t>
                          </m:r>
                          <m:r>
                            <a:rPr lang="en-US" b="0" i="1" dirty="0" smtClean="0">
                              <a:solidFill>
                                <a:schemeClr val="tx1">
                                  <a:lumMod val="60000"/>
                                  <a:lumOff val="40000"/>
                                </a:schemeClr>
                              </a:solidFill>
                              <a:latin typeface="Cambria Math" panose="02040503050406030204" pitchFamily="18" charset="0"/>
                            </a:rPr>
                            <m:t>𝑖</m:t>
                          </m:r>
                        </m:sub>
                      </m:sSub>
                      <m:r>
                        <a:rPr lang="en-US" i="1" dirty="0">
                          <a:solidFill>
                            <a:schemeClr val="tx1">
                              <a:lumMod val="60000"/>
                              <a:lumOff val="40000"/>
                            </a:schemeClr>
                          </a:solidFill>
                          <a:latin typeface="Cambria Math" panose="02040503050406030204" pitchFamily="18" charset="0"/>
                        </a:rPr>
                        <m:t>)</m:t>
                      </m:r>
                    </m:oMath>
                  </m:oMathPara>
                </a14:m>
                <a:endParaRPr lang="en-US" dirty="0">
                  <a:solidFill>
                    <a:schemeClr val="tx1">
                      <a:lumMod val="60000"/>
                      <a:lumOff val="40000"/>
                    </a:schemeClr>
                  </a:solidFill>
                </a:endParaRPr>
              </a:p>
            </p:txBody>
          </p:sp>
        </mc:Choice>
        <mc:Fallback xmlns="">
          <p:sp>
            <p:nvSpPr>
              <p:cNvPr id="8" name="TextBox 7">
                <a:extLst>
                  <a:ext uri="{FF2B5EF4-FFF2-40B4-BE49-F238E27FC236}">
                    <a16:creationId xmlns:a16="http://schemas.microsoft.com/office/drawing/2014/main" id="{33DA5C00-20F1-D44E-BD96-E8E4FEF23735}"/>
                  </a:ext>
                </a:extLst>
              </p:cNvPr>
              <p:cNvSpPr txBox="1">
                <a:spLocks noRot="1" noChangeAspect="1" noMove="1" noResize="1" noEditPoints="1" noAdjustHandles="1" noChangeArrowheads="1" noChangeShapeType="1" noTextEdit="1"/>
              </p:cNvSpPr>
              <p:nvPr/>
            </p:nvSpPr>
            <p:spPr>
              <a:xfrm>
                <a:off x="3006321" y="5727311"/>
                <a:ext cx="1639871" cy="424732"/>
              </a:xfrm>
              <a:prstGeom prst="rect">
                <a:avLst/>
              </a:prstGeom>
              <a:blipFill>
                <a:blip r:embed="rId3"/>
                <a:stretch>
                  <a:fillRect b="-14706"/>
                </a:stretch>
              </a:blipFill>
            </p:spPr>
            <p:txBody>
              <a:bodyPr/>
              <a:lstStyle/>
              <a:p>
                <a:r>
                  <a:rPr lang="en-US">
                    <a:noFill/>
                  </a:rPr>
                  <a:t> </a:t>
                </a:r>
              </a:p>
            </p:txBody>
          </p:sp>
        </mc:Fallback>
      </mc:AlternateContent>
      <p:pic>
        <p:nvPicPr>
          <p:cNvPr id="15" name="Picture 2">
            <a:extLst>
              <a:ext uri="{FF2B5EF4-FFF2-40B4-BE49-F238E27FC236}">
                <a16:creationId xmlns:a16="http://schemas.microsoft.com/office/drawing/2014/main" id="{21891124-7758-BB4A-A1D7-952E6DC30B9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Effect>
                      <a14:brightnessContrast bright="50000" contrast="-60000"/>
                    </a14:imgEffect>
                  </a14:imgLayer>
                </a14:imgProps>
              </a:ext>
              <a:ext uri="{28A0092B-C50C-407E-A947-70E740481C1C}">
                <a14:useLocalDpi xmlns:a14="http://schemas.microsoft.com/office/drawing/2010/main" val="0"/>
              </a:ext>
            </a:extLst>
          </a:blip>
          <a:srcRect/>
          <a:stretch>
            <a:fillRect/>
          </a:stretch>
        </p:blipFill>
        <p:spPr bwMode="auto">
          <a:xfrm>
            <a:off x="2928377" y="3581453"/>
            <a:ext cx="1717815" cy="171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919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to Learn </a:t>
            </a:r>
            <a:r>
              <a:rPr lang="en-US" dirty="0" err="1">
                <a:solidFill>
                  <a:schemeClr val="bg1"/>
                </a:solidFill>
              </a:rPr>
              <a:t>aaaa</a:t>
            </a:r>
            <a:r>
              <a:rPr lang="en-US" dirty="0"/>
              <a:t> </a:t>
            </a:r>
          </a:p>
        </p:txBody>
      </p:sp>
      <p:grpSp>
        <p:nvGrpSpPr>
          <p:cNvPr id="7" name="Group 6">
            <a:extLst>
              <a:ext uri="{FF2B5EF4-FFF2-40B4-BE49-F238E27FC236}">
                <a16:creationId xmlns:a16="http://schemas.microsoft.com/office/drawing/2014/main" id="{EEC90589-9AC2-7744-B11A-4F4FF8185F44}"/>
              </a:ext>
            </a:extLst>
          </p:cNvPr>
          <p:cNvGrpSpPr/>
          <p:nvPr/>
        </p:nvGrpSpPr>
        <p:grpSpPr>
          <a:xfrm>
            <a:off x="8298216" y="-40827"/>
            <a:ext cx="1970220" cy="1852939"/>
            <a:chOff x="9352028" y="3647346"/>
            <a:chExt cx="1970220" cy="1852939"/>
          </a:xfrm>
        </p:grpSpPr>
        <p:grpSp>
          <p:nvGrpSpPr>
            <p:cNvPr id="8" name="Group 7">
              <a:extLst>
                <a:ext uri="{FF2B5EF4-FFF2-40B4-BE49-F238E27FC236}">
                  <a16:creationId xmlns:a16="http://schemas.microsoft.com/office/drawing/2014/main" id="{55FAA1D8-26AF-5D4D-9006-BA9994470217}"/>
                </a:ext>
              </a:extLst>
            </p:cNvPr>
            <p:cNvGrpSpPr/>
            <p:nvPr/>
          </p:nvGrpSpPr>
          <p:grpSpPr>
            <a:xfrm>
              <a:off x="9908594" y="4061108"/>
              <a:ext cx="957393" cy="982926"/>
              <a:chOff x="11356673" y="3835967"/>
              <a:chExt cx="1320898" cy="1305134"/>
            </a:xfrm>
          </p:grpSpPr>
          <p:pic>
            <p:nvPicPr>
              <p:cNvPr id="10" name="Picture 9" descr="Icon&#10;&#10;Description automatically generated">
                <a:extLst>
                  <a:ext uri="{FF2B5EF4-FFF2-40B4-BE49-F238E27FC236}">
                    <a16:creationId xmlns:a16="http://schemas.microsoft.com/office/drawing/2014/main" id="{E3394EEF-FD2D-E748-8AB6-A47C7E71FFE3}"/>
                  </a:ext>
                </a:extLst>
              </p:cNvPr>
              <p:cNvPicPr>
                <a:picLocks noChangeAspect="1"/>
              </p:cNvPicPr>
              <p:nvPr/>
            </p:nvPicPr>
            <p:blipFill>
              <a:blip r:embed="rId3"/>
              <a:stretch>
                <a:fillRect/>
              </a:stretch>
            </p:blipFill>
            <p:spPr>
              <a:xfrm>
                <a:off x="11356673" y="4460325"/>
                <a:ext cx="720803" cy="680776"/>
              </a:xfrm>
              <a:prstGeom prst="rect">
                <a:avLst/>
              </a:prstGeom>
            </p:spPr>
          </p:pic>
          <p:grpSp>
            <p:nvGrpSpPr>
              <p:cNvPr id="11" name="Group 10">
                <a:extLst>
                  <a:ext uri="{FF2B5EF4-FFF2-40B4-BE49-F238E27FC236}">
                    <a16:creationId xmlns:a16="http://schemas.microsoft.com/office/drawing/2014/main" id="{4F80C5B3-8B09-3F46-82EF-EEC92F38933F}"/>
                  </a:ext>
                </a:extLst>
              </p:cNvPr>
              <p:cNvGrpSpPr/>
              <p:nvPr/>
            </p:nvGrpSpPr>
            <p:grpSpPr>
              <a:xfrm>
                <a:off x="11891998" y="3835967"/>
                <a:ext cx="785573" cy="680776"/>
                <a:chOff x="10881760" y="2233771"/>
                <a:chExt cx="1846094" cy="1716395"/>
              </a:xfrm>
            </p:grpSpPr>
            <p:pic>
              <p:nvPicPr>
                <p:cNvPr id="12" name="Picture 10" descr="Thought Bubble transparent PNG - StickPNG">
                  <a:extLst>
                    <a:ext uri="{FF2B5EF4-FFF2-40B4-BE49-F238E27FC236}">
                      <a16:creationId xmlns:a16="http://schemas.microsoft.com/office/drawing/2014/main" id="{91FB0EC5-E684-6647-8B09-A0DA73564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70B4DC-27D5-C440-A97B-0688499AACB9}"/>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9" name="Picture 8" descr="Icon&#10;&#10;Description automatically generated">
              <a:extLst>
                <a:ext uri="{FF2B5EF4-FFF2-40B4-BE49-F238E27FC236}">
                  <a16:creationId xmlns:a16="http://schemas.microsoft.com/office/drawing/2014/main" id="{7AA9BF0C-CEF5-974F-8902-B36298DD7300}"/>
                </a:ext>
              </a:extLst>
            </p:cNvPr>
            <p:cNvPicPr>
              <a:picLocks noChangeAspect="1"/>
            </p:cNvPicPr>
            <p:nvPr/>
          </p:nvPicPr>
          <p:blipFill rotWithShape="1">
            <a:blip r:embed="rId5"/>
            <a:srcRect b="5953"/>
            <a:stretch/>
          </p:blipFill>
          <p:spPr>
            <a:xfrm>
              <a:off x="9352028" y="3647346"/>
              <a:ext cx="1970220" cy="1852939"/>
            </a:xfrm>
            <a:prstGeom prst="rect">
              <a:avLst/>
            </a:prstGeom>
          </p:spPr>
        </p:pic>
      </p:grpSp>
    </p:spTree>
    <p:extLst>
      <p:ext uri="{BB962C8B-B14F-4D97-AF65-F5344CB8AC3E}">
        <p14:creationId xmlns:p14="http://schemas.microsoft.com/office/powerpoint/2010/main" val="18206919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to Learn </a:t>
            </a:r>
            <a:r>
              <a:rPr lang="en-US" dirty="0" err="1">
                <a:solidFill>
                  <a:schemeClr val="bg1"/>
                </a:solidFill>
              </a:rPr>
              <a:t>aaaa</a:t>
            </a:r>
            <a:r>
              <a:rPr lang="en-US" dirty="0"/>
              <a:t> </a:t>
            </a:r>
          </a:p>
        </p:txBody>
      </p:sp>
      <p:grpSp>
        <p:nvGrpSpPr>
          <p:cNvPr id="7" name="Group 6">
            <a:extLst>
              <a:ext uri="{FF2B5EF4-FFF2-40B4-BE49-F238E27FC236}">
                <a16:creationId xmlns:a16="http://schemas.microsoft.com/office/drawing/2014/main" id="{EEC90589-9AC2-7744-B11A-4F4FF8185F44}"/>
              </a:ext>
            </a:extLst>
          </p:cNvPr>
          <p:cNvGrpSpPr/>
          <p:nvPr/>
        </p:nvGrpSpPr>
        <p:grpSpPr>
          <a:xfrm>
            <a:off x="8298216" y="-40827"/>
            <a:ext cx="1970220" cy="1852939"/>
            <a:chOff x="9352028" y="3647346"/>
            <a:chExt cx="1970220" cy="1852939"/>
          </a:xfrm>
        </p:grpSpPr>
        <p:grpSp>
          <p:nvGrpSpPr>
            <p:cNvPr id="8" name="Group 7">
              <a:extLst>
                <a:ext uri="{FF2B5EF4-FFF2-40B4-BE49-F238E27FC236}">
                  <a16:creationId xmlns:a16="http://schemas.microsoft.com/office/drawing/2014/main" id="{55FAA1D8-26AF-5D4D-9006-BA9994470217}"/>
                </a:ext>
              </a:extLst>
            </p:cNvPr>
            <p:cNvGrpSpPr/>
            <p:nvPr/>
          </p:nvGrpSpPr>
          <p:grpSpPr>
            <a:xfrm>
              <a:off x="9908594" y="4061108"/>
              <a:ext cx="957393" cy="982926"/>
              <a:chOff x="11356673" y="3835967"/>
              <a:chExt cx="1320898" cy="1305134"/>
            </a:xfrm>
          </p:grpSpPr>
          <p:pic>
            <p:nvPicPr>
              <p:cNvPr id="10" name="Picture 9" descr="Icon&#10;&#10;Description automatically generated">
                <a:extLst>
                  <a:ext uri="{FF2B5EF4-FFF2-40B4-BE49-F238E27FC236}">
                    <a16:creationId xmlns:a16="http://schemas.microsoft.com/office/drawing/2014/main" id="{E3394EEF-FD2D-E748-8AB6-A47C7E71FFE3}"/>
                  </a:ext>
                </a:extLst>
              </p:cNvPr>
              <p:cNvPicPr>
                <a:picLocks noChangeAspect="1"/>
              </p:cNvPicPr>
              <p:nvPr/>
            </p:nvPicPr>
            <p:blipFill>
              <a:blip r:embed="rId3"/>
              <a:stretch>
                <a:fillRect/>
              </a:stretch>
            </p:blipFill>
            <p:spPr>
              <a:xfrm>
                <a:off x="11356673" y="4460325"/>
                <a:ext cx="720803" cy="680776"/>
              </a:xfrm>
              <a:prstGeom prst="rect">
                <a:avLst/>
              </a:prstGeom>
            </p:spPr>
          </p:pic>
          <p:grpSp>
            <p:nvGrpSpPr>
              <p:cNvPr id="11" name="Group 10">
                <a:extLst>
                  <a:ext uri="{FF2B5EF4-FFF2-40B4-BE49-F238E27FC236}">
                    <a16:creationId xmlns:a16="http://schemas.microsoft.com/office/drawing/2014/main" id="{4F80C5B3-8B09-3F46-82EF-EEC92F38933F}"/>
                  </a:ext>
                </a:extLst>
              </p:cNvPr>
              <p:cNvGrpSpPr/>
              <p:nvPr/>
            </p:nvGrpSpPr>
            <p:grpSpPr>
              <a:xfrm>
                <a:off x="11891998" y="3835967"/>
                <a:ext cx="785573" cy="680776"/>
                <a:chOff x="10881760" y="2233771"/>
                <a:chExt cx="1846094" cy="1716395"/>
              </a:xfrm>
            </p:grpSpPr>
            <p:pic>
              <p:nvPicPr>
                <p:cNvPr id="12" name="Picture 10" descr="Thought Bubble transparent PNG - StickPNG">
                  <a:extLst>
                    <a:ext uri="{FF2B5EF4-FFF2-40B4-BE49-F238E27FC236}">
                      <a16:creationId xmlns:a16="http://schemas.microsoft.com/office/drawing/2014/main" id="{91FB0EC5-E684-6647-8B09-A0DA73564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70B4DC-27D5-C440-A97B-0688499AACB9}"/>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9" name="Picture 8" descr="Icon&#10;&#10;Description automatically generated">
              <a:extLst>
                <a:ext uri="{FF2B5EF4-FFF2-40B4-BE49-F238E27FC236}">
                  <a16:creationId xmlns:a16="http://schemas.microsoft.com/office/drawing/2014/main" id="{7AA9BF0C-CEF5-974F-8902-B36298DD7300}"/>
                </a:ext>
              </a:extLst>
            </p:cNvPr>
            <p:cNvPicPr>
              <a:picLocks noChangeAspect="1"/>
            </p:cNvPicPr>
            <p:nvPr/>
          </p:nvPicPr>
          <p:blipFill rotWithShape="1">
            <a:blip r:embed="rId5"/>
            <a:srcRect b="5953"/>
            <a:stretch/>
          </p:blipFill>
          <p:spPr>
            <a:xfrm>
              <a:off x="9352028" y="3647346"/>
              <a:ext cx="1970220" cy="1852939"/>
            </a:xfrm>
            <a:prstGeom prst="rect">
              <a:avLst/>
            </a:prstGeom>
          </p:spPr>
        </p:pic>
      </p:grpSp>
      <p:sp>
        <p:nvSpPr>
          <p:cNvPr id="5" name="TextBox 4">
            <a:extLst>
              <a:ext uri="{FF2B5EF4-FFF2-40B4-BE49-F238E27FC236}">
                <a16:creationId xmlns:a16="http://schemas.microsoft.com/office/drawing/2014/main" id="{33CEAD5F-75C0-B04B-B233-2F2035A6CA2F}"/>
              </a:ext>
            </a:extLst>
          </p:cNvPr>
          <p:cNvSpPr txBox="1"/>
          <p:nvPr/>
        </p:nvSpPr>
        <p:spPr>
          <a:xfrm>
            <a:off x="1960849" y="4065935"/>
            <a:ext cx="3852337" cy="10895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The founding fathers </a:t>
            </a:r>
          </a:p>
          <a:p>
            <a:r>
              <a:rPr lang="en-US" dirty="0">
                <a:latin typeface="Courier New" panose="02070309020205020404" pitchFamily="49" charset="0"/>
                <a:cs typeface="Courier New" panose="02070309020205020404" pitchFamily="49" charset="0"/>
              </a:rPr>
              <a:t>wrote the constitution</a:t>
            </a:r>
          </a:p>
          <a:p>
            <a:r>
              <a:rPr lang="en-US" dirty="0">
                <a:latin typeface="Courier New" panose="02070309020205020404" pitchFamily="49" charset="0"/>
                <a:cs typeface="Courier New" panose="02070309020205020404" pitchFamily="49" charset="0"/>
              </a:rPr>
              <a:t>of the USA. </a:t>
            </a:r>
          </a:p>
        </p:txBody>
      </p:sp>
      <p:sp>
        <p:nvSpPr>
          <p:cNvPr id="15" name="TextBox 14">
            <a:extLst>
              <a:ext uri="{FF2B5EF4-FFF2-40B4-BE49-F238E27FC236}">
                <a16:creationId xmlns:a16="http://schemas.microsoft.com/office/drawing/2014/main" id="{FAD72E70-87C5-4740-B82B-142B2329C511}"/>
              </a:ext>
            </a:extLst>
          </p:cNvPr>
          <p:cNvSpPr txBox="1"/>
          <p:nvPr/>
        </p:nvSpPr>
        <p:spPr>
          <a:xfrm>
            <a:off x="2506249" y="3165333"/>
            <a:ext cx="2204130" cy="424732"/>
          </a:xfrm>
          <a:prstGeom prst="rect">
            <a:avLst/>
          </a:prstGeom>
          <a:noFill/>
        </p:spPr>
        <p:txBody>
          <a:bodyPr wrap="none" rtlCol="0">
            <a:spAutoFit/>
          </a:bodyPr>
          <a:lstStyle/>
          <a:p>
            <a:r>
              <a:rPr lang="en-US" dirty="0"/>
              <a:t>Raw Training Data</a:t>
            </a:r>
          </a:p>
        </p:txBody>
      </p:sp>
    </p:spTree>
    <p:extLst>
      <p:ext uri="{BB962C8B-B14F-4D97-AF65-F5344CB8AC3E}">
        <p14:creationId xmlns:p14="http://schemas.microsoft.com/office/powerpoint/2010/main" val="23894531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to Learn </a:t>
            </a:r>
            <a:r>
              <a:rPr lang="en-US" dirty="0" err="1">
                <a:solidFill>
                  <a:schemeClr val="bg1"/>
                </a:solidFill>
              </a:rPr>
              <a:t>aaaa</a:t>
            </a:r>
            <a:r>
              <a:rPr lang="en-US" dirty="0"/>
              <a:t> </a:t>
            </a:r>
          </a:p>
        </p:txBody>
      </p:sp>
      <p:grpSp>
        <p:nvGrpSpPr>
          <p:cNvPr id="7" name="Group 6">
            <a:extLst>
              <a:ext uri="{FF2B5EF4-FFF2-40B4-BE49-F238E27FC236}">
                <a16:creationId xmlns:a16="http://schemas.microsoft.com/office/drawing/2014/main" id="{EEC90589-9AC2-7744-B11A-4F4FF8185F44}"/>
              </a:ext>
            </a:extLst>
          </p:cNvPr>
          <p:cNvGrpSpPr/>
          <p:nvPr/>
        </p:nvGrpSpPr>
        <p:grpSpPr>
          <a:xfrm>
            <a:off x="8298216" y="-40827"/>
            <a:ext cx="1970220" cy="1852939"/>
            <a:chOff x="9352028" y="3647346"/>
            <a:chExt cx="1970220" cy="1852939"/>
          </a:xfrm>
        </p:grpSpPr>
        <p:grpSp>
          <p:nvGrpSpPr>
            <p:cNvPr id="8" name="Group 7">
              <a:extLst>
                <a:ext uri="{FF2B5EF4-FFF2-40B4-BE49-F238E27FC236}">
                  <a16:creationId xmlns:a16="http://schemas.microsoft.com/office/drawing/2014/main" id="{55FAA1D8-26AF-5D4D-9006-BA9994470217}"/>
                </a:ext>
              </a:extLst>
            </p:cNvPr>
            <p:cNvGrpSpPr/>
            <p:nvPr/>
          </p:nvGrpSpPr>
          <p:grpSpPr>
            <a:xfrm>
              <a:off x="9908594" y="4061108"/>
              <a:ext cx="957393" cy="982926"/>
              <a:chOff x="11356673" y="3835967"/>
              <a:chExt cx="1320898" cy="1305134"/>
            </a:xfrm>
          </p:grpSpPr>
          <p:pic>
            <p:nvPicPr>
              <p:cNvPr id="10" name="Picture 9" descr="Icon&#10;&#10;Description automatically generated">
                <a:extLst>
                  <a:ext uri="{FF2B5EF4-FFF2-40B4-BE49-F238E27FC236}">
                    <a16:creationId xmlns:a16="http://schemas.microsoft.com/office/drawing/2014/main" id="{E3394EEF-FD2D-E748-8AB6-A47C7E71FFE3}"/>
                  </a:ext>
                </a:extLst>
              </p:cNvPr>
              <p:cNvPicPr>
                <a:picLocks noChangeAspect="1"/>
              </p:cNvPicPr>
              <p:nvPr/>
            </p:nvPicPr>
            <p:blipFill>
              <a:blip r:embed="rId3"/>
              <a:stretch>
                <a:fillRect/>
              </a:stretch>
            </p:blipFill>
            <p:spPr>
              <a:xfrm>
                <a:off x="11356673" y="4460325"/>
                <a:ext cx="720803" cy="680776"/>
              </a:xfrm>
              <a:prstGeom prst="rect">
                <a:avLst/>
              </a:prstGeom>
            </p:spPr>
          </p:pic>
          <p:grpSp>
            <p:nvGrpSpPr>
              <p:cNvPr id="11" name="Group 10">
                <a:extLst>
                  <a:ext uri="{FF2B5EF4-FFF2-40B4-BE49-F238E27FC236}">
                    <a16:creationId xmlns:a16="http://schemas.microsoft.com/office/drawing/2014/main" id="{4F80C5B3-8B09-3F46-82EF-EEC92F38933F}"/>
                  </a:ext>
                </a:extLst>
              </p:cNvPr>
              <p:cNvGrpSpPr/>
              <p:nvPr/>
            </p:nvGrpSpPr>
            <p:grpSpPr>
              <a:xfrm>
                <a:off x="11891998" y="3835967"/>
                <a:ext cx="785573" cy="680776"/>
                <a:chOff x="10881760" y="2233771"/>
                <a:chExt cx="1846094" cy="1716395"/>
              </a:xfrm>
            </p:grpSpPr>
            <p:pic>
              <p:nvPicPr>
                <p:cNvPr id="12" name="Picture 10" descr="Thought Bubble transparent PNG - StickPNG">
                  <a:extLst>
                    <a:ext uri="{FF2B5EF4-FFF2-40B4-BE49-F238E27FC236}">
                      <a16:creationId xmlns:a16="http://schemas.microsoft.com/office/drawing/2014/main" id="{91FB0EC5-E684-6647-8B09-A0DA73564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70B4DC-27D5-C440-A97B-0688499AACB9}"/>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9" name="Picture 8" descr="Icon&#10;&#10;Description automatically generated">
              <a:extLst>
                <a:ext uri="{FF2B5EF4-FFF2-40B4-BE49-F238E27FC236}">
                  <a16:creationId xmlns:a16="http://schemas.microsoft.com/office/drawing/2014/main" id="{7AA9BF0C-CEF5-974F-8902-B36298DD7300}"/>
                </a:ext>
              </a:extLst>
            </p:cNvPr>
            <p:cNvPicPr>
              <a:picLocks noChangeAspect="1"/>
            </p:cNvPicPr>
            <p:nvPr/>
          </p:nvPicPr>
          <p:blipFill rotWithShape="1">
            <a:blip r:embed="rId5"/>
            <a:srcRect b="5953"/>
            <a:stretch/>
          </p:blipFill>
          <p:spPr>
            <a:xfrm>
              <a:off x="9352028" y="3647346"/>
              <a:ext cx="1970220" cy="1852939"/>
            </a:xfrm>
            <a:prstGeom prst="rect">
              <a:avLst/>
            </a:prstGeom>
          </p:spPr>
        </p:pic>
      </p:grpSp>
      <p:sp>
        <p:nvSpPr>
          <p:cNvPr id="5" name="TextBox 4">
            <a:extLst>
              <a:ext uri="{FF2B5EF4-FFF2-40B4-BE49-F238E27FC236}">
                <a16:creationId xmlns:a16="http://schemas.microsoft.com/office/drawing/2014/main" id="{33CEAD5F-75C0-B04B-B233-2F2035A6CA2F}"/>
              </a:ext>
            </a:extLst>
          </p:cNvPr>
          <p:cNvSpPr txBox="1"/>
          <p:nvPr/>
        </p:nvSpPr>
        <p:spPr>
          <a:xfrm>
            <a:off x="1960849" y="4065935"/>
            <a:ext cx="3852337" cy="10895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The founding fathers </a:t>
            </a:r>
          </a:p>
          <a:p>
            <a:r>
              <a:rPr lang="en-US" dirty="0">
                <a:latin typeface="Courier New" panose="02070309020205020404" pitchFamily="49" charset="0"/>
                <a:cs typeface="Courier New" panose="02070309020205020404" pitchFamily="49" charset="0"/>
              </a:rPr>
              <a:t>wrote the constitution</a:t>
            </a:r>
          </a:p>
          <a:p>
            <a:r>
              <a:rPr lang="en-US" dirty="0">
                <a:latin typeface="Courier New" panose="02070309020205020404" pitchFamily="49" charset="0"/>
                <a:cs typeface="Courier New" panose="02070309020205020404" pitchFamily="49" charset="0"/>
              </a:rPr>
              <a:t>of the USA. </a:t>
            </a:r>
          </a:p>
        </p:txBody>
      </p:sp>
      <p:sp>
        <p:nvSpPr>
          <p:cNvPr id="15" name="TextBox 14">
            <a:extLst>
              <a:ext uri="{FF2B5EF4-FFF2-40B4-BE49-F238E27FC236}">
                <a16:creationId xmlns:a16="http://schemas.microsoft.com/office/drawing/2014/main" id="{FAD72E70-87C5-4740-B82B-142B2329C511}"/>
              </a:ext>
            </a:extLst>
          </p:cNvPr>
          <p:cNvSpPr txBox="1"/>
          <p:nvPr/>
        </p:nvSpPr>
        <p:spPr>
          <a:xfrm>
            <a:off x="2506249" y="3165333"/>
            <a:ext cx="2204130" cy="424732"/>
          </a:xfrm>
          <a:prstGeom prst="rect">
            <a:avLst/>
          </a:prstGeom>
          <a:noFill/>
        </p:spPr>
        <p:txBody>
          <a:bodyPr wrap="none" rtlCol="0">
            <a:spAutoFit/>
          </a:bodyPr>
          <a:lstStyle/>
          <a:p>
            <a:r>
              <a:rPr lang="en-US" dirty="0"/>
              <a:t>Raw Training Data</a:t>
            </a:r>
          </a:p>
        </p:txBody>
      </p:sp>
      <p:sp>
        <p:nvSpPr>
          <p:cNvPr id="18" name="TextBox 17">
            <a:extLst>
              <a:ext uri="{FF2B5EF4-FFF2-40B4-BE49-F238E27FC236}">
                <a16:creationId xmlns:a16="http://schemas.microsoft.com/office/drawing/2014/main" id="{D465259C-6538-0749-883A-37B8A15BDDF1}"/>
              </a:ext>
            </a:extLst>
          </p:cNvPr>
          <p:cNvSpPr txBox="1"/>
          <p:nvPr/>
        </p:nvSpPr>
        <p:spPr>
          <a:xfrm>
            <a:off x="8593225" y="3127882"/>
            <a:ext cx="2107244" cy="424732"/>
          </a:xfrm>
          <a:prstGeom prst="rect">
            <a:avLst/>
          </a:prstGeom>
          <a:noFill/>
        </p:spPr>
        <p:txBody>
          <a:bodyPr wrap="none" rtlCol="0">
            <a:spAutoFit/>
          </a:bodyPr>
          <a:lstStyle/>
          <a:p>
            <a:r>
              <a:rPr lang="en-US" dirty="0"/>
              <a:t>Training Data for </a:t>
            </a:r>
          </a:p>
        </p:txBody>
      </p:sp>
      <p:grpSp>
        <p:nvGrpSpPr>
          <p:cNvPr id="19" name="Group 18">
            <a:extLst>
              <a:ext uri="{FF2B5EF4-FFF2-40B4-BE49-F238E27FC236}">
                <a16:creationId xmlns:a16="http://schemas.microsoft.com/office/drawing/2014/main" id="{B9CCE5DB-15A1-E34C-99E2-16AB601FAE2E}"/>
              </a:ext>
            </a:extLst>
          </p:cNvPr>
          <p:cNvGrpSpPr/>
          <p:nvPr/>
        </p:nvGrpSpPr>
        <p:grpSpPr>
          <a:xfrm>
            <a:off x="10513576" y="2212996"/>
            <a:ext cx="1970220" cy="1852939"/>
            <a:chOff x="9352028" y="3647346"/>
            <a:chExt cx="1970220" cy="1852939"/>
          </a:xfrm>
        </p:grpSpPr>
        <p:grpSp>
          <p:nvGrpSpPr>
            <p:cNvPr id="20" name="Group 19">
              <a:extLst>
                <a:ext uri="{FF2B5EF4-FFF2-40B4-BE49-F238E27FC236}">
                  <a16:creationId xmlns:a16="http://schemas.microsoft.com/office/drawing/2014/main" id="{AB6D06DE-CA13-0D45-BB49-5BE52906FD16}"/>
                </a:ext>
              </a:extLst>
            </p:cNvPr>
            <p:cNvGrpSpPr/>
            <p:nvPr/>
          </p:nvGrpSpPr>
          <p:grpSpPr>
            <a:xfrm>
              <a:off x="9908594" y="4061108"/>
              <a:ext cx="957393" cy="982926"/>
              <a:chOff x="11356673" y="3835967"/>
              <a:chExt cx="1320898" cy="1305134"/>
            </a:xfrm>
          </p:grpSpPr>
          <p:pic>
            <p:nvPicPr>
              <p:cNvPr id="22" name="Picture 21" descr="Icon&#10;&#10;Description automatically generated">
                <a:extLst>
                  <a:ext uri="{FF2B5EF4-FFF2-40B4-BE49-F238E27FC236}">
                    <a16:creationId xmlns:a16="http://schemas.microsoft.com/office/drawing/2014/main" id="{C16A9DD8-A9BC-7C4C-A130-8A1CF23F6D94}"/>
                  </a:ext>
                </a:extLst>
              </p:cNvPr>
              <p:cNvPicPr>
                <a:picLocks noChangeAspect="1"/>
              </p:cNvPicPr>
              <p:nvPr/>
            </p:nvPicPr>
            <p:blipFill>
              <a:blip r:embed="rId3"/>
              <a:stretch>
                <a:fillRect/>
              </a:stretch>
            </p:blipFill>
            <p:spPr>
              <a:xfrm>
                <a:off x="11356673" y="4460325"/>
                <a:ext cx="720803" cy="680776"/>
              </a:xfrm>
              <a:prstGeom prst="rect">
                <a:avLst/>
              </a:prstGeom>
            </p:spPr>
          </p:pic>
          <p:grpSp>
            <p:nvGrpSpPr>
              <p:cNvPr id="23" name="Group 22">
                <a:extLst>
                  <a:ext uri="{FF2B5EF4-FFF2-40B4-BE49-F238E27FC236}">
                    <a16:creationId xmlns:a16="http://schemas.microsoft.com/office/drawing/2014/main" id="{96774119-98A9-6141-BFEE-345FF430EF3D}"/>
                  </a:ext>
                </a:extLst>
              </p:cNvPr>
              <p:cNvGrpSpPr/>
              <p:nvPr/>
            </p:nvGrpSpPr>
            <p:grpSpPr>
              <a:xfrm>
                <a:off x="11891998" y="3835967"/>
                <a:ext cx="785573" cy="680776"/>
                <a:chOff x="10881760" y="2233771"/>
                <a:chExt cx="1846094" cy="1716395"/>
              </a:xfrm>
            </p:grpSpPr>
            <p:pic>
              <p:nvPicPr>
                <p:cNvPr id="24" name="Picture 10" descr="Thought Bubble transparent PNG - StickPNG">
                  <a:extLst>
                    <a:ext uri="{FF2B5EF4-FFF2-40B4-BE49-F238E27FC236}">
                      <a16:creationId xmlns:a16="http://schemas.microsoft.com/office/drawing/2014/main" id="{353475B3-B683-744B-8C93-3BFF6F4D0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7FE6170-6F60-3242-868A-54A73BDB1C9A}"/>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21" name="Picture 20" descr="Icon&#10;&#10;Description automatically generated">
              <a:extLst>
                <a:ext uri="{FF2B5EF4-FFF2-40B4-BE49-F238E27FC236}">
                  <a16:creationId xmlns:a16="http://schemas.microsoft.com/office/drawing/2014/main" id="{EBA0484E-4535-1245-B6DE-6DA25508EEE7}"/>
                </a:ext>
              </a:extLst>
            </p:cNvPr>
            <p:cNvPicPr>
              <a:picLocks noChangeAspect="1"/>
            </p:cNvPicPr>
            <p:nvPr/>
          </p:nvPicPr>
          <p:blipFill rotWithShape="1">
            <a:blip r:embed="rId5"/>
            <a:srcRect b="5953"/>
            <a:stretch/>
          </p:blipFill>
          <p:spPr>
            <a:xfrm>
              <a:off x="9352028" y="3647346"/>
              <a:ext cx="1970220" cy="1852939"/>
            </a:xfrm>
            <a:prstGeom prst="rect">
              <a:avLst/>
            </a:prstGeom>
          </p:spPr>
        </p:pic>
      </p:grpSp>
      <p:sp>
        <p:nvSpPr>
          <p:cNvPr id="26" name="TextBox 25">
            <a:extLst>
              <a:ext uri="{FF2B5EF4-FFF2-40B4-BE49-F238E27FC236}">
                <a16:creationId xmlns:a16="http://schemas.microsoft.com/office/drawing/2014/main" id="{D4E77476-F1BC-AD4E-B6E2-ADDC9664D40D}"/>
              </a:ext>
            </a:extLst>
          </p:cNvPr>
          <p:cNvSpPr txBox="1"/>
          <p:nvPr/>
        </p:nvSpPr>
        <p:spPr>
          <a:xfrm>
            <a:off x="7609669" y="4114970"/>
            <a:ext cx="5734903" cy="75713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(The, </a:t>
            </a:r>
            <a:r>
              <a:rPr lang="en-US" i="1" dirty="0">
                <a:latin typeface="Courier New" panose="02070309020205020404" pitchFamily="49" charset="0"/>
                <a:cs typeface="Courier New" panose="02070309020205020404" pitchFamily="49" charset="0"/>
              </a:rPr>
              <a:t>True</a:t>
            </a:r>
            <a:r>
              <a:rPr lang="en-US" dirty="0">
                <a:latin typeface="Courier New" panose="02070309020205020404" pitchFamily="49" charset="0"/>
                <a:cs typeface="Courier New" panose="02070309020205020404" pitchFamily="49" charset="0"/>
              </a:rPr>
              <a:t>)	(The founding, </a:t>
            </a:r>
            <a:r>
              <a:rPr lang="en-US" i="1" dirty="0">
                <a:latin typeface="Courier New" panose="02070309020205020404" pitchFamily="49" charset="0"/>
                <a:cs typeface="Courier New" panose="02070309020205020404" pitchFamily="49" charset="0"/>
              </a:rPr>
              <a:t>True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(The founding fathers, </a:t>
            </a:r>
            <a:r>
              <a:rPr lang="en-US" i="1" dirty="0">
                <a:latin typeface="Courier New" panose="02070309020205020404" pitchFamily="49" charset="0"/>
                <a:cs typeface="Courier New" panose="02070309020205020404" pitchFamily="49" charset="0"/>
              </a:rPr>
              <a:t>True</a:t>
            </a:r>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93394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to Learn </a:t>
            </a:r>
            <a:r>
              <a:rPr lang="en-US" dirty="0" err="1">
                <a:solidFill>
                  <a:schemeClr val="bg1"/>
                </a:solidFill>
              </a:rPr>
              <a:t>aaaa</a:t>
            </a:r>
            <a:r>
              <a:rPr lang="en-US" dirty="0"/>
              <a:t> </a:t>
            </a:r>
          </a:p>
        </p:txBody>
      </p:sp>
      <p:grpSp>
        <p:nvGrpSpPr>
          <p:cNvPr id="7" name="Group 6">
            <a:extLst>
              <a:ext uri="{FF2B5EF4-FFF2-40B4-BE49-F238E27FC236}">
                <a16:creationId xmlns:a16="http://schemas.microsoft.com/office/drawing/2014/main" id="{EEC90589-9AC2-7744-B11A-4F4FF8185F44}"/>
              </a:ext>
            </a:extLst>
          </p:cNvPr>
          <p:cNvGrpSpPr/>
          <p:nvPr/>
        </p:nvGrpSpPr>
        <p:grpSpPr>
          <a:xfrm>
            <a:off x="8298216" y="-40827"/>
            <a:ext cx="1970220" cy="1852939"/>
            <a:chOff x="9352028" y="3647346"/>
            <a:chExt cx="1970220" cy="1852939"/>
          </a:xfrm>
        </p:grpSpPr>
        <p:grpSp>
          <p:nvGrpSpPr>
            <p:cNvPr id="8" name="Group 7">
              <a:extLst>
                <a:ext uri="{FF2B5EF4-FFF2-40B4-BE49-F238E27FC236}">
                  <a16:creationId xmlns:a16="http://schemas.microsoft.com/office/drawing/2014/main" id="{55FAA1D8-26AF-5D4D-9006-BA9994470217}"/>
                </a:ext>
              </a:extLst>
            </p:cNvPr>
            <p:cNvGrpSpPr/>
            <p:nvPr/>
          </p:nvGrpSpPr>
          <p:grpSpPr>
            <a:xfrm>
              <a:off x="9908594" y="4061108"/>
              <a:ext cx="957393" cy="982926"/>
              <a:chOff x="11356673" y="3835967"/>
              <a:chExt cx="1320898" cy="1305134"/>
            </a:xfrm>
          </p:grpSpPr>
          <p:pic>
            <p:nvPicPr>
              <p:cNvPr id="10" name="Picture 9" descr="Icon&#10;&#10;Description automatically generated">
                <a:extLst>
                  <a:ext uri="{FF2B5EF4-FFF2-40B4-BE49-F238E27FC236}">
                    <a16:creationId xmlns:a16="http://schemas.microsoft.com/office/drawing/2014/main" id="{E3394EEF-FD2D-E748-8AB6-A47C7E71FFE3}"/>
                  </a:ext>
                </a:extLst>
              </p:cNvPr>
              <p:cNvPicPr>
                <a:picLocks noChangeAspect="1"/>
              </p:cNvPicPr>
              <p:nvPr/>
            </p:nvPicPr>
            <p:blipFill>
              <a:blip r:embed="rId3"/>
              <a:stretch>
                <a:fillRect/>
              </a:stretch>
            </p:blipFill>
            <p:spPr>
              <a:xfrm>
                <a:off x="11356673" y="4460325"/>
                <a:ext cx="720803" cy="680776"/>
              </a:xfrm>
              <a:prstGeom prst="rect">
                <a:avLst/>
              </a:prstGeom>
            </p:spPr>
          </p:pic>
          <p:grpSp>
            <p:nvGrpSpPr>
              <p:cNvPr id="11" name="Group 10">
                <a:extLst>
                  <a:ext uri="{FF2B5EF4-FFF2-40B4-BE49-F238E27FC236}">
                    <a16:creationId xmlns:a16="http://schemas.microsoft.com/office/drawing/2014/main" id="{4F80C5B3-8B09-3F46-82EF-EEC92F38933F}"/>
                  </a:ext>
                </a:extLst>
              </p:cNvPr>
              <p:cNvGrpSpPr/>
              <p:nvPr/>
            </p:nvGrpSpPr>
            <p:grpSpPr>
              <a:xfrm>
                <a:off x="11891998" y="3835967"/>
                <a:ext cx="785573" cy="680776"/>
                <a:chOff x="10881760" y="2233771"/>
                <a:chExt cx="1846094" cy="1716395"/>
              </a:xfrm>
            </p:grpSpPr>
            <p:pic>
              <p:nvPicPr>
                <p:cNvPr id="12" name="Picture 10" descr="Thought Bubble transparent PNG - StickPNG">
                  <a:extLst>
                    <a:ext uri="{FF2B5EF4-FFF2-40B4-BE49-F238E27FC236}">
                      <a16:creationId xmlns:a16="http://schemas.microsoft.com/office/drawing/2014/main" id="{91FB0EC5-E684-6647-8B09-A0DA73564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70B4DC-27D5-C440-A97B-0688499AACB9}"/>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9" name="Picture 8" descr="Icon&#10;&#10;Description automatically generated">
              <a:extLst>
                <a:ext uri="{FF2B5EF4-FFF2-40B4-BE49-F238E27FC236}">
                  <a16:creationId xmlns:a16="http://schemas.microsoft.com/office/drawing/2014/main" id="{7AA9BF0C-CEF5-974F-8902-B36298DD7300}"/>
                </a:ext>
              </a:extLst>
            </p:cNvPr>
            <p:cNvPicPr>
              <a:picLocks noChangeAspect="1"/>
            </p:cNvPicPr>
            <p:nvPr/>
          </p:nvPicPr>
          <p:blipFill rotWithShape="1">
            <a:blip r:embed="rId5"/>
            <a:srcRect b="5953"/>
            <a:stretch/>
          </p:blipFill>
          <p:spPr>
            <a:xfrm>
              <a:off x="9352028" y="3647346"/>
              <a:ext cx="1970220" cy="1852939"/>
            </a:xfrm>
            <a:prstGeom prst="rect">
              <a:avLst/>
            </a:prstGeom>
          </p:spPr>
        </p:pic>
      </p:grpSp>
      <p:sp>
        <p:nvSpPr>
          <p:cNvPr id="5" name="TextBox 4">
            <a:extLst>
              <a:ext uri="{FF2B5EF4-FFF2-40B4-BE49-F238E27FC236}">
                <a16:creationId xmlns:a16="http://schemas.microsoft.com/office/drawing/2014/main" id="{33CEAD5F-75C0-B04B-B233-2F2035A6CA2F}"/>
              </a:ext>
            </a:extLst>
          </p:cNvPr>
          <p:cNvSpPr txBox="1"/>
          <p:nvPr/>
        </p:nvSpPr>
        <p:spPr>
          <a:xfrm>
            <a:off x="1960849" y="4065935"/>
            <a:ext cx="3852337" cy="10895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The founding fathers </a:t>
            </a:r>
          </a:p>
          <a:p>
            <a:r>
              <a:rPr lang="en-US" dirty="0">
                <a:latin typeface="Courier New" panose="02070309020205020404" pitchFamily="49" charset="0"/>
                <a:cs typeface="Courier New" panose="02070309020205020404" pitchFamily="49" charset="0"/>
              </a:rPr>
              <a:t>wrote the constitution</a:t>
            </a:r>
          </a:p>
          <a:p>
            <a:r>
              <a:rPr lang="en-US" dirty="0">
                <a:latin typeface="Courier New" panose="02070309020205020404" pitchFamily="49" charset="0"/>
                <a:cs typeface="Courier New" panose="02070309020205020404" pitchFamily="49" charset="0"/>
              </a:rPr>
              <a:t>of the USA. </a:t>
            </a:r>
          </a:p>
        </p:txBody>
      </p:sp>
      <p:sp>
        <p:nvSpPr>
          <p:cNvPr id="14" name="TextBox 13">
            <a:extLst>
              <a:ext uri="{FF2B5EF4-FFF2-40B4-BE49-F238E27FC236}">
                <a16:creationId xmlns:a16="http://schemas.microsoft.com/office/drawing/2014/main" id="{CDA93EEE-43EB-EA4B-9015-D0DFD6931F6F}"/>
              </a:ext>
            </a:extLst>
          </p:cNvPr>
          <p:cNvSpPr txBox="1"/>
          <p:nvPr/>
        </p:nvSpPr>
        <p:spPr>
          <a:xfrm>
            <a:off x="1960849" y="5382779"/>
            <a:ext cx="3685624" cy="75713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Natural language</a:t>
            </a:r>
          </a:p>
          <a:p>
            <a:r>
              <a:rPr lang="en-US" dirty="0">
                <a:latin typeface="Courier New" panose="02070309020205020404" pitchFamily="49" charset="0"/>
                <a:cs typeface="Courier New" panose="02070309020205020404" pitchFamily="49" charset="0"/>
              </a:rPr>
              <a:t>processing is great! </a:t>
            </a:r>
          </a:p>
        </p:txBody>
      </p:sp>
      <p:sp>
        <p:nvSpPr>
          <p:cNvPr id="15" name="TextBox 14">
            <a:extLst>
              <a:ext uri="{FF2B5EF4-FFF2-40B4-BE49-F238E27FC236}">
                <a16:creationId xmlns:a16="http://schemas.microsoft.com/office/drawing/2014/main" id="{FAD72E70-87C5-4740-B82B-142B2329C511}"/>
              </a:ext>
            </a:extLst>
          </p:cNvPr>
          <p:cNvSpPr txBox="1"/>
          <p:nvPr/>
        </p:nvSpPr>
        <p:spPr>
          <a:xfrm>
            <a:off x="2506249" y="3165333"/>
            <a:ext cx="2204130" cy="424732"/>
          </a:xfrm>
          <a:prstGeom prst="rect">
            <a:avLst/>
          </a:prstGeom>
          <a:noFill/>
        </p:spPr>
        <p:txBody>
          <a:bodyPr wrap="none" rtlCol="0">
            <a:spAutoFit/>
          </a:bodyPr>
          <a:lstStyle/>
          <a:p>
            <a:r>
              <a:rPr lang="en-US" dirty="0"/>
              <a:t>Raw Training Data</a:t>
            </a:r>
          </a:p>
        </p:txBody>
      </p:sp>
      <p:sp>
        <p:nvSpPr>
          <p:cNvPr id="18" name="TextBox 17">
            <a:extLst>
              <a:ext uri="{FF2B5EF4-FFF2-40B4-BE49-F238E27FC236}">
                <a16:creationId xmlns:a16="http://schemas.microsoft.com/office/drawing/2014/main" id="{D465259C-6538-0749-883A-37B8A15BDDF1}"/>
              </a:ext>
            </a:extLst>
          </p:cNvPr>
          <p:cNvSpPr txBox="1"/>
          <p:nvPr/>
        </p:nvSpPr>
        <p:spPr>
          <a:xfrm>
            <a:off x="8593225" y="3127882"/>
            <a:ext cx="2107244" cy="424732"/>
          </a:xfrm>
          <a:prstGeom prst="rect">
            <a:avLst/>
          </a:prstGeom>
          <a:noFill/>
        </p:spPr>
        <p:txBody>
          <a:bodyPr wrap="none" rtlCol="0">
            <a:spAutoFit/>
          </a:bodyPr>
          <a:lstStyle/>
          <a:p>
            <a:r>
              <a:rPr lang="en-US" dirty="0"/>
              <a:t>Training Data for </a:t>
            </a:r>
          </a:p>
        </p:txBody>
      </p:sp>
      <p:grpSp>
        <p:nvGrpSpPr>
          <p:cNvPr id="19" name="Group 18">
            <a:extLst>
              <a:ext uri="{FF2B5EF4-FFF2-40B4-BE49-F238E27FC236}">
                <a16:creationId xmlns:a16="http://schemas.microsoft.com/office/drawing/2014/main" id="{B9CCE5DB-15A1-E34C-99E2-16AB601FAE2E}"/>
              </a:ext>
            </a:extLst>
          </p:cNvPr>
          <p:cNvGrpSpPr/>
          <p:nvPr/>
        </p:nvGrpSpPr>
        <p:grpSpPr>
          <a:xfrm>
            <a:off x="10513576" y="2212996"/>
            <a:ext cx="1970220" cy="1852939"/>
            <a:chOff x="9352028" y="3647346"/>
            <a:chExt cx="1970220" cy="1852939"/>
          </a:xfrm>
        </p:grpSpPr>
        <p:grpSp>
          <p:nvGrpSpPr>
            <p:cNvPr id="20" name="Group 19">
              <a:extLst>
                <a:ext uri="{FF2B5EF4-FFF2-40B4-BE49-F238E27FC236}">
                  <a16:creationId xmlns:a16="http://schemas.microsoft.com/office/drawing/2014/main" id="{AB6D06DE-CA13-0D45-BB49-5BE52906FD16}"/>
                </a:ext>
              </a:extLst>
            </p:cNvPr>
            <p:cNvGrpSpPr/>
            <p:nvPr/>
          </p:nvGrpSpPr>
          <p:grpSpPr>
            <a:xfrm>
              <a:off x="9908594" y="4061108"/>
              <a:ext cx="957393" cy="982926"/>
              <a:chOff x="11356673" y="3835967"/>
              <a:chExt cx="1320898" cy="1305134"/>
            </a:xfrm>
          </p:grpSpPr>
          <p:pic>
            <p:nvPicPr>
              <p:cNvPr id="22" name="Picture 21" descr="Icon&#10;&#10;Description automatically generated">
                <a:extLst>
                  <a:ext uri="{FF2B5EF4-FFF2-40B4-BE49-F238E27FC236}">
                    <a16:creationId xmlns:a16="http://schemas.microsoft.com/office/drawing/2014/main" id="{C16A9DD8-A9BC-7C4C-A130-8A1CF23F6D94}"/>
                  </a:ext>
                </a:extLst>
              </p:cNvPr>
              <p:cNvPicPr>
                <a:picLocks noChangeAspect="1"/>
              </p:cNvPicPr>
              <p:nvPr/>
            </p:nvPicPr>
            <p:blipFill>
              <a:blip r:embed="rId3"/>
              <a:stretch>
                <a:fillRect/>
              </a:stretch>
            </p:blipFill>
            <p:spPr>
              <a:xfrm>
                <a:off x="11356673" y="4460325"/>
                <a:ext cx="720803" cy="680776"/>
              </a:xfrm>
              <a:prstGeom prst="rect">
                <a:avLst/>
              </a:prstGeom>
            </p:spPr>
          </p:pic>
          <p:grpSp>
            <p:nvGrpSpPr>
              <p:cNvPr id="23" name="Group 22">
                <a:extLst>
                  <a:ext uri="{FF2B5EF4-FFF2-40B4-BE49-F238E27FC236}">
                    <a16:creationId xmlns:a16="http://schemas.microsoft.com/office/drawing/2014/main" id="{96774119-98A9-6141-BFEE-345FF430EF3D}"/>
                  </a:ext>
                </a:extLst>
              </p:cNvPr>
              <p:cNvGrpSpPr/>
              <p:nvPr/>
            </p:nvGrpSpPr>
            <p:grpSpPr>
              <a:xfrm>
                <a:off x="11891998" y="3835967"/>
                <a:ext cx="785573" cy="680776"/>
                <a:chOff x="10881760" y="2233771"/>
                <a:chExt cx="1846094" cy="1716395"/>
              </a:xfrm>
            </p:grpSpPr>
            <p:pic>
              <p:nvPicPr>
                <p:cNvPr id="24" name="Picture 10" descr="Thought Bubble transparent PNG - StickPNG">
                  <a:extLst>
                    <a:ext uri="{FF2B5EF4-FFF2-40B4-BE49-F238E27FC236}">
                      <a16:creationId xmlns:a16="http://schemas.microsoft.com/office/drawing/2014/main" id="{353475B3-B683-744B-8C93-3BFF6F4D0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7FE6170-6F60-3242-868A-54A73BDB1C9A}"/>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21" name="Picture 20" descr="Icon&#10;&#10;Description automatically generated">
              <a:extLst>
                <a:ext uri="{FF2B5EF4-FFF2-40B4-BE49-F238E27FC236}">
                  <a16:creationId xmlns:a16="http://schemas.microsoft.com/office/drawing/2014/main" id="{EBA0484E-4535-1245-B6DE-6DA25508EEE7}"/>
                </a:ext>
              </a:extLst>
            </p:cNvPr>
            <p:cNvPicPr>
              <a:picLocks noChangeAspect="1"/>
            </p:cNvPicPr>
            <p:nvPr/>
          </p:nvPicPr>
          <p:blipFill rotWithShape="1">
            <a:blip r:embed="rId5"/>
            <a:srcRect b="5953"/>
            <a:stretch/>
          </p:blipFill>
          <p:spPr>
            <a:xfrm>
              <a:off x="9352028" y="3647346"/>
              <a:ext cx="1970220" cy="1852939"/>
            </a:xfrm>
            <a:prstGeom prst="rect">
              <a:avLst/>
            </a:prstGeom>
          </p:spPr>
        </p:pic>
      </p:grpSp>
      <p:sp>
        <p:nvSpPr>
          <p:cNvPr id="26" name="TextBox 25">
            <a:extLst>
              <a:ext uri="{FF2B5EF4-FFF2-40B4-BE49-F238E27FC236}">
                <a16:creationId xmlns:a16="http://schemas.microsoft.com/office/drawing/2014/main" id="{D4E77476-F1BC-AD4E-B6E2-ADDC9664D40D}"/>
              </a:ext>
            </a:extLst>
          </p:cNvPr>
          <p:cNvSpPr txBox="1"/>
          <p:nvPr/>
        </p:nvSpPr>
        <p:spPr>
          <a:xfrm>
            <a:off x="7609669" y="4114970"/>
            <a:ext cx="5734903" cy="75713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(The, </a:t>
            </a:r>
            <a:r>
              <a:rPr lang="en-US" i="1" dirty="0">
                <a:latin typeface="Courier New" panose="02070309020205020404" pitchFamily="49" charset="0"/>
                <a:cs typeface="Courier New" panose="02070309020205020404" pitchFamily="49" charset="0"/>
              </a:rPr>
              <a:t>True</a:t>
            </a:r>
            <a:r>
              <a:rPr lang="en-US" dirty="0">
                <a:latin typeface="Courier New" panose="02070309020205020404" pitchFamily="49" charset="0"/>
                <a:cs typeface="Courier New" panose="02070309020205020404" pitchFamily="49" charset="0"/>
              </a:rPr>
              <a:t>)	(The founding, </a:t>
            </a:r>
            <a:r>
              <a:rPr lang="en-US" i="1" dirty="0">
                <a:latin typeface="Courier New" panose="02070309020205020404" pitchFamily="49" charset="0"/>
                <a:cs typeface="Courier New" panose="02070309020205020404" pitchFamily="49" charset="0"/>
              </a:rPr>
              <a:t>True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(The founding fathers, </a:t>
            </a:r>
            <a:r>
              <a:rPr lang="en-US" i="1" dirty="0">
                <a:latin typeface="Courier New" panose="02070309020205020404" pitchFamily="49" charset="0"/>
                <a:cs typeface="Courier New" panose="02070309020205020404" pitchFamily="49" charset="0"/>
              </a:rPr>
              <a:t>True</a:t>
            </a:r>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4201980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194B-8978-A34D-A05B-E75D1BD1EE74}"/>
              </a:ext>
            </a:extLst>
          </p:cNvPr>
          <p:cNvSpPr>
            <a:spLocks noGrp="1"/>
          </p:cNvSpPr>
          <p:nvPr>
            <p:ph type="title"/>
          </p:nvPr>
        </p:nvSpPr>
        <p:spPr/>
        <p:txBody>
          <a:bodyPr/>
          <a:lstStyle/>
          <a:p>
            <a:r>
              <a:rPr lang="en-US" dirty="0"/>
              <a:t>How to Learn </a:t>
            </a:r>
            <a:r>
              <a:rPr lang="en-US" dirty="0" err="1">
                <a:solidFill>
                  <a:schemeClr val="bg1"/>
                </a:solidFill>
              </a:rPr>
              <a:t>aaaa</a:t>
            </a:r>
            <a:r>
              <a:rPr lang="en-US" dirty="0"/>
              <a:t> </a:t>
            </a:r>
          </a:p>
        </p:txBody>
      </p:sp>
      <p:grpSp>
        <p:nvGrpSpPr>
          <p:cNvPr id="7" name="Group 6">
            <a:extLst>
              <a:ext uri="{FF2B5EF4-FFF2-40B4-BE49-F238E27FC236}">
                <a16:creationId xmlns:a16="http://schemas.microsoft.com/office/drawing/2014/main" id="{EEC90589-9AC2-7744-B11A-4F4FF8185F44}"/>
              </a:ext>
            </a:extLst>
          </p:cNvPr>
          <p:cNvGrpSpPr/>
          <p:nvPr/>
        </p:nvGrpSpPr>
        <p:grpSpPr>
          <a:xfrm>
            <a:off x="8298216" y="-40827"/>
            <a:ext cx="1970220" cy="1852939"/>
            <a:chOff x="9352028" y="3647346"/>
            <a:chExt cx="1970220" cy="1852939"/>
          </a:xfrm>
        </p:grpSpPr>
        <p:grpSp>
          <p:nvGrpSpPr>
            <p:cNvPr id="8" name="Group 7">
              <a:extLst>
                <a:ext uri="{FF2B5EF4-FFF2-40B4-BE49-F238E27FC236}">
                  <a16:creationId xmlns:a16="http://schemas.microsoft.com/office/drawing/2014/main" id="{55FAA1D8-26AF-5D4D-9006-BA9994470217}"/>
                </a:ext>
              </a:extLst>
            </p:cNvPr>
            <p:cNvGrpSpPr/>
            <p:nvPr/>
          </p:nvGrpSpPr>
          <p:grpSpPr>
            <a:xfrm>
              <a:off x="9908594" y="4061108"/>
              <a:ext cx="957393" cy="982926"/>
              <a:chOff x="11356673" y="3835967"/>
              <a:chExt cx="1320898" cy="1305134"/>
            </a:xfrm>
          </p:grpSpPr>
          <p:pic>
            <p:nvPicPr>
              <p:cNvPr id="10" name="Picture 9" descr="Icon&#10;&#10;Description automatically generated">
                <a:extLst>
                  <a:ext uri="{FF2B5EF4-FFF2-40B4-BE49-F238E27FC236}">
                    <a16:creationId xmlns:a16="http://schemas.microsoft.com/office/drawing/2014/main" id="{E3394EEF-FD2D-E748-8AB6-A47C7E71FFE3}"/>
                  </a:ext>
                </a:extLst>
              </p:cNvPr>
              <p:cNvPicPr>
                <a:picLocks noChangeAspect="1"/>
              </p:cNvPicPr>
              <p:nvPr/>
            </p:nvPicPr>
            <p:blipFill>
              <a:blip r:embed="rId3"/>
              <a:stretch>
                <a:fillRect/>
              </a:stretch>
            </p:blipFill>
            <p:spPr>
              <a:xfrm>
                <a:off x="11356673" y="4460325"/>
                <a:ext cx="720803" cy="680776"/>
              </a:xfrm>
              <a:prstGeom prst="rect">
                <a:avLst/>
              </a:prstGeom>
            </p:spPr>
          </p:pic>
          <p:grpSp>
            <p:nvGrpSpPr>
              <p:cNvPr id="11" name="Group 10">
                <a:extLst>
                  <a:ext uri="{FF2B5EF4-FFF2-40B4-BE49-F238E27FC236}">
                    <a16:creationId xmlns:a16="http://schemas.microsoft.com/office/drawing/2014/main" id="{4F80C5B3-8B09-3F46-82EF-EEC92F38933F}"/>
                  </a:ext>
                </a:extLst>
              </p:cNvPr>
              <p:cNvGrpSpPr/>
              <p:nvPr/>
            </p:nvGrpSpPr>
            <p:grpSpPr>
              <a:xfrm>
                <a:off x="11891998" y="3835967"/>
                <a:ext cx="785573" cy="680776"/>
                <a:chOff x="10881760" y="2233771"/>
                <a:chExt cx="1846094" cy="1716395"/>
              </a:xfrm>
            </p:grpSpPr>
            <p:pic>
              <p:nvPicPr>
                <p:cNvPr id="12" name="Picture 10" descr="Thought Bubble transparent PNG - StickPNG">
                  <a:extLst>
                    <a:ext uri="{FF2B5EF4-FFF2-40B4-BE49-F238E27FC236}">
                      <a16:creationId xmlns:a16="http://schemas.microsoft.com/office/drawing/2014/main" id="{91FB0EC5-E684-6647-8B09-A0DA73564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70B4DC-27D5-C440-A97B-0688499AACB9}"/>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9" name="Picture 8" descr="Icon&#10;&#10;Description automatically generated">
              <a:extLst>
                <a:ext uri="{FF2B5EF4-FFF2-40B4-BE49-F238E27FC236}">
                  <a16:creationId xmlns:a16="http://schemas.microsoft.com/office/drawing/2014/main" id="{7AA9BF0C-CEF5-974F-8902-B36298DD7300}"/>
                </a:ext>
              </a:extLst>
            </p:cNvPr>
            <p:cNvPicPr>
              <a:picLocks noChangeAspect="1"/>
            </p:cNvPicPr>
            <p:nvPr/>
          </p:nvPicPr>
          <p:blipFill rotWithShape="1">
            <a:blip r:embed="rId5"/>
            <a:srcRect b="5953"/>
            <a:stretch/>
          </p:blipFill>
          <p:spPr>
            <a:xfrm>
              <a:off x="9352028" y="3647346"/>
              <a:ext cx="1970220" cy="1852939"/>
            </a:xfrm>
            <a:prstGeom prst="rect">
              <a:avLst/>
            </a:prstGeom>
          </p:spPr>
        </p:pic>
      </p:grpSp>
      <p:sp>
        <p:nvSpPr>
          <p:cNvPr id="5" name="TextBox 4">
            <a:extLst>
              <a:ext uri="{FF2B5EF4-FFF2-40B4-BE49-F238E27FC236}">
                <a16:creationId xmlns:a16="http://schemas.microsoft.com/office/drawing/2014/main" id="{33CEAD5F-75C0-B04B-B233-2F2035A6CA2F}"/>
              </a:ext>
            </a:extLst>
          </p:cNvPr>
          <p:cNvSpPr txBox="1"/>
          <p:nvPr/>
        </p:nvSpPr>
        <p:spPr>
          <a:xfrm>
            <a:off x="1960849" y="4065935"/>
            <a:ext cx="3852337" cy="10895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The founding fathers </a:t>
            </a:r>
          </a:p>
          <a:p>
            <a:r>
              <a:rPr lang="en-US" dirty="0">
                <a:latin typeface="Courier New" panose="02070309020205020404" pitchFamily="49" charset="0"/>
                <a:cs typeface="Courier New" panose="02070309020205020404" pitchFamily="49" charset="0"/>
              </a:rPr>
              <a:t>wrote the constitution</a:t>
            </a:r>
          </a:p>
          <a:p>
            <a:r>
              <a:rPr lang="en-US" dirty="0">
                <a:latin typeface="Courier New" panose="02070309020205020404" pitchFamily="49" charset="0"/>
                <a:cs typeface="Courier New" panose="02070309020205020404" pitchFamily="49" charset="0"/>
              </a:rPr>
              <a:t>of the USA. </a:t>
            </a:r>
          </a:p>
        </p:txBody>
      </p:sp>
      <p:sp>
        <p:nvSpPr>
          <p:cNvPr id="14" name="TextBox 13">
            <a:extLst>
              <a:ext uri="{FF2B5EF4-FFF2-40B4-BE49-F238E27FC236}">
                <a16:creationId xmlns:a16="http://schemas.microsoft.com/office/drawing/2014/main" id="{CDA93EEE-43EB-EA4B-9015-D0DFD6931F6F}"/>
              </a:ext>
            </a:extLst>
          </p:cNvPr>
          <p:cNvSpPr txBox="1"/>
          <p:nvPr/>
        </p:nvSpPr>
        <p:spPr>
          <a:xfrm>
            <a:off x="1960849" y="5382779"/>
            <a:ext cx="3685624" cy="75713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Natural language</a:t>
            </a:r>
          </a:p>
          <a:p>
            <a:r>
              <a:rPr lang="en-US" dirty="0">
                <a:latin typeface="Courier New" panose="02070309020205020404" pitchFamily="49" charset="0"/>
                <a:cs typeface="Courier New" panose="02070309020205020404" pitchFamily="49" charset="0"/>
              </a:rPr>
              <a:t>processing is great! </a:t>
            </a:r>
          </a:p>
        </p:txBody>
      </p:sp>
      <p:sp>
        <p:nvSpPr>
          <p:cNvPr id="15" name="TextBox 14">
            <a:extLst>
              <a:ext uri="{FF2B5EF4-FFF2-40B4-BE49-F238E27FC236}">
                <a16:creationId xmlns:a16="http://schemas.microsoft.com/office/drawing/2014/main" id="{FAD72E70-87C5-4740-B82B-142B2329C511}"/>
              </a:ext>
            </a:extLst>
          </p:cNvPr>
          <p:cNvSpPr txBox="1"/>
          <p:nvPr/>
        </p:nvSpPr>
        <p:spPr>
          <a:xfrm>
            <a:off x="2506249" y="3165333"/>
            <a:ext cx="2204130" cy="424732"/>
          </a:xfrm>
          <a:prstGeom prst="rect">
            <a:avLst/>
          </a:prstGeom>
          <a:noFill/>
        </p:spPr>
        <p:txBody>
          <a:bodyPr wrap="none" rtlCol="0">
            <a:spAutoFit/>
          </a:bodyPr>
          <a:lstStyle/>
          <a:p>
            <a:r>
              <a:rPr lang="en-US" dirty="0"/>
              <a:t>Raw Training Data</a:t>
            </a:r>
          </a:p>
        </p:txBody>
      </p:sp>
      <p:sp>
        <p:nvSpPr>
          <p:cNvPr id="18" name="TextBox 17">
            <a:extLst>
              <a:ext uri="{FF2B5EF4-FFF2-40B4-BE49-F238E27FC236}">
                <a16:creationId xmlns:a16="http://schemas.microsoft.com/office/drawing/2014/main" id="{D465259C-6538-0749-883A-37B8A15BDDF1}"/>
              </a:ext>
            </a:extLst>
          </p:cNvPr>
          <p:cNvSpPr txBox="1"/>
          <p:nvPr/>
        </p:nvSpPr>
        <p:spPr>
          <a:xfrm>
            <a:off x="8593225" y="3127882"/>
            <a:ext cx="2107244" cy="424732"/>
          </a:xfrm>
          <a:prstGeom prst="rect">
            <a:avLst/>
          </a:prstGeom>
          <a:noFill/>
        </p:spPr>
        <p:txBody>
          <a:bodyPr wrap="none" rtlCol="0">
            <a:spAutoFit/>
          </a:bodyPr>
          <a:lstStyle/>
          <a:p>
            <a:r>
              <a:rPr lang="en-US" dirty="0"/>
              <a:t>Training Data for </a:t>
            </a:r>
          </a:p>
        </p:txBody>
      </p:sp>
      <p:grpSp>
        <p:nvGrpSpPr>
          <p:cNvPr id="19" name="Group 18">
            <a:extLst>
              <a:ext uri="{FF2B5EF4-FFF2-40B4-BE49-F238E27FC236}">
                <a16:creationId xmlns:a16="http://schemas.microsoft.com/office/drawing/2014/main" id="{B9CCE5DB-15A1-E34C-99E2-16AB601FAE2E}"/>
              </a:ext>
            </a:extLst>
          </p:cNvPr>
          <p:cNvGrpSpPr/>
          <p:nvPr/>
        </p:nvGrpSpPr>
        <p:grpSpPr>
          <a:xfrm>
            <a:off x="10513576" y="2212996"/>
            <a:ext cx="1970220" cy="1852939"/>
            <a:chOff x="9352028" y="3647346"/>
            <a:chExt cx="1970220" cy="1852939"/>
          </a:xfrm>
        </p:grpSpPr>
        <p:grpSp>
          <p:nvGrpSpPr>
            <p:cNvPr id="20" name="Group 19">
              <a:extLst>
                <a:ext uri="{FF2B5EF4-FFF2-40B4-BE49-F238E27FC236}">
                  <a16:creationId xmlns:a16="http://schemas.microsoft.com/office/drawing/2014/main" id="{AB6D06DE-CA13-0D45-BB49-5BE52906FD16}"/>
                </a:ext>
              </a:extLst>
            </p:cNvPr>
            <p:cNvGrpSpPr/>
            <p:nvPr/>
          </p:nvGrpSpPr>
          <p:grpSpPr>
            <a:xfrm>
              <a:off x="9908594" y="4061108"/>
              <a:ext cx="957393" cy="982926"/>
              <a:chOff x="11356673" y="3835967"/>
              <a:chExt cx="1320898" cy="1305134"/>
            </a:xfrm>
          </p:grpSpPr>
          <p:pic>
            <p:nvPicPr>
              <p:cNvPr id="22" name="Picture 21" descr="Icon&#10;&#10;Description automatically generated">
                <a:extLst>
                  <a:ext uri="{FF2B5EF4-FFF2-40B4-BE49-F238E27FC236}">
                    <a16:creationId xmlns:a16="http://schemas.microsoft.com/office/drawing/2014/main" id="{C16A9DD8-A9BC-7C4C-A130-8A1CF23F6D94}"/>
                  </a:ext>
                </a:extLst>
              </p:cNvPr>
              <p:cNvPicPr>
                <a:picLocks noChangeAspect="1"/>
              </p:cNvPicPr>
              <p:nvPr/>
            </p:nvPicPr>
            <p:blipFill>
              <a:blip r:embed="rId3"/>
              <a:stretch>
                <a:fillRect/>
              </a:stretch>
            </p:blipFill>
            <p:spPr>
              <a:xfrm>
                <a:off x="11356673" y="4460325"/>
                <a:ext cx="720803" cy="680776"/>
              </a:xfrm>
              <a:prstGeom prst="rect">
                <a:avLst/>
              </a:prstGeom>
            </p:spPr>
          </p:pic>
          <p:grpSp>
            <p:nvGrpSpPr>
              <p:cNvPr id="23" name="Group 22">
                <a:extLst>
                  <a:ext uri="{FF2B5EF4-FFF2-40B4-BE49-F238E27FC236}">
                    <a16:creationId xmlns:a16="http://schemas.microsoft.com/office/drawing/2014/main" id="{96774119-98A9-6141-BFEE-345FF430EF3D}"/>
                  </a:ext>
                </a:extLst>
              </p:cNvPr>
              <p:cNvGrpSpPr/>
              <p:nvPr/>
            </p:nvGrpSpPr>
            <p:grpSpPr>
              <a:xfrm>
                <a:off x="11891998" y="3835967"/>
                <a:ext cx="785573" cy="680776"/>
                <a:chOff x="10881760" y="2233771"/>
                <a:chExt cx="1846094" cy="1716395"/>
              </a:xfrm>
            </p:grpSpPr>
            <p:pic>
              <p:nvPicPr>
                <p:cNvPr id="24" name="Picture 10" descr="Thought Bubble transparent PNG - StickPNG">
                  <a:extLst>
                    <a:ext uri="{FF2B5EF4-FFF2-40B4-BE49-F238E27FC236}">
                      <a16:creationId xmlns:a16="http://schemas.microsoft.com/office/drawing/2014/main" id="{353475B3-B683-744B-8C93-3BFF6F4D0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7FE6170-6F60-3242-868A-54A73BDB1C9A}"/>
                    </a:ext>
                  </a:extLst>
                </p:cNvPr>
                <p:cNvSpPr txBox="1"/>
                <p:nvPr/>
              </p:nvSpPr>
              <p:spPr>
                <a:xfrm>
                  <a:off x="10881760" y="2576111"/>
                  <a:ext cx="1846094" cy="618207"/>
                </a:xfrm>
                <a:prstGeom prst="rect">
                  <a:avLst/>
                </a:prstGeom>
                <a:noFill/>
              </p:spPr>
              <p:txBody>
                <a:bodyPr wrap="none" rtlCol="0">
                  <a:spAutoFit/>
                </a:bodyPr>
                <a:lstStyle/>
                <a:p>
                  <a:r>
                    <a:rPr lang="en-US" sz="600" dirty="0"/>
                    <a:t>Constitution</a:t>
                  </a:r>
                </a:p>
              </p:txBody>
            </p:sp>
          </p:grpSp>
        </p:grpSp>
        <p:pic>
          <p:nvPicPr>
            <p:cNvPr id="21" name="Picture 20" descr="Icon&#10;&#10;Description automatically generated">
              <a:extLst>
                <a:ext uri="{FF2B5EF4-FFF2-40B4-BE49-F238E27FC236}">
                  <a16:creationId xmlns:a16="http://schemas.microsoft.com/office/drawing/2014/main" id="{EBA0484E-4535-1245-B6DE-6DA25508EEE7}"/>
                </a:ext>
              </a:extLst>
            </p:cNvPr>
            <p:cNvPicPr>
              <a:picLocks noChangeAspect="1"/>
            </p:cNvPicPr>
            <p:nvPr/>
          </p:nvPicPr>
          <p:blipFill rotWithShape="1">
            <a:blip r:embed="rId5"/>
            <a:srcRect b="5953"/>
            <a:stretch/>
          </p:blipFill>
          <p:spPr>
            <a:xfrm>
              <a:off x="9352028" y="3647346"/>
              <a:ext cx="1970220" cy="1852939"/>
            </a:xfrm>
            <a:prstGeom prst="rect">
              <a:avLst/>
            </a:prstGeom>
          </p:spPr>
        </p:pic>
      </p:grpSp>
      <p:sp>
        <p:nvSpPr>
          <p:cNvPr id="26" name="TextBox 25">
            <a:extLst>
              <a:ext uri="{FF2B5EF4-FFF2-40B4-BE49-F238E27FC236}">
                <a16:creationId xmlns:a16="http://schemas.microsoft.com/office/drawing/2014/main" id="{D4E77476-F1BC-AD4E-B6E2-ADDC9664D40D}"/>
              </a:ext>
            </a:extLst>
          </p:cNvPr>
          <p:cNvSpPr txBox="1"/>
          <p:nvPr/>
        </p:nvSpPr>
        <p:spPr>
          <a:xfrm>
            <a:off x="7609669" y="4114970"/>
            <a:ext cx="5734903" cy="75713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(The, </a:t>
            </a:r>
            <a:r>
              <a:rPr lang="en-US" i="1" dirty="0">
                <a:latin typeface="Courier New" panose="02070309020205020404" pitchFamily="49" charset="0"/>
                <a:cs typeface="Courier New" panose="02070309020205020404" pitchFamily="49" charset="0"/>
              </a:rPr>
              <a:t>True</a:t>
            </a:r>
            <a:r>
              <a:rPr lang="en-US" dirty="0">
                <a:latin typeface="Courier New" panose="02070309020205020404" pitchFamily="49" charset="0"/>
                <a:cs typeface="Courier New" panose="02070309020205020404" pitchFamily="49" charset="0"/>
              </a:rPr>
              <a:t>)	(The founding, </a:t>
            </a:r>
            <a:r>
              <a:rPr lang="en-US" i="1" dirty="0">
                <a:latin typeface="Courier New" panose="02070309020205020404" pitchFamily="49" charset="0"/>
                <a:cs typeface="Courier New" panose="02070309020205020404" pitchFamily="49" charset="0"/>
              </a:rPr>
              <a:t>True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(The founding fathers, </a:t>
            </a:r>
            <a:r>
              <a:rPr lang="en-US" i="1" dirty="0">
                <a:latin typeface="Courier New" panose="02070309020205020404" pitchFamily="49" charset="0"/>
                <a:cs typeface="Courier New" panose="02070309020205020404" pitchFamily="49" charset="0"/>
              </a:rPr>
              <a:t>True</a:t>
            </a:r>
            <a:r>
              <a:rPr lang="en-US" dirty="0">
                <a:latin typeface="Courier New" panose="02070309020205020404" pitchFamily="49" charset="0"/>
                <a:cs typeface="Courier New" panose="02070309020205020404" pitchFamily="49" charset="0"/>
              </a:rPr>
              <a:t>) …</a:t>
            </a:r>
          </a:p>
        </p:txBody>
      </p:sp>
      <p:sp>
        <p:nvSpPr>
          <p:cNvPr id="27" name="TextBox 26">
            <a:extLst>
              <a:ext uri="{FF2B5EF4-FFF2-40B4-BE49-F238E27FC236}">
                <a16:creationId xmlns:a16="http://schemas.microsoft.com/office/drawing/2014/main" id="{E68726E6-6235-7142-83BF-9EA5009B5DE4}"/>
              </a:ext>
            </a:extLst>
          </p:cNvPr>
          <p:cNvSpPr txBox="1"/>
          <p:nvPr/>
        </p:nvSpPr>
        <p:spPr>
          <a:xfrm>
            <a:off x="7609669" y="5382779"/>
            <a:ext cx="7186583" cy="75713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(Natural, </a:t>
            </a:r>
            <a:r>
              <a:rPr lang="en-US" i="1" dirty="0">
                <a:latin typeface="Courier New" panose="02070309020205020404" pitchFamily="49" charset="0"/>
                <a:cs typeface="Courier New" panose="02070309020205020404" pitchFamily="49" charset="0"/>
              </a:rPr>
              <a:t>False</a:t>
            </a:r>
            <a:r>
              <a:rPr lang="en-US" dirty="0">
                <a:latin typeface="Courier New" panose="02070309020205020404" pitchFamily="49" charset="0"/>
                <a:cs typeface="Courier New" panose="02070309020205020404" pitchFamily="49" charset="0"/>
              </a:rPr>
              <a:t>) (Natural language, </a:t>
            </a:r>
            <a:r>
              <a:rPr lang="en-US" i="1" dirty="0">
                <a:latin typeface="Courier New" panose="02070309020205020404" pitchFamily="49" charset="0"/>
                <a:cs typeface="Courier New" panose="02070309020205020404" pitchFamily="49" charset="0"/>
              </a:rPr>
              <a:t>False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(Natural language processing, </a:t>
            </a:r>
            <a:r>
              <a:rPr lang="en-US" i="1" dirty="0">
                <a:latin typeface="Courier New" panose="02070309020205020404" pitchFamily="49" charset="0"/>
                <a:cs typeface="Courier New" panose="02070309020205020404" pitchFamily="49" charset="0"/>
              </a:rPr>
              <a:t>False</a:t>
            </a:r>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9565328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7" name="TextBox 6">
            <a:extLst>
              <a:ext uri="{FF2B5EF4-FFF2-40B4-BE49-F238E27FC236}">
                <a16:creationId xmlns:a16="http://schemas.microsoft.com/office/drawing/2014/main" id="{15F493F7-1612-5542-AB7B-F10CAD05BE12}"/>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074421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7" name="TextBox 6">
            <a:extLst>
              <a:ext uri="{FF2B5EF4-FFF2-40B4-BE49-F238E27FC236}">
                <a16:creationId xmlns:a16="http://schemas.microsoft.com/office/drawing/2014/main" id="{15F493F7-1612-5542-AB7B-F10CAD05BE12}"/>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6C4A3AFB-EC7B-1E45-AF26-5D066C3DE265}"/>
              </a:ext>
            </a:extLst>
          </p:cNvPr>
          <p:cNvSpPr/>
          <p:nvPr/>
        </p:nvSpPr>
        <p:spPr>
          <a:xfrm>
            <a:off x="5325644" y="4114800"/>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endParaRPr lang="en-US" dirty="0">
              <a:solidFill>
                <a:schemeClr val="bg1">
                  <a:lumMod val="75000"/>
                </a:schemeClr>
              </a:solidFill>
              <a:latin typeface="Courier New" panose="02070309020205020404" pitchFamily="49" charset="0"/>
              <a:cs typeface="Courier New" panose="02070309020205020404" pitchFamily="49" charset="0"/>
            </a:endParaRPr>
          </a:p>
        </p:txBody>
      </p:sp>
      <p:sp>
        <p:nvSpPr>
          <p:cNvPr id="10" name="Content Placeholder 5">
            <a:extLst>
              <a:ext uri="{FF2B5EF4-FFF2-40B4-BE49-F238E27FC236}">
                <a16:creationId xmlns:a16="http://schemas.microsoft.com/office/drawing/2014/main" id="{8BA6999F-A45D-EB4E-9CDA-D5C7B4977037}"/>
              </a:ext>
            </a:extLst>
          </p:cNvPr>
          <p:cNvSpPr txBox="1">
            <a:spLocks/>
          </p:cNvSpPr>
          <p:nvPr/>
        </p:nvSpPr>
        <p:spPr>
          <a:xfrm>
            <a:off x="983105" y="5478677"/>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grpSp>
        <p:nvGrpSpPr>
          <p:cNvPr id="13" name="Group 12">
            <a:extLst>
              <a:ext uri="{FF2B5EF4-FFF2-40B4-BE49-F238E27FC236}">
                <a16:creationId xmlns:a16="http://schemas.microsoft.com/office/drawing/2014/main" id="{778D2AFA-97F2-244C-B916-4F037FF27111}"/>
              </a:ext>
            </a:extLst>
          </p:cNvPr>
          <p:cNvGrpSpPr/>
          <p:nvPr/>
        </p:nvGrpSpPr>
        <p:grpSpPr>
          <a:xfrm>
            <a:off x="2886466" y="4486548"/>
            <a:ext cx="1939092" cy="1100290"/>
            <a:chOff x="3070749" y="3909592"/>
            <a:chExt cx="1939092" cy="1100290"/>
          </a:xfrm>
        </p:grpSpPr>
        <p:pic>
          <p:nvPicPr>
            <p:cNvPr id="14" name="Picture 6" descr="998 Fudge Illustrations &amp; Clip Art - iStock">
              <a:extLst>
                <a:ext uri="{FF2B5EF4-FFF2-40B4-BE49-F238E27FC236}">
                  <a16:creationId xmlns:a16="http://schemas.microsoft.com/office/drawing/2014/main" id="{16132545-0EBC-394D-85D8-7C9620938A4F}"/>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055D7EF-A59C-7F41-92E5-6DDA18A4C4A9}"/>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21171E2D-41CE-5C41-8692-859CE30825B7}"/>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9464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7" name="TextBox 6">
            <a:extLst>
              <a:ext uri="{FF2B5EF4-FFF2-40B4-BE49-F238E27FC236}">
                <a16:creationId xmlns:a16="http://schemas.microsoft.com/office/drawing/2014/main" id="{15F493F7-1612-5542-AB7B-F10CAD05BE12}"/>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6C4A3AFB-EC7B-1E45-AF26-5D066C3DE265}"/>
              </a:ext>
            </a:extLst>
          </p:cNvPr>
          <p:cNvSpPr/>
          <p:nvPr/>
        </p:nvSpPr>
        <p:spPr>
          <a:xfrm>
            <a:off x="5325644" y="4114800"/>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whether the two</a:t>
            </a:r>
            <a:endParaRPr lang="en-US" dirty="0">
              <a:solidFill>
                <a:srgbClr val="FF0000"/>
              </a:solidFill>
              <a:latin typeface="Courier New" panose="02070309020205020404" pitchFamily="49" charset="0"/>
              <a:cs typeface="Courier New" panose="02070309020205020404" pitchFamily="49" charset="0"/>
            </a:endParaRPr>
          </a:p>
        </p:txBody>
      </p:sp>
      <p:sp>
        <p:nvSpPr>
          <p:cNvPr id="10" name="Content Placeholder 5">
            <a:extLst>
              <a:ext uri="{FF2B5EF4-FFF2-40B4-BE49-F238E27FC236}">
                <a16:creationId xmlns:a16="http://schemas.microsoft.com/office/drawing/2014/main" id="{8BA6999F-A45D-EB4E-9CDA-D5C7B4977037}"/>
              </a:ext>
            </a:extLst>
          </p:cNvPr>
          <p:cNvSpPr txBox="1">
            <a:spLocks/>
          </p:cNvSpPr>
          <p:nvPr/>
        </p:nvSpPr>
        <p:spPr>
          <a:xfrm>
            <a:off x="983105" y="5478677"/>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grpSp>
        <p:nvGrpSpPr>
          <p:cNvPr id="13" name="Group 12">
            <a:extLst>
              <a:ext uri="{FF2B5EF4-FFF2-40B4-BE49-F238E27FC236}">
                <a16:creationId xmlns:a16="http://schemas.microsoft.com/office/drawing/2014/main" id="{7C59EC76-0F5A-1D41-9C15-53184168ACDA}"/>
              </a:ext>
            </a:extLst>
          </p:cNvPr>
          <p:cNvGrpSpPr/>
          <p:nvPr/>
        </p:nvGrpSpPr>
        <p:grpSpPr>
          <a:xfrm>
            <a:off x="2886466" y="4486548"/>
            <a:ext cx="1939092" cy="1100290"/>
            <a:chOff x="3070749" y="3909592"/>
            <a:chExt cx="1939092" cy="1100290"/>
          </a:xfrm>
        </p:grpSpPr>
        <p:pic>
          <p:nvPicPr>
            <p:cNvPr id="14" name="Picture 6" descr="998 Fudge Illustrations &amp; Clip Art - iStock">
              <a:extLst>
                <a:ext uri="{FF2B5EF4-FFF2-40B4-BE49-F238E27FC236}">
                  <a16:creationId xmlns:a16="http://schemas.microsoft.com/office/drawing/2014/main" id="{058BEBFD-B7BD-6542-83F6-03443241C411}"/>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534D6A9-5861-C048-8E43-F0A3525E4B49}"/>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78049D47-7918-CF4C-8214-CE6105B8733F}"/>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6648147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29FACF6-6430-834A-850E-721503E4452B}"/>
              </a:ext>
            </a:extLst>
          </p:cNvPr>
          <p:cNvGrpSpPr/>
          <p:nvPr/>
        </p:nvGrpSpPr>
        <p:grpSpPr>
          <a:xfrm>
            <a:off x="2886466" y="4486548"/>
            <a:ext cx="1939092" cy="1100290"/>
            <a:chOff x="3070749" y="3909592"/>
            <a:chExt cx="1939092" cy="1100290"/>
          </a:xfrm>
        </p:grpSpPr>
        <p:pic>
          <p:nvPicPr>
            <p:cNvPr id="14" name="Picture 6" descr="998 Fudge Illustrations &amp; Clip Art - iStock">
              <a:extLst>
                <a:ext uri="{FF2B5EF4-FFF2-40B4-BE49-F238E27FC236}">
                  <a16:creationId xmlns:a16="http://schemas.microsoft.com/office/drawing/2014/main" id="{16490C34-C5B1-BB4F-8363-06C7AE8B0DC5}"/>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02198393-FE85-C346-BEB0-915161C215F1}"/>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744B0FC0-C74D-C543-836A-5790990D7DB0}"/>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7" name="TextBox 6">
            <a:extLst>
              <a:ext uri="{FF2B5EF4-FFF2-40B4-BE49-F238E27FC236}">
                <a16:creationId xmlns:a16="http://schemas.microsoft.com/office/drawing/2014/main" id="{15F493F7-1612-5542-AB7B-F10CAD05BE12}"/>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6C4A3AFB-EC7B-1E45-AF26-5D066C3DE265}"/>
              </a:ext>
            </a:extLst>
          </p:cNvPr>
          <p:cNvSpPr/>
          <p:nvPr/>
        </p:nvSpPr>
        <p:spPr>
          <a:xfrm>
            <a:off x="5325644" y="4114800"/>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whether the two</a:t>
            </a:r>
            <a:endParaRPr lang="en-US" dirty="0">
              <a:solidFill>
                <a:srgbClr val="FF0000"/>
              </a:solidFill>
              <a:latin typeface="Courier New" panose="02070309020205020404" pitchFamily="49" charset="0"/>
              <a:cs typeface="Courier New" panose="02070309020205020404" pitchFamily="49" charset="0"/>
            </a:endParaRPr>
          </a:p>
        </p:txBody>
      </p:sp>
      <p:sp>
        <p:nvSpPr>
          <p:cNvPr id="10" name="Content Placeholder 5">
            <a:extLst>
              <a:ext uri="{FF2B5EF4-FFF2-40B4-BE49-F238E27FC236}">
                <a16:creationId xmlns:a16="http://schemas.microsoft.com/office/drawing/2014/main" id="{8BA6999F-A45D-EB4E-9CDA-D5C7B4977037}"/>
              </a:ext>
            </a:extLst>
          </p:cNvPr>
          <p:cNvSpPr txBox="1">
            <a:spLocks/>
          </p:cNvSpPr>
          <p:nvPr/>
        </p:nvSpPr>
        <p:spPr>
          <a:xfrm>
            <a:off x="983105" y="5478677"/>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pic>
        <p:nvPicPr>
          <p:cNvPr id="15" name="Picture 14" descr="Icon&#10;&#10;Description automatically generated">
            <a:extLst>
              <a:ext uri="{FF2B5EF4-FFF2-40B4-BE49-F238E27FC236}">
                <a16:creationId xmlns:a16="http://schemas.microsoft.com/office/drawing/2014/main" id="{D2FED429-A933-684C-99E9-18A5DE7B6467}"/>
              </a:ext>
            </a:extLst>
          </p:cNvPr>
          <p:cNvPicPr>
            <a:picLocks noChangeAspect="1"/>
          </p:cNvPicPr>
          <p:nvPr/>
        </p:nvPicPr>
        <p:blipFill>
          <a:blip r:embed="rId5"/>
          <a:stretch>
            <a:fillRect/>
          </a:stretch>
        </p:blipFill>
        <p:spPr>
          <a:xfrm>
            <a:off x="2717023" y="4481927"/>
            <a:ext cx="1222333" cy="1147749"/>
          </a:xfrm>
          <a:prstGeom prst="rect">
            <a:avLst/>
          </a:prstGeom>
        </p:spPr>
      </p:pic>
      <p:grpSp>
        <p:nvGrpSpPr>
          <p:cNvPr id="16" name="Group 15">
            <a:extLst>
              <a:ext uri="{FF2B5EF4-FFF2-40B4-BE49-F238E27FC236}">
                <a16:creationId xmlns:a16="http://schemas.microsoft.com/office/drawing/2014/main" id="{078DED25-5DFD-974E-8BFE-248CBFF7A95D}"/>
              </a:ext>
            </a:extLst>
          </p:cNvPr>
          <p:cNvGrpSpPr/>
          <p:nvPr/>
        </p:nvGrpSpPr>
        <p:grpSpPr>
          <a:xfrm>
            <a:off x="3562176" y="3018307"/>
            <a:ext cx="1693881" cy="1716395"/>
            <a:chOff x="10931975" y="2233771"/>
            <a:chExt cx="1693881" cy="1716395"/>
          </a:xfrm>
        </p:grpSpPr>
        <p:pic>
          <p:nvPicPr>
            <p:cNvPr id="17" name="Picture 10" descr="Thought Bubble transparent PNG - StickPNG">
              <a:extLst>
                <a:ext uri="{FF2B5EF4-FFF2-40B4-BE49-F238E27FC236}">
                  <a16:creationId xmlns:a16="http://schemas.microsoft.com/office/drawing/2014/main" id="{D6D6122A-8384-C74C-9799-2203E59F87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B93E42D-FEDF-4744-9DDA-B6E7FD1F99FF}"/>
                </a:ext>
              </a:extLst>
            </p:cNvPr>
            <p:cNvSpPr txBox="1"/>
            <p:nvPr/>
          </p:nvSpPr>
          <p:spPr>
            <a:xfrm>
              <a:off x="11041076" y="2711335"/>
              <a:ext cx="1470595" cy="400110"/>
            </a:xfrm>
            <a:prstGeom prst="rect">
              <a:avLst/>
            </a:prstGeom>
            <a:noFill/>
          </p:spPr>
          <p:txBody>
            <a:bodyPr wrap="none" rtlCol="0">
              <a:spAutoFit/>
            </a:bodyPr>
            <a:lstStyle/>
            <a:p>
              <a:r>
                <a:rPr lang="en-US" sz="2000" dirty="0"/>
                <a:t>Constitution</a:t>
              </a:r>
            </a:p>
          </p:txBody>
        </p:sp>
      </p:grpSp>
    </p:spTree>
    <p:extLst>
      <p:ext uri="{BB962C8B-B14F-4D97-AF65-F5344CB8AC3E}">
        <p14:creationId xmlns:p14="http://schemas.microsoft.com/office/powerpoint/2010/main" val="24742082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15238EB-29B5-F54C-8A4B-5032BE56809C}"/>
              </a:ext>
            </a:extLst>
          </p:cNvPr>
          <p:cNvGrpSpPr/>
          <p:nvPr/>
        </p:nvGrpSpPr>
        <p:grpSpPr>
          <a:xfrm>
            <a:off x="2886466" y="4486548"/>
            <a:ext cx="1939092" cy="1100290"/>
            <a:chOff x="3070749" y="3909592"/>
            <a:chExt cx="1939092" cy="1100290"/>
          </a:xfrm>
        </p:grpSpPr>
        <p:pic>
          <p:nvPicPr>
            <p:cNvPr id="14" name="Picture 6" descr="998 Fudge Illustrations &amp; Clip Art - iStock">
              <a:extLst>
                <a:ext uri="{FF2B5EF4-FFF2-40B4-BE49-F238E27FC236}">
                  <a16:creationId xmlns:a16="http://schemas.microsoft.com/office/drawing/2014/main" id="{F92BA52C-428F-3147-A376-7DDD9509EF52}"/>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2449"/>
                      </a14:imgEffect>
                      <a14:imgEffect>
                        <a14:saturation sat="33000"/>
                      </a14:imgEffect>
                    </a14:imgLayer>
                  </a14:imgProps>
                </a:ext>
                <a:ext uri="{28A0092B-C50C-407E-A947-70E740481C1C}">
                  <a14:useLocalDpi xmlns:a14="http://schemas.microsoft.com/office/drawing/2010/main" val="0"/>
                </a:ext>
              </a:extLst>
            </a:blip>
            <a:srcRect t="21116" b="22691"/>
            <a:stretch/>
          </p:blipFill>
          <p:spPr bwMode="auto">
            <a:xfrm>
              <a:off x="3070749" y="3909592"/>
              <a:ext cx="1939092" cy="108963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C57B0E84-1CFE-8249-9A0E-19AF22EE650A}"/>
                </a:ext>
              </a:extLst>
            </p:cNvPr>
            <p:cNvSpPr/>
            <p:nvPr/>
          </p:nvSpPr>
          <p:spPr>
            <a:xfrm>
              <a:off x="4185634" y="4899456"/>
              <a:ext cx="218941" cy="110426"/>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B37D1B7E-9777-8045-87C7-C5311462A333}"/>
                </a:ext>
              </a:extLst>
            </p:cNvPr>
            <p:cNvSpPr/>
            <p:nvPr/>
          </p:nvSpPr>
          <p:spPr>
            <a:xfrm>
              <a:off x="3381769" y="4675029"/>
              <a:ext cx="45719" cy="97863"/>
            </a:xfrm>
            <a:prstGeom prst="rect">
              <a:avLst/>
            </a:prstGeom>
            <a:solidFill>
              <a:schemeClr val="bg1"/>
            </a:solidFill>
            <a:ln>
              <a:no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7AD1F9B5-1520-3241-9545-49833A587A3F}"/>
              </a:ext>
            </a:extLst>
          </p:cNvPr>
          <p:cNvSpPr>
            <a:spLocks noGrp="1"/>
          </p:cNvSpPr>
          <p:nvPr>
            <p:ph type="title"/>
          </p:nvPr>
        </p:nvSpPr>
        <p:spPr/>
        <p:txBody>
          <a:bodyPr/>
          <a:lstStyle/>
          <a:p>
            <a:r>
              <a:rPr lang="en-US" dirty="0"/>
              <a:t>Planning for the Future: Topic Control</a:t>
            </a:r>
          </a:p>
        </p:txBody>
      </p:sp>
      <p:sp>
        <p:nvSpPr>
          <p:cNvPr id="7" name="TextBox 6">
            <a:extLst>
              <a:ext uri="{FF2B5EF4-FFF2-40B4-BE49-F238E27FC236}">
                <a16:creationId xmlns:a16="http://schemas.microsoft.com/office/drawing/2014/main" id="{15F493F7-1612-5542-AB7B-F10CAD05BE12}"/>
              </a:ext>
            </a:extLst>
          </p:cNvPr>
          <p:cNvSpPr txBox="1"/>
          <p:nvPr/>
        </p:nvSpPr>
        <p:spPr>
          <a:xfrm>
            <a:off x="2717023" y="1590503"/>
            <a:ext cx="9196354" cy="1200329"/>
          </a:xfrm>
          <a:prstGeom prst="rect">
            <a:avLst/>
          </a:prstGeom>
          <a:noFill/>
        </p:spPr>
        <p:txBody>
          <a:bodyPr wrap="square" rtlCol="0">
            <a:spAutoFit/>
          </a:bodyPr>
          <a:lstStyle/>
          <a:p>
            <a:pPr algn="ctr"/>
            <a:r>
              <a:rPr lang="en-US" sz="4800" dirty="0"/>
              <a:t>Generate Text (</a:t>
            </a:r>
            <a:r>
              <a:rPr lang="en-US" sz="4800" b="1" dirty="0"/>
              <a:t>Use “Constitution”</a:t>
            </a:r>
            <a:r>
              <a:rPr lang="en-US" sz="4800" dirty="0"/>
              <a:t>):</a:t>
            </a:r>
            <a:br>
              <a:rPr lang="en-US" sz="4800" dirty="0"/>
            </a:br>
            <a:endParaRPr lang="en-US" sz="2400" u="sng"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6C4A3AFB-EC7B-1E45-AF26-5D066C3DE265}"/>
              </a:ext>
            </a:extLst>
          </p:cNvPr>
          <p:cNvSpPr/>
          <p:nvPr/>
        </p:nvSpPr>
        <p:spPr>
          <a:xfrm>
            <a:off x="5325644" y="4114800"/>
            <a:ext cx="3979111" cy="2096096"/>
          </a:xfrm>
          <a:prstGeom prst="rect">
            <a:avLst/>
          </a:prstGeom>
          <a:solidFill>
            <a:schemeClr val="bg1"/>
          </a:solidFill>
          <a:ln>
            <a:solidFill>
              <a:srgbClr val="4472C4"/>
            </a:solidFill>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r>
              <a:rPr lang="en-US" u="sng" dirty="0">
                <a:solidFill>
                  <a:schemeClr val="bg1">
                    <a:lumMod val="75000"/>
                  </a:schemeClr>
                </a:solidFill>
                <a:latin typeface="Courier New" panose="02070309020205020404" pitchFamily="49" charset="0"/>
                <a:cs typeface="Courier New" panose="02070309020205020404" pitchFamily="49" charset="0"/>
              </a:rPr>
              <a:t>The issue focused on</a:t>
            </a:r>
            <a:r>
              <a:rPr lang="en-US" dirty="0">
                <a:solidFill>
                  <a:schemeClr val="bg1">
                    <a:lumMod val="75000"/>
                  </a:schemeClr>
                </a:solidFill>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whether the two</a:t>
            </a:r>
          </a:p>
          <a:p>
            <a:r>
              <a:rPr lang="en-US" dirty="0">
                <a:solidFill>
                  <a:srgbClr val="FF0000"/>
                </a:solidFill>
                <a:latin typeface="Courier New" panose="02070309020205020404" pitchFamily="49" charset="0"/>
                <a:cs typeface="Courier New" panose="02070309020205020404" pitchFamily="49" charset="0"/>
              </a:rPr>
              <a:t>constitution</a:t>
            </a:r>
          </a:p>
        </p:txBody>
      </p:sp>
      <p:sp>
        <p:nvSpPr>
          <p:cNvPr id="10" name="Content Placeholder 5">
            <a:extLst>
              <a:ext uri="{FF2B5EF4-FFF2-40B4-BE49-F238E27FC236}">
                <a16:creationId xmlns:a16="http://schemas.microsoft.com/office/drawing/2014/main" id="{8BA6999F-A45D-EB4E-9CDA-D5C7B4977037}"/>
              </a:ext>
            </a:extLst>
          </p:cNvPr>
          <p:cNvSpPr txBox="1">
            <a:spLocks/>
          </p:cNvSpPr>
          <p:nvPr/>
        </p:nvSpPr>
        <p:spPr>
          <a:xfrm>
            <a:off x="983105" y="5478677"/>
            <a:ext cx="5745815" cy="584393"/>
          </a:xfrm>
          <a:prstGeom prst="rect">
            <a:avLst/>
          </a:prstGeom>
        </p:spPr>
        <p:txBody>
          <a:bodyPr vert="horz" lIns="91440" tIns="45720" rIns="91440" bIns="45720" rtlCol="0" anchor="ctr" anchorCtr="0">
            <a:normAutofit/>
          </a:bodyPr>
          <a:lstStyle>
            <a:lvl1pPr marL="411480" indent="-411480" algn="l" defTabSz="548640" rtl="0" eaLnBrk="1" latinLnBrk="0" hangingPunct="1">
              <a:spcBef>
                <a:spcPct val="20000"/>
              </a:spcBef>
              <a:buClr>
                <a:schemeClr val="accent1">
                  <a:lumMod val="75000"/>
                </a:schemeClr>
              </a:buClr>
              <a:buFont typeface="Arial Unicode MS" panose="020B0604020202020204" pitchFamily="34" charset="-128"/>
              <a:buChar char="‣"/>
              <a:defRPr sz="3840" kern="1200">
                <a:solidFill>
                  <a:schemeClr val="tx1"/>
                </a:solidFill>
                <a:latin typeface="+mn-lt"/>
                <a:ea typeface="+mn-ea"/>
                <a:cs typeface="+mn-cs"/>
              </a:defRPr>
            </a:lvl1pPr>
            <a:lvl2pPr marL="891540" indent="-342900" algn="l" defTabSz="548640" rtl="0" eaLnBrk="1" latinLnBrk="0" hangingPunct="1">
              <a:spcBef>
                <a:spcPct val="20000"/>
              </a:spcBef>
              <a:buClr>
                <a:schemeClr val="accent1">
                  <a:lumMod val="75000"/>
                </a:schemeClr>
              </a:buClr>
              <a:buFont typeface="Arial" panose="020B0604020202020204" pitchFamily="34" charset="0"/>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Font typeface="Arial Unicode MS" panose="020B0604020202020204" pitchFamily="34" charset="-128"/>
              <a:buNone/>
            </a:pPr>
            <a:r>
              <a:rPr lang="en-US" sz="2800" dirty="0">
                <a:solidFill>
                  <a:srgbClr val="4472C4"/>
                </a:solidFill>
              </a:rPr>
              <a:t>FUDGE</a:t>
            </a:r>
          </a:p>
        </p:txBody>
      </p:sp>
      <p:pic>
        <p:nvPicPr>
          <p:cNvPr id="15" name="Picture 14" descr="Icon&#10;&#10;Description automatically generated">
            <a:extLst>
              <a:ext uri="{FF2B5EF4-FFF2-40B4-BE49-F238E27FC236}">
                <a16:creationId xmlns:a16="http://schemas.microsoft.com/office/drawing/2014/main" id="{69D7FE20-3E29-2E4F-958F-D882720E64FB}"/>
              </a:ext>
            </a:extLst>
          </p:cNvPr>
          <p:cNvPicPr>
            <a:picLocks noChangeAspect="1"/>
          </p:cNvPicPr>
          <p:nvPr/>
        </p:nvPicPr>
        <p:blipFill>
          <a:blip r:embed="rId5"/>
          <a:stretch>
            <a:fillRect/>
          </a:stretch>
        </p:blipFill>
        <p:spPr>
          <a:xfrm>
            <a:off x="2717023" y="4481927"/>
            <a:ext cx="1222333" cy="1147749"/>
          </a:xfrm>
          <a:prstGeom prst="rect">
            <a:avLst/>
          </a:prstGeom>
        </p:spPr>
      </p:pic>
      <p:grpSp>
        <p:nvGrpSpPr>
          <p:cNvPr id="16" name="Group 15">
            <a:extLst>
              <a:ext uri="{FF2B5EF4-FFF2-40B4-BE49-F238E27FC236}">
                <a16:creationId xmlns:a16="http://schemas.microsoft.com/office/drawing/2014/main" id="{0BBE515A-37C8-BE45-BC22-5D4D550680CA}"/>
              </a:ext>
            </a:extLst>
          </p:cNvPr>
          <p:cNvGrpSpPr/>
          <p:nvPr/>
        </p:nvGrpSpPr>
        <p:grpSpPr>
          <a:xfrm>
            <a:off x="3562176" y="3018307"/>
            <a:ext cx="1693881" cy="1716395"/>
            <a:chOff x="10931975" y="2233771"/>
            <a:chExt cx="1693881" cy="1716395"/>
          </a:xfrm>
        </p:grpSpPr>
        <p:pic>
          <p:nvPicPr>
            <p:cNvPr id="17" name="Picture 10" descr="Thought Bubble transparent PNG - StickPNG">
              <a:extLst>
                <a:ext uri="{FF2B5EF4-FFF2-40B4-BE49-F238E27FC236}">
                  <a16:creationId xmlns:a16="http://schemas.microsoft.com/office/drawing/2014/main" id="{D9B4B3F0-6924-B94D-BE4B-F5DEF2DC0F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1975" y="2233771"/>
              <a:ext cx="1693881" cy="171639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FECF41D-28CB-E146-9FE3-05B87ABC0055}"/>
                </a:ext>
              </a:extLst>
            </p:cNvPr>
            <p:cNvSpPr txBox="1"/>
            <p:nvPr/>
          </p:nvSpPr>
          <p:spPr>
            <a:xfrm>
              <a:off x="11041076" y="2711335"/>
              <a:ext cx="1470595" cy="400110"/>
            </a:xfrm>
            <a:prstGeom prst="rect">
              <a:avLst/>
            </a:prstGeom>
            <a:noFill/>
          </p:spPr>
          <p:txBody>
            <a:bodyPr wrap="none" rtlCol="0">
              <a:spAutoFit/>
            </a:bodyPr>
            <a:lstStyle/>
            <a:p>
              <a:r>
                <a:rPr lang="en-US" sz="2000" dirty="0"/>
                <a:t>Constitution</a:t>
              </a:r>
            </a:p>
          </p:txBody>
        </p:sp>
      </p:grpSp>
    </p:spTree>
    <p:extLst>
      <p:ext uri="{BB962C8B-B14F-4D97-AF65-F5344CB8AC3E}">
        <p14:creationId xmlns:p14="http://schemas.microsoft.com/office/powerpoint/2010/main" val="1913297209"/>
      </p:ext>
    </p:extLst>
  </p:cSld>
  <p:clrMapOvr>
    <a:masterClrMapping/>
  </p:clrMapOvr>
</p:sld>
</file>

<file path=ppt/theme/theme1.xml><?xml version="1.0" encoding="utf-8"?>
<a:theme xmlns:a="http://schemas.openxmlformats.org/drawingml/2006/main" name="Office Theme">
  <a:themeElements>
    <a:clrScheme name="Custom 1">
      <a:dk1>
        <a:srgbClr val="333333"/>
      </a:dk1>
      <a:lt1>
        <a:sysClr val="window" lastClr="FFFFFF"/>
      </a:lt1>
      <a:dk2>
        <a:srgbClr val="BDD0F0"/>
      </a:dk2>
      <a:lt2>
        <a:srgbClr val="EEECE1"/>
      </a:lt2>
      <a:accent1>
        <a:srgbClr val="BDD0F0"/>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tailEnd type="none"/>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a:solidFill>
            <a:schemeClr val="tx1"/>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65021</TotalTime>
  <Words>6947</Words>
  <Application>Microsoft Macintosh PowerPoint</Application>
  <PresentationFormat>Custom</PresentationFormat>
  <Paragraphs>1639</Paragraphs>
  <Slides>135</Slides>
  <Notes>135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135</vt:i4>
      </vt:variant>
    </vt:vector>
  </HeadingPairs>
  <TitlesOfParts>
    <vt:vector size="142" baseType="lpstr">
      <vt:lpstr>Arial Unicode MS</vt:lpstr>
      <vt:lpstr>Arial</vt:lpstr>
      <vt:lpstr>Calibri</vt:lpstr>
      <vt:lpstr>Cambria Math</vt:lpstr>
      <vt:lpstr>Courier New</vt:lpstr>
      <vt:lpstr>Times New Roman</vt:lpstr>
      <vt:lpstr>Office Theme</vt:lpstr>
      <vt:lpstr>FUDGE: Controlled Text Generation  With Future Discriminators</vt:lpstr>
      <vt:lpstr>Overview</vt:lpstr>
      <vt:lpstr>Overview</vt:lpstr>
      <vt:lpstr>Overview</vt:lpstr>
      <vt:lpstr>Overview</vt:lpstr>
      <vt:lpstr>What’s Controlled Text Generation?</vt:lpstr>
      <vt:lpstr>What’s Controlled Text Generation?</vt:lpstr>
      <vt:lpstr>What’s Controlled Text Generation?</vt:lpstr>
      <vt:lpstr>What’s Controlled Text Generation?</vt:lpstr>
      <vt:lpstr>What’s Controlled Text Generation?</vt:lpstr>
      <vt:lpstr>What’s Controlled Text Generation?</vt:lpstr>
      <vt:lpstr>What’s Controlled Text Generation?</vt:lpstr>
      <vt:lpstr>What’s Controlled Text Generation?</vt:lpstr>
      <vt:lpstr>What’s Controlled Text Generation?</vt:lpstr>
      <vt:lpstr>What’s Controlled Text Generation?</vt:lpstr>
      <vt:lpstr>What’s Controlled Text Generation?</vt:lpstr>
      <vt:lpstr>What’s Controlled Text Generation?</vt:lpstr>
      <vt:lpstr>What’s Controlled Text Generation?</vt:lpstr>
      <vt:lpstr>What’s Controlled Text Generation?</vt:lpstr>
      <vt:lpstr>What’s Controlled Text Generation?</vt:lpstr>
      <vt:lpstr>Controlled Generation + Conditioning</vt:lpstr>
      <vt:lpstr>Controlled Generation + Conditioning</vt:lpstr>
      <vt:lpstr>Controlled Generation + Conditioning</vt:lpstr>
      <vt:lpstr>Controlled Generation + Conditioning</vt:lpstr>
      <vt:lpstr>Controlled Generation + Conditioning</vt:lpstr>
      <vt:lpstr>Controlled Generation + Conditioning</vt:lpstr>
      <vt:lpstr>Controlled Generation + Conditioning</vt:lpstr>
      <vt:lpstr>Controlled Generation + Conditioning</vt:lpstr>
      <vt:lpstr>Controlled Generation + Conditioning</vt:lpstr>
      <vt:lpstr>Controlled Generation + Conditioning</vt:lpstr>
      <vt:lpstr>Controlled Generation + Conditioning</vt:lpstr>
      <vt:lpstr>What About Rejection Sampling?</vt:lpstr>
      <vt:lpstr>What About Rejection Sampling?</vt:lpstr>
      <vt:lpstr>What About Rejection Sampling?</vt:lpstr>
      <vt:lpstr>More Complex Constraints</vt:lpstr>
      <vt:lpstr>More Complex Constraints</vt:lpstr>
      <vt:lpstr>More Complex Constraints</vt:lpstr>
      <vt:lpstr>More Complex Constraints</vt:lpstr>
      <vt:lpstr>More Complex Constraints</vt:lpstr>
      <vt:lpstr>More Complex Constraints</vt:lpstr>
      <vt:lpstr>More Complex Constraints</vt:lpstr>
      <vt:lpstr>More Complex Constraints</vt:lpstr>
      <vt:lpstr>Some Controlled Generation Ideas</vt:lpstr>
      <vt:lpstr>Idea: Finetuning</vt:lpstr>
      <vt:lpstr>Idea: Finetuning</vt:lpstr>
      <vt:lpstr>Idea: Finetuning</vt:lpstr>
      <vt:lpstr>Idea: Guide With Classifier</vt:lpstr>
      <vt:lpstr>Idea: Guide With Classifier</vt:lpstr>
      <vt:lpstr>Idea: Guide With Classifier</vt:lpstr>
      <vt:lpstr>Idea: Guide With Classifier</vt:lpstr>
      <vt:lpstr>Idea: Guide With Classifier</vt:lpstr>
      <vt:lpstr>What the fudge is FUDGE?</vt:lpstr>
      <vt:lpstr>What the fudge is FUDGE?</vt:lpstr>
      <vt:lpstr>What the fudge is FUDGE?</vt:lpstr>
      <vt:lpstr>What the fudge is FUDGE?</vt:lpstr>
      <vt:lpstr>What the fudge is FUDGE?</vt:lpstr>
      <vt:lpstr>Generation from Base G</vt:lpstr>
      <vt:lpstr>Generation from Base G</vt:lpstr>
      <vt:lpstr>Generation from Base G</vt:lpstr>
      <vt:lpstr>Generation from Base G</vt:lpstr>
      <vt:lpstr>Generation from Base G</vt:lpstr>
      <vt:lpstr>Generation from Base G</vt:lpstr>
      <vt:lpstr>Generation from Base G</vt:lpstr>
      <vt:lpstr>How Does FUDGE Work?</vt:lpstr>
      <vt:lpstr>How Does FUDGE Work?</vt:lpstr>
      <vt:lpstr>How Does FUDGE Work?</vt:lpstr>
      <vt:lpstr>How Does FUDGE Work?</vt:lpstr>
      <vt:lpstr>How Does FUDGE Work?</vt:lpstr>
      <vt:lpstr>How Does FUDGE Work?</vt:lpstr>
      <vt:lpstr>How Does FUDGE Work?</vt:lpstr>
      <vt:lpstr>How Does FUDGE Work?</vt:lpstr>
      <vt:lpstr>How Does FUDGE Work?</vt:lpstr>
      <vt:lpstr>How Does FUDGE Work?</vt:lpstr>
      <vt:lpstr>How Does FUDGE Work?</vt:lpstr>
      <vt:lpstr>How Does FUDGE Work?</vt:lpstr>
      <vt:lpstr>How Does FUDGE Do?</vt:lpstr>
      <vt:lpstr>How Does FUDGE Do?</vt:lpstr>
      <vt:lpstr>How Does FUDGE Do?</vt:lpstr>
      <vt:lpstr>How Does FUDGE Do?</vt:lpstr>
      <vt:lpstr>How Does FUDGE Do?</vt:lpstr>
      <vt:lpstr>How Does FUDGE Do?</vt:lpstr>
      <vt:lpstr>How Does FUDGE Do?</vt:lpstr>
      <vt:lpstr>How Does FUDGE Do?</vt:lpstr>
      <vt:lpstr>What the fudge is FUDGE?</vt:lpstr>
      <vt:lpstr>What the fudge is FUDGE?</vt:lpstr>
      <vt:lpstr>Planning for the Future: Topic Control</vt:lpstr>
      <vt:lpstr>Planning for the Future: Topic Control</vt:lpstr>
      <vt:lpstr>Planning for the Future: Topic Control</vt:lpstr>
      <vt:lpstr>Planning for the Future: Topic Control</vt:lpstr>
      <vt:lpstr>How to Learn aaaa </vt:lpstr>
      <vt:lpstr>How to Learn aaaa </vt:lpstr>
      <vt:lpstr>How to Learn aaaa </vt:lpstr>
      <vt:lpstr>How to Learn aaaa </vt:lpstr>
      <vt:lpstr>How to Learn aaaa </vt:lpstr>
      <vt:lpstr>Planning for the Future: Topic Control</vt:lpstr>
      <vt:lpstr>Planning for the Future: Topic Control</vt:lpstr>
      <vt:lpstr>Planning for the Future: Topic Control</vt:lpstr>
      <vt:lpstr>Planning for the Future: Topic Control</vt:lpstr>
      <vt:lpstr>Planning for the Future: Topic Control</vt:lpstr>
      <vt:lpstr>Planning for the Future: Topic Control</vt:lpstr>
      <vt:lpstr>Planning for the Future: Topic Control</vt:lpstr>
      <vt:lpstr>Planning for the Future: Topic Control</vt:lpstr>
      <vt:lpstr>Planning for the Future: Topic Control</vt:lpstr>
      <vt:lpstr>Planning for the Future: Topic Control</vt:lpstr>
      <vt:lpstr>Planning for the Future: Topic Control</vt:lpstr>
      <vt:lpstr>Results: Topic Control</vt:lpstr>
      <vt:lpstr>Results: Topic Control</vt:lpstr>
      <vt:lpstr>What the fudge is FUDGE?</vt:lpstr>
      <vt:lpstr>Compositionality</vt:lpstr>
      <vt:lpstr>Compositionality</vt:lpstr>
      <vt:lpstr>Compositionality</vt:lpstr>
      <vt:lpstr>Compositionality</vt:lpstr>
      <vt:lpstr>Compositionality</vt:lpstr>
      <vt:lpstr>Compositionality</vt:lpstr>
      <vt:lpstr>Compositionality</vt:lpstr>
      <vt:lpstr>Compositional Constraints in Practice</vt:lpstr>
      <vt:lpstr>Compositional Constraints in Practice</vt:lpstr>
      <vt:lpstr>Compositional Constraints in Practice</vt:lpstr>
      <vt:lpstr>Compositional Constraints in Practice</vt:lpstr>
      <vt:lpstr>Compositional Constraints in Practice</vt:lpstr>
      <vt:lpstr>Compositional Constraints in Practice</vt:lpstr>
      <vt:lpstr>Compositional Constraints in Practice</vt:lpstr>
      <vt:lpstr>Compositional Constraints in Practice</vt:lpstr>
      <vt:lpstr>Compositional Constraints in Practice</vt:lpstr>
      <vt:lpstr>Compositional Constraints in Practice</vt:lpstr>
      <vt:lpstr>Compositional Constraints in Practice</vt:lpstr>
      <vt:lpstr>Compositional Constraints in Practice</vt:lpstr>
      <vt:lpstr>Results: Poetry Couplet Completion</vt:lpstr>
      <vt:lpstr>Takeaways</vt:lpstr>
      <vt:lpstr>Takeaways</vt:lpstr>
      <vt:lpstr>Takeaways</vt:lpstr>
      <vt:lpstr>Takeaways</vt:lpstr>
      <vt:lpstr>PowerPoint Presentation</vt:lpstr>
      <vt:lpstr>Other Applications: Game-Playing Agents</vt:lpstr>
      <vt:lpstr>Other Applications: Molecular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Berkeley NLP</dc:title>
  <dc:creator>Daniel Fried</dc:creator>
  <cp:lastModifiedBy>Kevin Yang</cp:lastModifiedBy>
  <cp:revision>3861</cp:revision>
  <cp:lastPrinted>2014-06-18T19:51:17Z</cp:lastPrinted>
  <dcterms:created xsi:type="dcterms:W3CDTF">2014-06-12T20:25:57Z</dcterms:created>
  <dcterms:modified xsi:type="dcterms:W3CDTF">2022-02-01T19:13:39Z</dcterms:modified>
</cp:coreProperties>
</file>